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6" r:id="rId3"/>
    <p:sldId id="278" r:id="rId4"/>
    <p:sldId id="279" r:id="rId5"/>
    <p:sldId id="270" r:id="rId6"/>
    <p:sldId id="273" r:id="rId7"/>
    <p:sldId id="271" r:id="rId8"/>
    <p:sldId id="272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77" r:id="rId17"/>
    <p:sldId id="264" r:id="rId18"/>
    <p:sldId id="268" r:id="rId19"/>
    <p:sldId id="265" r:id="rId20"/>
    <p:sldId id="266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ED7AD-EBC6-4EDD-B44C-74FBEBA4351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5768-C32F-4EB7-ADDE-5F1876210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DC74-3FAF-4DB9-99B1-39AC6ECA52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435D0-59C6-43C4-ACD7-50FD57D122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9D14-5D8B-4624-A827-20C274E386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10605-2000-4F7C-BF0F-A4D3881AFE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099C-1244-4D76-8195-75309CE480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4A12B-DCC3-4C2E-998C-202E1648B1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0A728-2577-4A23-A81E-CD41CB1F14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F703-3484-4C61-AD7C-31C263D78B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5D27-F7E4-4C4C-B156-EBE7907D4E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07DF-9D23-4D6B-9007-9C5D095ABF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C005E77-81F1-4BC8-83FD-67C151996BE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643063"/>
            <a:ext cx="91439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整数的复习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3" y="5229200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00375" y="0"/>
            <a:ext cx="327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整除与除尽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836613"/>
            <a:ext cx="1343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整除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4438" y="785813"/>
            <a:ext cx="7658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整数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除以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整数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≠0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),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除得的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商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是整数而没有余数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我们就说数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a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能被数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b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整除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或数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b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能整除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a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2636838"/>
            <a:ext cx="1343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除尽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76338" y="2643188"/>
            <a:ext cx="7834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除以数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b(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≠0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),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除得的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商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是整数或</a:t>
            </a:r>
          </a:p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是有限小数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这就叫做除尽。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73175" y="3952875"/>
            <a:ext cx="78025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整除是除尽的一种特殊情况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整除也</a:t>
            </a:r>
          </a:p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可以说是除尽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但除尽不一定是整除。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4005263"/>
            <a:ext cx="1343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区别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2689225" y="5214938"/>
            <a:ext cx="3168650" cy="1643062"/>
            <a:chOff x="1655" y="2849"/>
            <a:chExt cx="1996" cy="1035"/>
          </a:xfrm>
        </p:grpSpPr>
        <p:grpSp>
          <p:nvGrpSpPr>
            <p:cNvPr id="11274" name="Group 11"/>
            <p:cNvGrpSpPr/>
            <p:nvPr/>
          </p:nvGrpSpPr>
          <p:grpSpPr bwMode="auto">
            <a:xfrm>
              <a:off x="1655" y="2886"/>
              <a:ext cx="1996" cy="998"/>
              <a:chOff x="1746" y="2886"/>
              <a:chExt cx="1996" cy="998"/>
            </a:xfrm>
          </p:grpSpPr>
          <p:sp>
            <p:nvSpPr>
              <p:cNvPr id="11276" name="Oval 12"/>
              <p:cNvSpPr>
                <a:spLocks noChangeArrowheads="1"/>
              </p:cNvSpPr>
              <p:nvPr/>
            </p:nvSpPr>
            <p:spPr bwMode="auto">
              <a:xfrm>
                <a:off x="1746" y="2886"/>
                <a:ext cx="1996" cy="998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80808"/>
                </a:solidFill>
                <a:round/>
              </a:ln>
            </p:spPr>
            <p:txBody>
              <a:bodyPr wrap="none" anchor="ctr"/>
              <a:lstStyle/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  <a:p>
                <a:pPr algn="ctr"/>
                <a:endParaRPr lang="en-US" altLang="zh-CN" sz="1800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1277" name="Oval 13"/>
              <p:cNvSpPr>
                <a:spLocks noChangeArrowheads="1"/>
              </p:cNvSpPr>
              <p:nvPr/>
            </p:nvSpPr>
            <p:spPr bwMode="auto">
              <a:xfrm>
                <a:off x="2119" y="3254"/>
                <a:ext cx="1270" cy="54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rgbClr val="080808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2434" y="3299"/>
                <a:ext cx="70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3600" b="1">
                    <a:solidFill>
                      <a:srgbClr val="080808"/>
                    </a:solidFill>
                    <a:latin typeface="楷体_GB2312" pitchFamily="49" charset="-122"/>
                    <a:ea typeface="楷体_GB2312" pitchFamily="49" charset="-122"/>
                  </a:rPr>
                  <a:t>整除</a:t>
                </a:r>
              </a:p>
            </p:txBody>
          </p:sp>
        </p:grpSp>
        <p:sp>
          <p:nvSpPr>
            <p:cNvPr id="11275" name="Text Box 15"/>
            <p:cNvSpPr txBox="1">
              <a:spLocks noChangeArrowheads="1"/>
            </p:cNvSpPr>
            <p:nvPr/>
          </p:nvSpPr>
          <p:spPr bwMode="auto">
            <a:xfrm>
              <a:off x="2343" y="2849"/>
              <a:ext cx="7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>
                  <a:latin typeface="楷体_GB2312" pitchFamily="49" charset="-122"/>
                  <a:ea typeface="楷体_GB2312" pitchFamily="49" charset="-122"/>
                </a:rPr>
                <a:t>除尽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2" grpId="0"/>
      <p:bldP spid="4103" grpId="0"/>
      <p:bldP spid="4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62225" y="71438"/>
            <a:ext cx="3581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因数和倍数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835025"/>
            <a:ext cx="8996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如果数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能被数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整除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(b≠0),a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就叫做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</a:p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倍数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,b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就叫做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的因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数。</a:t>
            </a:r>
            <a:endParaRPr lang="en-US" altLang="zh-CN" sz="3600" b="1" dirty="0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03350" y="2203450"/>
            <a:ext cx="54737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一个数的因数的个数是</a:t>
            </a:r>
            <a:r>
              <a:rPr lang="zh-CN" altLang="en-US" sz="36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有限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其中最小的因数是</a:t>
            </a:r>
            <a:r>
              <a:rPr lang="en-US" altLang="zh-CN" sz="36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最大的因数是它</a:t>
            </a:r>
            <a:r>
              <a:rPr lang="zh-CN" altLang="en-US" sz="36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本身。</a:t>
            </a:r>
            <a:endParaRPr lang="en-US" altLang="zh-CN" sz="3600" b="1" dirty="0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03350" y="4291013"/>
            <a:ext cx="54006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一个数的倍数的个数是</a:t>
            </a:r>
            <a:r>
              <a:rPr lang="zh-CN" altLang="en-US" sz="36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无限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其中最小的倍数是它</a:t>
            </a:r>
            <a:r>
              <a:rPr lang="zh-CN" altLang="en-US" sz="36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本身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没有最大的倍数。</a:t>
            </a:r>
            <a:endParaRPr lang="en-US" altLang="zh-CN" sz="3600" b="1" dirty="0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072313" y="3000375"/>
            <a:ext cx="15843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因数和倍数是相互依存的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71438" y="2058988"/>
            <a:ext cx="8929687" cy="4227512"/>
            <a:chOff x="657" y="1344"/>
            <a:chExt cx="4536" cy="2268"/>
          </a:xfrm>
        </p:grpSpPr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802" y="1504"/>
              <a:ext cx="319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solidFill>
                    <a:srgbClr val="080808"/>
                  </a:solidFill>
                  <a:latin typeface="楷体_GB2312" pitchFamily="49" charset="-122"/>
                  <a:ea typeface="楷体_GB2312" pitchFamily="49" charset="-122"/>
                </a:rPr>
                <a:t>因数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802" y="2692"/>
              <a:ext cx="319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solidFill>
                    <a:srgbClr val="080808"/>
                  </a:solidFill>
                  <a:latin typeface="楷体_GB2312" pitchFamily="49" charset="-122"/>
                  <a:ea typeface="楷体_GB2312" pitchFamily="49" charset="-122"/>
                </a:rPr>
                <a:t>倍</a:t>
              </a:r>
            </a:p>
            <a:p>
              <a:pPr eaLnBrk="1" hangingPunct="1"/>
              <a:r>
                <a:rPr lang="zh-CN" altLang="en-US" sz="3600" b="1" dirty="0">
                  <a:solidFill>
                    <a:srgbClr val="080808"/>
                  </a:solidFill>
                  <a:latin typeface="楷体_GB2312" pitchFamily="49" charset="-122"/>
                  <a:ea typeface="楷体_GB2312" pitchFamily="49" charset="-122"/>
                </a:rPr>
                <a:t>数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657" y="1344"/>
              <a:ext cx="4536" cy="2268"/>
            </a:xfrm>
            <a:prstGeom prst="rect">
              <a:avLst/>
            </a:prstGeom>
            <a:noFill/>
            <a:ln w="9525">
              <a:solidFill>
                <a:srgbClr val="080808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1338" y="1344"/>
              <a:ext cx="0" cy="2268"/>
            </a:xfrm>
            <a:prstGeom prst="line">
              <a:avLst/>
            </a:prstGeom>
            <a:noFill/>
            <a:ln w="9525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4105" y="1344"/>
              <a:ext cx="0" cy="2268"/>
            </a:xfrm>
            <a:prstGeom prst="line">
              <a:avLst/>
            </a:prstGeom>
            <a:noFill/>
            <a:ln w="9525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657" y="2324"/>
              <a:ext cx="3448" cy="0"/>
            </a:xfrm>
            <a:prstGeom prst="line">
              <a:avLst/>
            </a:prstGeom>
            <a:noFill/>
            <a:ln w="9525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51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00125" y="-52388"/>
            <a:ext cx="7135813" cy="70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能被</a:t>
            </a:r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整除的数的特征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620713"/>
            <a:ext cx="4819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能被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整除的数的特征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268413"/>
            <a:ext cx="4819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能被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整除的数的特征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916113"/>
            <a:ext cx="4800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能被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整除的数的特征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787900" y="638175"/>
            <a:ext cx="4129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个位上是</a:t>
            </a:r>
            <a:r>
              <a:rPr lang="en-US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0,2,4,6,8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808538" y="1285875"/>
            <a:ext cx="2965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个位上是</a:t>
            </a:r>
            <a:r>
              <a:rPr lang="en-US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en-US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786313" y="1857375"/>
            <a:ext cx="3878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各个位上的数字的</a:t>
            </a:r>
          </a:p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和能被</a:t>
            </a:r>
            <a:r>
              <a:rPr lang="en-US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整除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0800" y="2997200"/>
            <a:ext cx="62103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能同时被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2,5</a:t>
            </a:r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整除的数的特征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337300" y="3000375"/>
            <a:ext cx="1806575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个位是</a:t>
            </a:r>
            <a:r>
              <a:rPr lang="en-US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0" y="3716338"/>
            <a:ext cx="6675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能同时被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2,3,5</a:t>
            </a:r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整除的数的特征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85813" y="4321175"/>
            <a:ext cx="7572375" cy="11906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个位是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0,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而且各个位上的数字的和能被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整除。</a:t>
            </a:r>
            <a:endParaRPr lang="en-US" altLang="zh-CN" sz="3600" b="1" dirty="0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42875" y="5572125"/>
            <a:ext cx="8639175" cy="10779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注意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有一些数能被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7,9,11,13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整除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但是不容易</a:t>
            </a:r>
          </a:p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看出来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这是大家在约分中容易忽略的。</a:t>
            </a:r>
            <a:endParaRPr lang="en-US" altLang="zh-CN" sz="32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92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92" decel="100000"/>
                                        <p:tgtEl>
                                          <p:spTgt spid="6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192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92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  <p:bldP spid="6156" grpId="0" animBg="1"/>
      <p:bldP spid="6157" grpId="0" animBg="1"/>
      <p:bldP spid="6158" grpId="0"/>
      <p:bldP spid="6159" grpId="0" animBg="1"/>
      <p:bldP spid="61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928938" y="642938"/>
            <a:ext cx="327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偶数和奇数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43000" y="1471613"/>
            <a:ext cx="7132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一个自然数</a:t>
            </a:r>
            <a:r>
              <a:rPr lang="en-US" altLang="zh-CN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不是奇数就是偶数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16013" y="2192338"/>
            <a:ext cx="15954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偶数</a:t>
            </a:r>
            <a:r>
              <a:rPr lang="en-US" altLang="zh-CN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59050" y="2257425"/>
            <a:ext cx="558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能被</a:t>
            </a:r>
            <a:r>
              <a:rPr lang="en-US" altLang="zh-CN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整除的数叫做偶数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16013" y="3065463"/>
            <a:ext cx="15954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奇数</a:t>
            </a:r>
            <a:r>
              <a:rPr lang="en-US" altLang="zh-CN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470150" y="3065463"/>
            <a:ext cx="6102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不能被</a:t>
            </a:r>
            <a:r>
              <a:rPr lang="en-US" altLang="zh-CN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整除的数叫做奇数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403350" y="3925888"/>
            <a:ext cx="353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最小的偶数是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403350" y="4789488"/>
            <a:ext cx="353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最小的奇数是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716463" y="3887788"/>
            <a:ext cx="43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0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692650" y="4799013"/>
            <a:ext cx="41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84" grpId="0"/>
      <p:bldP spid="7185" grpId="0"/>
      <p:bldP spid="7186" grpId="0"/>
      <p:bldP spid="71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757488" y="434975"/>
            <a:ext cx="3275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zh-CN" altLang="en-US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质数和合数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571625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质数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素数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):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990850" y="1719263"/>
            <a:ext cx="5049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只有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和它本身两个因数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85875" y="2428875"/>
            <a:ext cx="147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合数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46350" y="2497138"/>
            <a:ext cx="5976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除了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和它本身还有别的因数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500188" y="3429000"/>
            <a:ext cx="5073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不是质数也不是合数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860550" y="4433888"/>
            <a:ext cx="353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最小的质数是</a:t>
            </a:r>
            <a:r>
              <a:rPr lang="en-US" altLang="zh-CN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884363" y="5297488"/>
            <a:ext cx="3775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最小的合数是：</a:t>
            </a:r>
            <a:endParaRPr lang="en-US" altLang="zh-CN" sz="2800" b="1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313363" y="4460875"/>
            <a:ext cx="442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319713" y="5370513"/>
            <a:ext cx="442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199" grpId="0"/>
      <p:bldP spid="8200" grpId="0"/>
      <p:bldP spid="8201" grpId="0"/>
      <p:bldP spid="8202" grpId="0"/>
      <p:bldP spid="82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09788" y="214313"/>
            <a:ext cx="53324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6.</a:t>
            </a:r>
            <a:r>
              <a:rPr lang="zh-CN" altLang="en-US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质因数和分解质因数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52475" y="928688"/>
            <a:ext cx="77866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每一个合数都可以写成几个质数相乘的形式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这几个质数叫做这个合数的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质因数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52475" y="2000250"/>
            <a:ext cx="7858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把一个合数用几个质因数相乘的形式表示出来，叫做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分解质因数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23913" y="3071813"/>
            <a:ext cx="433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分解质因数的方法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短除法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857250" y="4286250"/>
            <a:ext cx="1992313" cy="1914525"/>
            <a:chOff x="884" y="2629"/>
            <a:chExt cx="1255" cy="1206"/>
          </a:xfrm>
        </p:grpSpPr>
        <p:sp>
          <p:nvSpPr>
            <p:cNvPr id="16400" name="Text Box 9"/>
            <p:cNvSpPr txBox="1">
              <a:spLocks noChangeArrowheads="1"/>
            </p:cNvSpPr>
            <p:nvPr/>
          </p:nvSpPr>
          <p:spPr bwMode="auto">
            <a:xfrm>
              <a:off x="1292" y="2629"/>
              <a:ext cx="3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30</a:t>
              </a:r>
            </a:p>
          </p:txBody>
        </p:sp>
        <p:sp>
          <p:nvSpPr>
            <p:cNvPr id="16401" name="Line 10"/>
            <p:cNvSpPr>
              <a:spLocks noChangeShapeType="1"/>
            </p:cNvSpPr>
            <p:nvPr/>
          </p:nvSpPr>
          <p:spPr bwMode="auto">
            <a:xfrm>
              <a:off x="1246" y="268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Line 11"/>
            <p:cNvSpPr>
              <a:spLocks noChangeShapeType="1"/>
            </p:cNvSpPr>
            <p:nvPr/>
          </p:nvSpPr>
          <p:spPr bwMode="auto">
            <a:xfrm>
              <a:off x="1246" y="2915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Text Box 12"/>
            <p:cNvSpPr txBox="1">
              <a:spLocks noChangeArrowheads="1"/>
            </p:cNvSpPr>
            <p:nvPr/>
          </p:nvSpPr>
          <p:spPr bwMode="auto">
            <a:xfrm>
              <a:off x="974" y="2642"/>
              <a:ext cx="23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2</a:t>
              </a:r>
            </a:p>
          </p:txBody>
        </p:sp>
        <p:sp>
          <p:nvSpPr>
            <p:cNvPr id="16404" name="Text Box 13"/>
            <p:cNvSpPr txBox="1">
              <a:spLocks noChangeArrowheads="1"/>
            </p:cNvSpPr>
            <p:nvPr/>
          </p:nvSpPr>
          <p:spPr bwMode="auto">
            <a:xfrm>
              <a:off x="1292" y="2899"/>
              <a:ext cx="3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15</a:t>
              </a:r>
            </a:p>
          </p:txBody>
        </p:sp>
        <p:sp>
          <p:nvSpPr>
            <p:cNvPr id="16405" name="Line 14"/>
            <p:cNvSpPr>
              <a:spLocks noChangeShapeType="1"/>
            </p:cNvSpPr>
            <p:nvPr/>
          </p:nvSpPr>
          <p:spPr bwMode="auto">
            <a:xfrm>
              <a:off x="1336" y="296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1337" y="3187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7" name="Text Box 16"/>
            <p:cNvSpPr txBox="1">
              <a:spLocks noChangeArrowheads="1"/>
            </p:cNvSpPr>
            <p:nvPr/>
          </p:nvSpPr>
          <p:spPr bwMode="auto">
            <a:xfrm>
              <a:off x="1110" y="2915"/>
              <a:ext cx="23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3</a:t>
              </a:r>
            </a:p>
          </p:txBody>
        </p:sp>
        <p:sp>
          <p:nvSpPr>
            <p:cNvPr id="16408" name="Text Box 17"/>
            <p:cNvSpPr txBox="1">
              <a:spLocks noChangeArrowheads="1"/>
            </p:cNvSpPr>
            <p:nvPr/>
          </p:nvSpPr>
          <p:spPr bwMode="auto">
            <a:xfrm>
              <a:off x="1428" y="3187"/>
              <a:ext cx="23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5</a:t>
              </a:r>
            </a:p>
          </p:txBody>
        </p:sp>
        <p:sp>
          <p:nvSpPr>
            <p:cNvPr id="16409" name="Text Box 18"/>
            <p:cNvSpPr txBox="1">
              <a:spLocks noChangeArrowheads="1"/>
            </p:cNvSpPr>
            <p:nvPr/>
          </p:nvSpPr>
          <p:spPr bwMode="auto">
            <a:xfrm>
              <a:off x="884" y="3505"/>
              <a:ext cx="125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30=2</a:t>
              </a:r>
              <a:r>
                <a:rPr lang="en-US" altLang="zh-CN" sz="2800" b="1">
                  <a:latin typeface="楷体_GB2312" pitchFamily="49" charset="-122"/>
                  <a:ea typeface="楷体_GB2312" pitchFamily="49" charset="-122"/>
                  <a:cs typeface="Arial" panose="020B0604020202020204" pitchFamily="34" charset="0"/>
                </a:rPr>
                <a:t>×3×5</a:t>
              </a:r>
            </a:p>
          </p:txBody>
        </p:sp>
      </p:grp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500438" y="3714750"/>
            <a:ext cx="553878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把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分解质因数正确的做法是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  )</a:t>
            </a:r>
          </a:p>
          <a:p>
            <a:pPr eaLnBrk="1" hangingPunct="1"/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A.30=1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×2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×3 ×5</a:t>
            </a:r>
          </a:p>
          <a:p>
            <a:pPr eaLnBrk="1" hangingPunct="1"/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B.2 ×3 ×5=30</a:t>
            </a:r>
          </a:p>
          <a:p>
            <a:pPr eaLnBrk="1" hangingPunct="1"/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C.30=2×3×5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791450" y="39941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latin typeface="楷体_GB2312" pitchFamily="49" charset="-122"/>
                <a:ea typeface="楷体_GB2312" pitchFamily="49" charset="-122"/>
              </a:rPr>
              <a:t>C</a:t>
            </a:r>
          </a:p>
        </p:txBody>
      </p:sp>
      <p:grpSp>
        <p:nvGrpSpPr>
          <p:cNvPr id="3" name="Group 21"/>
          <p:cNvGrpSpPr/>
          <p:nvPr/>
        </p:nvGrpSpPr>
        <p:grpSpPr bwMode="auto">
          <a:xfrm>
            <a:off x="6845300" y="4360863"/>
            <a:ext cx="1125538" cy="361950"/>
            <a:chOff x="4513" y="2704"/>
            <a:chExt cx="709" cy="228"/>
          </a:xfrm>
        </p:grpSpPr>
        <p:sp>
          <p:nvSpPr>
            <p:cNvPr id="16398" name="AutoShape 22"/>
            <p:cNvSpPr>
              <a:spLocks noChangeArrowheads="1"/>
            </p:cNvSpPr>
            <p:nvPr/>
          </p:nvSpPr>
          <p:spPr bwMode="auto">
            <a:xfrm>
              <a:off x="4558" y="2704"/>
              <a:ext cx="635" cy="226"/>
            </a:xfrm>
            <a:prstGeom prst="wedgeRoundRectCallout">
              <a:avLst>
                <a:gd name="adj1" fmla="val -62440"/>
                <a:gd name="adj2" fmla="val 79204"/>
                <a:gd name="adj3" fmla="val 16667"/>
              </a:avLst>
            </a:prstGeom>
            <a:noFill/>
            <a:ln w="9525">
              <a:solidFill>
                <a:srgbClr val="080808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zh-CN" altLang="zh-CN" sz="1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6399" name="Text Box 23"/>
            <p:cNvSpPr txBox="1">
              <a:spLocks noChangeArrowheads="1"/>
            </p:cNvSpPr>
            <p:nvPr/>
          </p:nvSpPr>
          <p:spPr bwMode="auto">
            <a:xfrm>
              <a:off x="4513" y="2719"/>
              <a:ext cx="7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zh-CN" altLang="en-US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不是质数</a:t>
              </a:r>
            </a:p>
          </p:txBody>
        </p:sp>
      </p:grpSp>
      <p:grpSp>
        <p:nvGrpSpPr>
          <p:cNvPr id="4" name="Group 24"/>
          <p:cNvGrpSpPr/>
          <p:nvPr/>
        </p:nvGrpSpPr>
        <p:grpSpPr bwMode="auto">
          <a:xfrm>
            <a:off x="6413500" y="5081588"/>
            <a:ext cx="1511300" cy="358775"/>
            <a:chOff x="4241" y="3158"/>
            <a:chExt cx="952" cy="226"/>
          </a:xfrm>
        </p:grpSpPr>
        <p:sp>
          <p:nvSpPr>
            <p:cNvPr id="16396" name="AutoShape 25"/>
            <p:cNvSpPr>
              <a:spLocks noChangeArrowheads="1"/>
            </p:cNvSpPr>
            <p:nvPr/>
          </p:nvSpPr>
          <p:spPr bwMode="auto">
            <a:xfrm>
              <a:off x="4241" y="3158"/>
              <a:ext cx="952" cy="226"/>
            </a:xfrm>
            <a:prstGeom prst="wedgeRoundRectCallout">
              <a:avLst>
                <a:gd name="adj1" fmla="val -58296"/>
                <a:gd name="adj2" fmla="val 79204"/>
                <a:gd name="adj3" fmla="val 16667"/>
              </a:avLst>
            </a:prstGeom>
            <a:noFill/>
            <a:ln w="9525">
              <a:solidFill>
                <a:srgbClr val="080808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zh-CN" altLang="zh-CN" sz="1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6397" name="Text Box 26"/>
            <p:cNvSpPr txBox="1">
              <a:spLocks noChangeArrowheads="1"/>
            </p:cNvSpPr>
            <p:nvPr/>
          </p:nvSpPr>
          <p:spPr bwMode="auto">
            <a:xfrm>
              <a:off x="4286" y="3158"/>
              <a:ext cx="8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书写格式不符</a:t>
              </a:r>
            </a:p>
          </p:txBody>
        </p:sp>
      </p:grp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42938" y="3643313"/>
            <a:ext cx="2749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把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分解质因数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35" grpId="0"/>
      <p:bldP spid="9236" grpId="0"/>
      <p:bldP spid="92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28600" y="1500188"/>
            <a:ext cx="1704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互质数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957388" y="1500188"/>
            <a:ext cx="6875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公约数只有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的两个数叫做互质数。</a:t>
            </a:r>
            <a:endParaRPr lang="en-US" altLang="zh-CN" sz="3600" b="1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14313" y="3332163"/>
            <a:ext cx="8494712" cy="24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⑴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 两个数都是质数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这两个数一定互质。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⑵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 相邻的两个数互质。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⑶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和任何数都互质。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28600" y="2420888"/>
            <a:ext cx="4818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互质数的几种特殊情况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0" grpId="0"/>
      <p:bldP spid="14351" grpId="0"/>
      <p:bldP spid="143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92213" y="220663"/>
            <a:ext cx="6594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7.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最大公因数和最小公倍数</a:t>
            </a:r>
            <a:endParaRPr lang="en-US" altLang="zh-CN" sz="40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85750" y="1143000"/>
            <a:ext cx="5286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公因数</a:t>
            </a:r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最大公因数</a:t>
            </a:r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6050" y="2000250"/>
            <a:ext cx="8997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几个数公有的因数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叫做这几个数的公因数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  <a:p>
            <a:pPr eaLnBrk="1" hangingPunct="1"/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其中最大的一个叫做这几个数的最大公因数。</a:t>
            </a:r>
            <a:endParaRPr lang="en-US" altLang="zh-CN" sz="2000" b="1" dirty="0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28688" y="3640138"/>
            <a:ext cx="6913562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:(        )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的公因数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(     )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的最大公因数。</a:t>
            </a:r>
            <a:endParaRPr lang="en-US" altLang="zh-CN" sz="3600" b="1" dirty="0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62175" y="3854450"/>
            <a:ext cx="1338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1,2,4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71625" y="4568825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428625" y="857250"/>
            <a:ext cx="5073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公倍数</a:t>
            </a:r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最小公倍数：</a:t>
            </a:r>
            <a:endParaRPr lang="en-US" altLang="zh-CN" sz="20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0" y="1571625"/>
            <a:ext cx="91440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几个数公有的倍数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叫做这几个数的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公倍数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其中最小的一个叫做这几个数的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最小公倍数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600" b="1" dirty="0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42938" y="3929063"/>
            <a:ext cx="8137525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:(             )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都是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的公倍数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(      )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的最小公倍数。</a:t>
            </a:r>
            <a:endParaRPr lang="en-US" altLang="zh-CN" sz="3600" b="1" dirty="0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831975" y="4071938"/>
            <a:ext cx="2740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12,24,36,…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208088" y="4929188"/>
            <a:ext cx="649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7" grpId="0"/>
      <p:bldP spid="143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692275" y="0"/>
            <a:ext cx="5724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求最大公因数和最小公倍数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00063" y="714375"/>
            <a:ext cx="7378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28    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最大公因数是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(     ); </a:t>
            </a:r>
          </a:p>
          <a:p>
            <a:pPr eaLnBrk="1" hangingPunct="1"/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         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最小公倍数是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sz="24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3600" b="1" dirty="0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600" b="1" dirty="0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00063" y="2071688"/>
            <a:ext cx="7570787" cy="17541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如果较小数是较大数的因数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那么</a:t>
            </a:r>
          </a:p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较小数就是这两个数的最大公因数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;</a:t>
            </a:r>
          </a:p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较大数就是这两个数的最小公倍数。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28625" y="4143375"/>
            <a:ext cx="7378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15    </a:t>
            </a:r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最大公因数是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(     );</a:t>
            </a:r>
          </a:p>
          <a:p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         </a:t>
            </a:r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最小公倍数是</a:t>
            </a:r>
            <a:r>
              <a:rPr lang="en-US" altLang="zh-CN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(     )</a:t>
            </a:r>
            <a:r>
              <a:rPr lang="zh-CN" altLang="en-US" sz="3600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600" b="1">
              <a:solidFill>
                <a:srgbClr val="080808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5750" y="5429250"/>
            <a:ext cx="8758238" cy="1200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如果两个数互质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它们的最大公因数就是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1;</a:t>
            </a:r>
          </a:p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最小公倍数就是它们的积。</a:t>
            </a:r>
            <a:endParaRPr lang="en-US" altLang="zh-CN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72188" y="714375"/>
            <a:ext cx="417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94400" y="1287463"/>
            <a:ext cx="649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28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708650" y="4143375"/>
            <a:ext cx="649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1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780088" y="4716463"/>
            <a:ext cx="649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animBg="1"/>
      <p:bldP spid="11269" grpId="0"/>
      <p:bldP spid="11270" grpId="0" animBg="1"/>
      <p:bldP spid="11271" grpId="0"/>
      <p:bldP spid="11272" grpId="0"/>
      <p:bldP spid="11273" grpId="0"/>
      <p:bldP spid="112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071688" y="357188"/>
            <a:ext cx="44307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自然数</a:t>
            </a:r>
            <a:r>
              <a:rPr lang="en-US" altLang="zh-CN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,0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和整数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4213" y="1052513"/>
            <a:ext cx="73882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    数物体的时候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用来表示物体个数的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0,1,2,3</a:t>
            </a:r>
            <a:r>
              <a:rPr lang="en-US" altLang="zh-CN" sz="4000" b="1" dirty="0">
                <a:latin typeface="宋体" panose="02010600030101010101" pitchFamily="2" charset="-122"/>
                <a:ea typeface="楷体_GB2312" pitchFamily="49" charset="-122"/>
              </a:rPr>
              <a:t>…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叫做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自然数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一个物体也没有用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表示。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也是自然数。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自然数都是整数。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24075" y="3500438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/>
              <a:t>  </a:t>
            </a:r>
            <a:endParaRPr lang="en-US" altLang="zh-CN" sz="2400">
              <a:cs typeface="Arial" panose="020B0604020202020204" pitchFamily="34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959225" y="3505200"/>
            <a:ext cx="5184775" cy="1709738"/>
          </a:xfrm>
          <a:prstGeom prst="wedgeEllipseCallout">
            <a:avLst>
              <a:gd name="adj1" fmla="val -38051"/>
              <a:gd name="adj2" fmla="val 69505"/>
            </a:avLst>
          </a:prstGeom>
          <a:solidFill>
            <a:srgbClr val="FFCCFF"/>
          </a:solidFill>
          <a:ln w="254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但不能说整数只包括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和自然数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14375" y="357188"/>
            <a:ext cx="18780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短除法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85813" y="1071563"/>
            <a:ext cx="769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求</a:t>
            </a:r>
            <a:r>
              <a:rPr lang="en-US" altLang="zh-CN" sz="3600" b="1" dirty="0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24</a:t>
            </a:r>
            <a:r>
              <a:rPr lang="zh-CN" altLang="en-US" sz="3600" b="1" dirty="0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和</a:t>
            </a:r>
            <a:r>
              <a:rPr lang="en-US" altLang="zh-CN" sz="3600" b="1" dirty="0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36</a:t>
            </a:r>
            <a:r>
              <a:rPr lang="zh-CN" altLang="en-US" sz="3600" b="1" dirty="0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的最大公因数和最小公倍数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2987675" y="1846263"/>
            <a:ext cx="2232025" cy="2233612"/>
            <a:chOff x="2109" y="981"/>
            <a:chExt cx="1406" cy="1268"/>
          </a:xfrm>
        </p:grpSpPr>
        <p:sp>
          <p:nvSpPr>
            <p:cNvPr id="21518" name="Text Box 5"/>
            <p:cNvSpPr txBox="1">
              <a:spLocks noChangeArrowheads="1"/>
            </p:cNvSpPr>
            <p:nvPr/>
          </p:nvSpPr>
          <p:spPr bwMode="auto">
            <a:xfrm>
              <a:off x="2381" y="981"/>
              <a:ext cx="95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24    36</a:t>
              </a:r>
            </a:p>
          </p:txBody>
        </p:sp>
        <p:grpSp>
          <p:nvGrpSpPr>
            <p:cNvPr id="21519" name="Group 6"/>
            <p:cNvGrpSpPr/>
            <p:nvPr/>
          </p:nvGrpSpPr>
          <p:grpSpPr bwMode="auto">
            <a:xfrm>
              <a:off x="2336" y="1026"/>
              <a:ext cx="998" cy="272"/>
              <a:chOff x="2336" y="1026"/>
              <a:chExt cx="998" cy="272"/>
            </a:xfrm>
          </p:grpSpPr>
          <p:sp>
            <p:nvSpPr>
              <p:cNvPr id="21535" name="Line 7"/>
              <p:cNvSpPr>
                <a:spLocks noChangeShapeType="1"/>
              </p:cNvSpPr>
              <p:nvPr/>
            </p:nvSpPr>
            <p:spPr bwMode="auto">
              <a:xfrm>
                <a:off x="2336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6" name="Line 8"/>
              <p:cNvSpPr>
                <a:spLocks noChangeShapeType="1"/>
              </p:cNvSpPr>
              <p:nvPr/>
            </p:nvSpPr>
            <p:spPr bwMode="auto">
              <a:xfrm>
                <a:off x="2336" y="1298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1520" name="Group 9"/>
            <p:cNvGrpSpPr/>
            <p:nvPr/>
          </p:nvGrpSpPr>
          <p:grpSpPr bwMode="auto">
            <a:xfrm>
              <a:off x="2517" y="1661"/>
              <a:ext cx="998" cy="272"/>
              <a:chOff x="2336" y="1026"/>
              <a:chExt cx="998" cy="272"/>
            </a:xfrm>
          </p:grpSpPr>
          <p:sp>
            <p:nvSpPr>
              <p:cNvPr id="21533" name="Line 10"/>
              <p:cNvSpPr>
                <a:spLocks noChangeShapeType="1"/>
              </p:cNvSpPr>
              <p:nvPr/>
            </p:nvSpPr>
            <p:spPr bwMode="auto">
              <a:xfrm>
                <a:off x="2336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4" name="Line 11"/>
              <p:cNvSpPr>
                <a:spLocks noChangeShapeType="1"/>
              </p:cNvSpPr>
              <p:nvPr/>
            </p:nvSpPr>
            <p:spPr bwMode="auto">
              <a:xfrm>
                <a:off x="2336" y="1298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1521" name="Group 12"/>
            <p:cNvGrpSpPr/>
            <p:nvPr/>
          </p:nvGrpSpPr>
          <p:grpSpPr bwMode="auto">
            <a:xfrm>
              <a:off x="2426" y="1344"/>
              <a:ext cx="998" cy="272"/>
              <a:chOff x="2336" y="1026"/>
              <a:chExt cx="998" cy="272"/>
            </a:xfrm>
          </p:grpSpPr>
          <p:sp>
            <p:nvSpPr>
              <p:cNvPr id="21531" name="Line 13"/>
              <p:cNvSpPr>
                <a:spLocks noChangeShapeType="1"/>
              </p:cNvSpPr>
              <p:nvPr/>
            </p:nvSpPr>
            <p:spPr bwMode="auto">
              <a:xfrm>
                <a:off x="2336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2" name="Line 14"/>
              <p:cNvSpPr>
                <a:spLocks noChangeShapeType="1"/>
              </p:cNvSpPr>
              <p:nvPr/>
            </p:nvSpPr>
            <p:spPr bwMode="auto">
              <a:xfrm>
                <a:off x="2336" y="1298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22" name="Text Box 15"/>
            <p:cNvSpPr txBox="1">
              <a:spLocks noChangeArrowheads="1"/>
            </p:cNvSpPr>
            <p:nvPr/>
          </p:nvSpPr>
          <p:spPr bwMode="auto">
            <a:xfrm>
              <a:off x="2109" y="1034"/>
              <a:ext cx="26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2</a:t>
              </a:r>
            </a:p>
          </p:txBody>
        </p:sp>
        <p:sp>
          <p:nvSpPr>
            <p:cNvPr id="21523" name="Text Box 16"/>
            <p:cNvSpPr txBox="1">
              <a:spLocks noChangeArrowheads="1"/>
            </p:cNvSpPr>
            <p:nvPr/>
          </p:nvSpPr>
          <p:spPr bwMode="auto">
            <a:xfrm>
              <a:off x="2426" y="1344"/>
              <a:ext cx="45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12</a:t>
              </a:r>
            </a:p>
          </p:txBody>
        </p:sp>
        <p:sp>
          <p:nvSpPr>
            <p:cNvPr id="21524" name="Text Box 17"/>
            <p:cNvSpPr txBox="1">
              <a:spLocks noChangeArrowheads="1"/>
            </p:cNvSpPr>
            <p:nvPr/>
          </p:nvSpPr>
          <p:spPr bwMode="auto">
            <a:xfrm>
              <a:off x="2987" y="1352"/>
              <a:ext cx="367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18</a:t>
              </a:r>
            </a:p>
          </p:txBody>
        </p:sp>
        <p:sp>
          <p:nvSpPr>
            <p:cNvPr id="21525" name="Text Box 18"/>
            <p:cNvSpPr txBox="1">
              <a:spLocks noChangeArrowheads="1"/>
            </p:cNvSpPr>
            <p:nvPr/>
          </p:nvSpPr>
          <p:spPr bwMode="auto">
            <a:xfrm>
              <a:off x="2187" y="1319"/>
              <a:ext cx="26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2</a:t>
              </a:r>
            </a:p>
          </p:txBody>
        </p:sp>
        <p:sp>
          <p:nvSpPr>
            <p:cNvPr id="21526" name="Text Box 19"/>
            <p:cNvSpPr txBox="1">
              <a:spLocks noChangeArrowheads="1"/>
            </p:cNvSpPr>
            <p:nvPr/>
          </p:nvSpPr>
          <p:spPr bwMode="auto">
            <a:xfrm>
              <a:off x="2517" y="1645"/>
              <a:ext cx="26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6</a:t>
              </a:r>
            </a:p>
          </p:txBody>
        </p:sp>
        <p:sp>
          <p:nvSpPr>
            <p:cNvPr id="21527" name="Text Box 20"/>
            <p:cNvSpPr txBox="1">
              <a:spLocks noChangeArrowheads="1"/>
            </p:cNvSpPr>
            <p:nvPr/>
          </p:nvSpPr>
          <p:spPr bwMode="auto">
            <a:xfrm>
              <a:off x="3061" y="1645"/>
              <a:ext cx="26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9</a:t>
              </a:r>
            </a:p>
          </p:txBody>
        </p:sp>
        <p:sp>
          <p:nvSpPr>
            <p:cNvPr id="21528" name="Text Box 21"/>
            <p:cNvSpPr txBox="1">
              <a:spLocks noChangeArrowheads="1"/>
            </p:cNvSpPr>
            <p:nvPr/>
          </p:nvSpPr>
          <p:spPr bwMode="auto">
            <a:xfrm>
              <a:off x="2290" y="1669"/>
              <a:ext cx="26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21529" name="Text Box 22"/>
            <p:cNvSpPr txBox="1">
              <a:spLocks noChangeArrowheads="1"/>
            </p:cNvSpPr>
            <p:nvPr/>
          </p:nvSpPr>
          <p:spPr bwMode="auto">
            <a:xfrm>
              <a:off x="2517" y="1909"/>
              <a:ext cx="26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2</a:t>
              </a:r>
            </a:p>
          </p:txBody>
        </p:sp>
        <p:sp>
          <p:nvSpPr>
            <p:cNvPr id="21530" name="Text Box 23"/>
            <p:cNvSpPr txBox="1">
              <a:spLocks noChangeArrowheads="1"/>
            </p:cNvSpPr>
            <p:nvPr/>
          </p:nvSpPr>
          <p:spPr bwMode="auto">
            <a:xfrm>
              <a:off x="3109" y="1917"/>
              <a:ext cx="26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3</a:t>
              </a:r>
            </a:p>
          </p:txBody>
        </p:sp>
      </p:grp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28625" y="4357688"/>
            <a:ext cx="6792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24</a:t>
            </a:r>
            <a:r>
              <a:rPr lang="zh-CN" altLang="en-US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和</a:t>
            </a:r>
            <a:r>
              <a:rPr lang="en-US" altLang="zh-CN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36</a:t>
            </a:r>
            <a:r>
              <a:rPr lang="zh-CN" altLang="en-US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的最大公因数是</a:t>
            </a:r>
            <a:r>
              <a:rPr lang="en-US" altLang="zh-CN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:2×2×3=12</a:t>
            </a:r>
          </a:p>
        </p:txBody>
      </p:sp>
      <p:sp>
        <p:nvSpPr>
          <p:cNvPr id="21510" name="Text Box 25"/>
          <p:cNvSpPr txBox="1">
            <a:spLocks noChangeArrowheads="1"/>
          </p:cNvSpPr>
          <p:nvPr/>
        </p:nvSpPr>
        <p:spPr bwMode="auto">
          <a:xfrm>
            <a:off x="1265238" y="48021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800" b="1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00050" y="5078413"/>
            <a:ext cx="8250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24</a:t>
            </a:r>
            <a:r>
              <a:rPr lang="zh-CN" altLang="en-US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和</a:t>
            </a:r>
            <a:r>
              <a:rPr lang="en-US" altLang="zh-CN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36</a:t>
            </a:r>
            <a:r>
              <a:rPr lang="zh-CN" altLang="en-US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的最小公倍数是</a:t>
            </a:r>
            <a:r>
              <a:rPr lang="en-US" altLang="zh-CN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 2×2×3</a:t>
            </a:r>
            <a:r>
              <a:rPr lang="en-US" altLang="zh-CN" sz="3200" b="1">
                <a:solidFill>
                  <a:srgbClr val="080808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×2×3=72</a:t>
            </a:r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>
            <a:off x="5072063" y="3571875"/>
            <a:ext cx="719137" cy="2143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1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5857875" y="3429000"/>
            <a:ext cx="1570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ea typeface="华文新魏" panose="02010800040101010101" pitchFamily="2" charset="-122"/>
              </a:rPr>
              <a:t>商互质</a:t>
            </a: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7143750" y="4572000"/>
            <a:ext cx="428625" cy="142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1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7500938" y="4357688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ea typeface="华文新魏" panose="02010800040101010101" pitchFamily="2" charset="-122"/>
              </a:rPr>
              <a:t>除数相乘</a:t>
            </a:r>
          </a:p>
        </p:txBody>
      </p:sp>
      <p:sp>
        <p:nvSpPr>
          <p:cNvPr id="12319" name="AutoShape 31"/>
          <p:cNvSpPr>
            <a:spLocks noChangeArrowheads="1"/>
          </p:cNvSpPr>
          <p:nvPr/>
        </p:nvSpPr>
        <p:spPr bwMode="auto">
          <a:xfrm>
            <a:off x="6786563" y="5572125"/>
            <a:ext cx="574675" cy="576263"/>
          </a:xfrm>
          <a:prstGeom prst="curvedLeftArrow">
            <a:avLst>
              <a:gd name="adj1" fmla="val 15028"/>
              <a:gd name="adj2" fmla="val 3508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1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796176" y="5851613"/>
            <a:ext cx="39917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ea typeface="华文新魏" panose="02010800040101010101" pitchFamily="2" charset="-122"/>
              </a:rPr>
              <a:t>所有的除数和商相</a:t>
            </a:r>
            <a:r>
              <a:rPr lang="zh-CN" altLang="en-US" sz="3200" b="1" dirty="0" smtClean="0">
                <a:solidFill>
                  <a:srgbClr val="FF0000"/>
                </a:solidFill>
                <a:ea typeface="华文新魏" panose="02010800040101010101" pitchFamily="2" charset="-122"/>
              </a:rPr>
              <a:t>乘 </a:t>
            </a:r>
            <a:endParaRPr lang="zh-CN" altLang="en-US" sz="3200" b="1" dirty="0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0" decel="100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2" grpId="0"/>
      <p:bldP spid="12314" grpId="0"/>
      <p:bldP spid="12315" grpId="0" animBg="1"/>
      <p:bldP spid="12316" grpId="0"/>
      <p:bldP spid="12317" grpId="0" animBg="1"/>
      <p:bldP spid="12318" grpId="0"/>
      <p:bldP spid="12319" grpId="0" animBg="1"/>
      <p:bldP spid="123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071688" y="357188"/>
            <a:ext cx="44164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自然数</a:t>
            </a:r>
            <a:r>
              <a:rPr lang="en-US" altLang="zh-CN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,0</a:t>
            </a:r>
            <a:r>
              <a:rPr lang="zh-CN" altLang="en-US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和整数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4213" y="1052513"/>
            <a:ext cx="73882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    像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…,-3,-2,-1,0,1,2,3,</a:t>
            </a:r>
            <a:r>
              <a:rPr lang="en-US" altLang="zh-CN" sz="4000" b="1" dirty="0">
                <a:latin typeface="宋体" panose="02010600030101010101" pitchFamily="2" charset="-122"/>
                <a:ea typeface="楷体_GB2312" pitchFamily="49" charset="-122"/>
              </a:rPr>
              <a:t>…</a:t>
            </a:r>
            <a:r>
              <a:rPr lang="zh-CN" altLang="en-US" sz="4000" b="1" dirty="0">
                <a:latin typeface="宋体" panose="02010600030101010101" pitchFamily="2" charset="-122"/>
                <a:ea typeface="楷体_GB2312" pitchFamily="49" charset="-122"/>
              </a:rPr>
              <a:t>这样的数统称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整数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整数的个数是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无限的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自然数是整数的一部分。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是自然数的单位。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38"/>
          <p:cNvGrpSpPr/>
          <p:nvPr/>
        </p:nvGrpSpPr>
        <p:grpSpPr bwMode="auto">
          <a:xfrm>
            <a:off x="428625" y="1285875"/>
            <a:ext cx="8283575" cy="738188"/>
            <a:chOff x="-56" y="2643182"/>
            <a:chExt cx="8283062" cy="737069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71378" y="2857170"/>
              <a:ext cx="8211628" cy="158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rot="5400000" flipH="1" flipV="1">
              <a:off x="465209" y="2750967"/>
              <a:ext cx="213987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5400000" flipH="1" flipV="1">
              <a:off x="1320818" y="2749383"/>
              <a:ext cx="213988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7" name="TextBox 24"/>
            <p:cNvSpPr txBox="1">
              <a:spLocks noChangeArrowheads="1"/>
            </p:cNvSpPr>
            <p:nvPr/>
          </p:nvSpPr>
          <p:spPr bwMode="auto">
            <a:xfrm>
              <a:off x="-56" y="2857495"/>
              <a:ext cx="7785597" cy="522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4  </a:t>
              </a:r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3  </a:t>
              </a:r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2  </a:t>
              </a:r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1   0    1    2    3    4</a:t>
              </a:r>
              <a:endParaRPr lang="zh-CN" altLang="en-US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 rot="5400000" flipH="1" flipV="1">
              <a:off x="2170077" y="2749383"/>
              <a:ext cx="21398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 flipH="1" flipV="1">
              <a:off x="3025687" y="2749383"/>
              <a:ext cx="213988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rot="5400000" flipH="1" flipV="1">
              <a:off x="3874947" y="2749383"/>
              <a:ext cx="21398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 flipH="1" flipV="1">
              <a:off x="4732144" y="2758893"/>
              <a:ext cx="21398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rot="5400000" flipH="1" flipV="1">
              <a:off x="5581404" y="2758893"/>
              <a:ext cx="213988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rot="5400000" flipH="1" flipV="1">
              <a:off x="6437013" y="2758893"/>
              <a:ext cx="21398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rot="5400000" flipH="1" flipV="1">
              <a:off x="7287860" y="2758893"/>
              <a:ext cx="21398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3" name="TextBox 39"/>
          <p:cNvSpPr txBox="1">
            <a:spLocks noChangeArrowheads="1"/>
          </p:cNvSpPr>
          <p:nvPr/>
        </p:nvSpPr>
        <p:spPr bwMode="auto">
          <a:xfrm>
            <a:off x="928688" y="2500313"/>
            <a:ext cx="699928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                   ）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是正数，</a:t>
            </a:r>
            <a:endParaRPr lang="en-US" altLang="zh-CN" sz="32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                   ）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是负数，</a:t>
            </a:r>
            <a:endParaRPr lang="en-US" altLang="zh-CN" sz="32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                   ）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是自然数，</a:t>
            </a:r>
            <a:endParaRPr lang="en-US" altLang="zh-CN" sz="32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                   ）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是整数。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928938" y="500063"/>
            <a:ext cx="3262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十进制计数法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28625" y="1225550"/>
            <a:ext cx="8501063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一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个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、十、百、千、万</a:t>
            </a:r>
            <a:r>
              <a:rPr lang="en-US" altLang="zh-CN" sz="4000" b="1" dirty="0"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都叫做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计数单位。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其中</a:t>
            </a:r>
            <a:r>
              <a:rPr lang="zh-CN" altLang="en-US" sz="40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一</a:t>
            </a:r>
            <a:r>
              <a:rPr lang="zh-CN" altLang="en-US" sz="40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是计数的基本单位。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    10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个一是十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,10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个十是百</a:t>
            </a:r>
            <a:r>
              <a:rPr lang="en-US" altLang="zh-CN" sz="4000" b="1" dirty="0"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个一百亿是一千亿</a:t>
            </a:r>
            <a:r>
              <a:rPr lang="en-US" altLang="zh-CN" sz="4000" b="1" dirty="0"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每相邻两个计数单位之间的进率都是十。这种计数方法叫做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十进制计数法。</a:t>
            </a:r>
            <a:endParaRPr lang="en-US" altLang="zh-CN" sz="40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24075" y="3500438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/>
              <a:t>  </a:t>
            </a:r>
            <a:endParaRPr lang="en-US" altLang="zh-CN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>
            <p:ph idx="4294967295"/>
          </p:nvPr>
        </p:nvGraphicFramePr>
        <p:xfrm>
          <a:off x="285750" y="1143000"/>
          <a:ext cx="8501061" cy="4894263"/>
        </p:xfrm>
        <a:graphic>
          <a:graphicData uri="http://schemas.openxmlformats.org/drawingml/2006/table">
            <a:tbl>
              <a:tblPr/>
              <a:tblGrid>
                <a:gridCol w="708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6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86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6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4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31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86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86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0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数位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百亿位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十亿位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亿位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千万位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百万位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十万位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万位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千位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百位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十位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个位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计数单位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百亿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十亿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亿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千万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百万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十万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万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千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百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十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个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数级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亿级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万级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个级</a:t>
                      </a:r>
                    </a:p>
                  </a:txBody>
                  <a:tcPr marL="91439" marR="91439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16" name="WordArt 64"/>
          <p:cNvSpPr>
            <a:spLocks noChangeArrowheads="1" noChangeShapeType="1" noTextEdit="1"/>
          </p:cNvSpPr>
          <p:nvPr/>
        </p:nvSpPr>
        <p:spPr bwMode="auto">
          <a:xfrm>
            <a:off x="2357438" y="333375"/>
            <a:ext cx="3871912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ea typeface="楷体_GB2312"/>
              </a:rPr>
              <a:t>数 位 顺 序 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428875" y="0"/>
            <a:ext cx="428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整数的读法和写法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549275"/>
            <a:ext cx="91440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读数时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从高位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起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一级一级地往下读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属于亿级和万级的要读出级名。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读数时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每级末尾的“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0”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都不读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其他数位有一个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或连续几个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都只读一个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  8000406000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读作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24075" y="3311525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  </a:t>
            </a:r>
            <a:endParaRPr lang="en-US" altLang="zh-CN" sz="2400" b="1"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1438" y="5214938"/>
            <a:ext cx="8967787" cy="1190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写数时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从高位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起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一级一级地往下写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哪位上一个单位也没有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就在哪个数位上写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9750" y="2492375"/>
            <a:ext cx="8215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六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亿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八千四百五十二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万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八千五百六十三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357438" y="1785938"/>
            <a:ext cx="3646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684528563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读作：</a:t>
            </a:r>
            <a:endParaRPr lang="en-US" altLang="zh-CN" sz="24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929063" y="4368800"/>
            <a:ext cx="434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八十亿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零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四十万六千</a:t>
            </a:r>
            <a:endParaRPr lang="en-US" altLang="zh-CN" sz="24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3643313" y="1858963"/>
            <a:ext cx="0" cy="5397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2714625" y="1857375"/>
            <a:ext cx="0" cy="5397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1946275" y="4508500"/>
            <a:ext cx="0" cy="4333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1009650" y="4508500"/>
            <a:ext cx="0" cy="4333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/>
      <p:bldP spid="17415" grpId="0"/>
      <p:bldP spid="17416" grpId="0"/>
      <p:bldP spid="17418" grpId="0" animBg="1"/>
      <p:bldP spid="17419" grpId="0" animBg="1"/>
      <p:bldP spid="17420" grpId="0" animBg="1"/>
      <p:bldP spid="174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59113" y="977900"/>
            <a:ext cx="300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四舍五入法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9388" y="2339975"/>
            <a:ext cx="8640762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求一个数的近似数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要看尾数的最高位上的数是几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如果比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小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就把尾数都舍去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;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如果尾数最高位上的数是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或大于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5,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就把尾数舍去后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要向它的前一位进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4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24075" y="3500438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/>
              <a:t>  </a:t>
            </a:r>
            <a:endParaRPr lang="en-US" altLang="zh-CN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357563" y="714375"/>
            <a:ext cx="26590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数的整除</a:t>
            </a:r>
            <a:endParaRPr lang="en-US" altLang="zh-CN" sz="4800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87450" y="1773238"/>
            <a:ext cx="7110413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  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整除与除尽</a:t>
            </a:r>
          </a:p>
          <a:p>
            <a:pPr eaLnBrk="1" hangingPunct="1"/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  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因数和倍数</a:t>
            </a:r>
          </a:p>
          <a:p>
            <a:pPr eaLnBrk="1" hangingPunct="1"/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  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能被</a:t>
            </a:r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2.3.5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整除的数的特征</a:t>
            </a:r>
          </a:p>
          <a:p>
            <a:pPr eaLnBrk="1" hangingPunct="1"/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4.  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偶数和奇数</a:t>
            </a:r>
          </a:p>
          <a:p>
            <a:pPr eaLnBrk="1" hangingPunct="1"/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5.  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质数和合数</a:t>
            </a:r>
          </a:p>
          <a:p>
            <a:pPr eaLnBrk="1" hangingPunct="1"/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6.  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质因数和分解质因数</a:t>
            </a:r>
          </a:p>
          <a:p>
            <a:pPr eaLnBrk="1" hangingPunct="1"/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7.  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最大公因数和最小公倍数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1222</Words>
  <Application>Microsoft Office PowerPoint</Application>
  <PresentationFormat>全屏显示(4:3)</PresentationFormat>
  <Paragraphs>234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DotumChe</vt:lpstr>
      <vt:lpstr>汉仪小隶书简</vt:lpstr>
      <vt:lpstr>华文新魏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2022-01-07T01:54:13Z</dcterms:created>
  <dcterms:modified xsi:type="dcterms:W3CDTF">2023-01-16T16:11:48Z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0C84C427DF1A4D5AB04BE17D06427D4E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