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23"/>
  </p:notesMasterIdLst>
  <p:handoutMasterIdLst>
    <p:handoutMasterId r:id="rId24"/>
  </p:handoutMasterIdLst>
  <p:sldIdLst>
    <p:sldId id="256" r:id="rId2"/>
    <p:sldId id="258" r:id="rId3"/>
    <p:sldId id="260" r:id="rId4"/>
    <p:sldId id="287" r:id="rId5"/>
    <p:sldId id="261" r:id="rId6"/>
    <p:sldId id="262" r:id="rId7"/>
    <p:sldId id="263" r:id="rId8"/>
    <p:sldId id="285" r:id="rId9"/>
    <p:sldId id="264" r:id="rId10"/>
    <p:sldId id="265" r:id="rId11"/>
    <p:sldId id="286" r:id="rId12"/>
    <p:sldId id="268" r:id="rId13"/>
    <p:sldId id="270" r:id="rId14"/>
    <p:sldId id="266" r:id="rId15"/>
    <p:sldId id="272" r:id="rId16"/>
    <p:sldId id="267" r:id="rId17"/>
    <p:sldId id="280" r:id="rId18"/>
    <p:sldId id="282" r:id="rId19"/>
    <p:sldId id="283" r:id="rId20"/>
    <p:sldId id="281" r:id="rId21"/>
    <p:sldId id="279" r:id="rId22"/>
  </p:sldIdLst>
  <p:sldSz cx="9144000" cy="5143500" type="screen16x9"/>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F276"/>
    <a:srgbClr val="98BCF6"/>
    <a:srgbClr val="D1F3FF"/>
    <a:srgbClr val="8FE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0" d="100"/>
          <a:sy n="130" d="100"/>
        </p:scale>
        <p:origin x="-1074" y="-34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51204" name="Rectangle 4"/>
          <p:cNvSpPr>
            <a:spLocks noGrp="1" noChangeArrowheads="1"/>
          </p:cNvSpPr>
          <p:nvPr>
            <p:ph type="dt" sz="half" idx="2"/>
          </p:nvPr>
        </p:nvSpPr>
        <p:spPr/>
        <p:txBody>
          <a:bodyPr/>
          <a:lstStyle>
            <a:lvl1pPr>
              <a:defRPr/>
            </a:lvl1pPr>
          </a:lstStyle>
          <a:p>
            <a:fld id="{673115CC-5AEE-4C69-B24F-C40DF17B6CFC}" type="datetimeFigureOut">
              <a:rPr lang="zh-CN" altLang="en-US"/>
              <a:t>2023-01-17</a:t>
            </a:fld>
            <a:endParaRPr lang="en-US" altLang="zh-CN"/>
          </a:p>
        </p:txBody>
      </p:sp>
      <p:sp>
        <p:nvSpPr>
          <p:cNvPr id="51205" name="Rectangle 5"/>
          <p:cNvSpPr>
            <a:spLocks noGrp="1" noChangeArrowheads="1"/>
          </p:cNvSpPr>
          <p:nvPr>
            <p:ph type="ftr" sz="quarter" idx="3"/>
          </p:nvPr>
        </p:nvSpPr>
        <p:spPr/>
        <p:txBody>
          <a:bodyPr/>
          <a:lstStyle>
            <a:lvl1pPr>
              <a:defRPr/>
            </a:lvl1pPr>
          </a:lstStyle>
          <a:p>
            <a:endParaRPr lang="en-US" altLang="zh-CN"/>
          </a:p>
        </p:txBody>
      </p:sp>
      <p:sp>
        <p:nvSpPr>
          <p:cNvPr id="51206" name="Rectangle 6"/>
          <p:cNvSpPr>
            <a:spLocks noGrp="1" noChangeArrowheads="1"/>
          </p:cNvSpPr>
          <p:nvPr>
            <p:ph type="sldNum" sz="quarter" idx="4"/>
          </p:nvPr>
        </p:nvSpPr>
        <p:spPr/>
        <p:txBody>
          <a:bodyPr/>
          <a:lstStyle>
            <a:lvl1pPr>
              <a:defRPr/>
            </a:lvl1pPr>
          </a:lstStyle>
          <a:p>
            <a:fld id="{DED78960-727D-4E32-BEF4-678B06884ADA}" type="slidenum">
              <a:rPr lang="zh-CN" altLang="en-US"/>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6AD40DCA-3545-487C-986B-6A1B21D0051B}"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63443E09-23BC-465E-99A9-EA06DCED20D1}" type="slidenum">
              <a:rPr lang="zh-CN" altLang="en-US"/>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7188" y="457200"/>
            <a:ext cx="2135187" cy="41179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01625" y="457200"/>
            <a:ext cx="6253163" cy="41179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A946F268-339D-4063-9987-F312FF652043}"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998FE924-9A95-4960-96DC-2A94C26BDAFB}" type="slidenum">
              <a:rPr lang="zh-CN" altLang="en-US"/>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C9B38E1F-A218-4C50-BF99-4F2FEC15A312}"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20E816D9-1B30-493D-8591-21D8FDE5DE94}" type="slidenum">
              <a:rPr lang="zh-CN" altLang="en-US"/>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5"/>
            <a:ext cx="7772400" cy="1022350"/>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79638"/>
            <a:ext cx="7772400" cy="11255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7B2E877D-C36A-44A7-9CAA-FDC99E4810A8}"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13DD1E50-C5C2-41DF-9C39-5BD62253215B}" type="slidenum">
              <a:rPr lang="zh-CN" altLang="en-US"/>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01625" y="1428750"/>
            <a:ext cx="4194175" cy="3146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428750"/>
            <a:ext cx="4194175" cy="3146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440F70EB-DFCA-4815-9172-1916EA484214}" type="datetimeFigureOut">
              <a:rPr lang="zh-CN" altLang="en-US"/>
              <a:t>2023-01-17</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2FB19C7D-70C9-4441-8F22-EBAAE6852998}" type="slidenum">
              <a:rPr lang="zh-CN" altLang="en-US"/>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375"/>
            <a:ext cx="8229600" cy="85725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2C0C8E5C-4745-4E95-AECB-ECFC8C19168E}" type="datetimeFigureOut">
              <a:rPr lang="zh-CN" altLang="en-US"/>
              <a:t>2023-01-17</a:t>
            </a:fld>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BF43B51A-30EF-4539-B762-ED13A432A128}" type="slidenum">
              <a:rPr lang="zh-CN" altLang="en-US"/>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F39B422C-3939-4E51-B1CB-8294B5F39BFA}" type="datetimeFigureOut">
              <a:rPr lang="zh-CN" altLang="en-US"/>
              <a:t>2023-01-17</a:t>
            </a:fld>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4A778088-1055-45D6-9B51-2AFFF14F8DE9}" type="slidenum">
              <a:rPr lang="zh-CN" altLang="en-US"/>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D1C31103-B28D-4C8A-9CA1-7E2AB4ADE684}" type="datetimeFigureOut">
              <a:rPr lang="zh-CN" altLang="en-US"/>
              <a:t>2023-01-17</a:t>
            </a:fld>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BE653BC8-F1B0-4086-A3AC-78B2361BED56}" type="slidenum">
              <a:rPr lang="zh-CN" altLang="en-US"/>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4788"/>
            <a:ext cx="3008313" cy="871537"/>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45A18877-4787-476C-9806-F0385ADC8553}" type="datetimeFigureOut">
              <a:rPr lang="zh-CN" altLang="en-US"/>
              <a:t>2023-01-17</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EA8424B0-7985-4A23-9950-B374C4DF92B4}" type="slidenum">
              <a:rPr lang="zh-CN" altLang="en-US"/>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450"/>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CCBD0233-3FE8-41F6-B8BB-2C8A1DB07B0D}" type="datetimeFigureOut">
              <a:rPr lang="zh-CN" altLang="en-US"/>
              <a:t>2023-01-17</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973A24F1-8855-4035-8CAC-42DD233C75F0}" type="slidenum">
              <a:rPr lang="zh-CN" altLang="en-US"/>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bwMode="auto">
          <a:xfrm>
            <a:off x="301625" y="457200"/>
            <a:ext cx="854075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50179" name="Rectangle 3"/>
          <p:cNvSpPr>
            <a:spLocks noGrp="1" noRot="1" noChangeArrowheads="1"/>
          </p:cNvSpPr>
          <p:nvPr>
            <p:ph type="body" idx="1"/>
          </p:nvPr>
        </p:nvSpPr>
        <p:spPr bwMode="auto">
          <a:xfrm>
            <a:off x="301625" y="1428750"/>
            <a:ext cx="8540750" cy="3146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50180" name="Rectangle 4"/>
          <p:cNvSpPr>
            <a:spLocks noGrp="1" noChangeArrowheads="1"/>
          </p:cNvSpPr>
          <p:nvPr>
            <p:ph type="dt" sz="half" idx="2"/>
          </p:nvPr>
        </p:nvSpPr>
        <p:spPr bwMode="auto">
          <a:xfrm>
            <a:off x="301625" y="4684713"/>
            <a:ext cx="2289175"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5C60CC80-9673-453E-947E-BF5023E90364}" type="datetimeFigureOut">
              <a:rPr lang="zh-CN" altLang="en-US"/>
              <a:t>2023-01-17</a:t>
            </a:fld>
            <a:endParaRPr lang="en-US" altLang="zh-CN"/>
          </a:p>
        </p:txBody>
      </p:sp>
      <p:sp>
        <p:nvSpPr>
          <p:cNvPr id="50181" name="Rectangle 5"/>
          <p:cNvSpPr>
            <a:spLocks noGrp="1" noChangeArrowheads="1"/>
          </p:cNvSpPr>
          <p:nvPr>
            <p:ph type="ftr" sz="quarter" idx="3"/>
          </p:nvPr>
        </p:nvSpPr>
        <p:spPr bwMode="auto">
          <a:xfrm>
            <a:off x="3124200" y="4684713"/>
            <a:ext cx="2895600"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ltLang="zh-CN"/>
          </a:p>
        </p:txBody>
      </p:sp>
      <p:sp>
        <p:nvSpPr>
          <p:cNvPr id="50182" name="Rectangle 6"/>
          <p:cNvSpPr>
            <a:spLocks noGrp="1" noChangeArrowheads="1"/>
          </p:cNvSpPr>
          <p:nvPr>
            <p:ph type="sldNum" sz="quarter" idx="4"/>
          </p:nvPr>
        </p:nvSpPr>
        <p:spPr bwMode="auto">
          <a:xfrm>
            <a:off x="6553200" y="4684713"/>
            <a:ext cx="2289175"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5FFCC57-7BE6-40C1-8D45-2FB5352E39EC}" type="slidenum">
              <a:rPr lang="zh-CN" altLang="en-US"/>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lr>
          <a:schemeClr val="hlink"/>
        </a:buClr>
        <a:buSzPct val="75000"/>
        <a:buFont typeface="Wingdings" panose="05000000000000000000" pitchFamily="2" charset="2"/>
        <a:buChar char="v"/>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5000"/>
        <a:buFont typeface="Wingdings" panose="05000000000000000000" pitchFamily="2" charset="2"/>
        <a:buChar char=""/>
        <a:defRPr sz="2800">
          <a:solidFill>
            <a:schemeClr val="tx1"/>
          </a:solidFill>
          <a:latin typeface="+mn-lt"/>
          <a:ea typeface="+mn-ea"/>
        </a:defRPr>
      </a:lvl2pPr>
      <a:lvl3pPr marL="1143000" indent="-228600" algn="l" rtl="0" fontAlgn="base">
        <a:spcBef>
          <a:spcPct val="20000"/>
        </a:spcBef>
        <a:spcAft>
          <a:spcPct val="0"/>
        </a:spcAft>
        <a:buClr>
          <a:schemeClr val="hlink"/>
        </a:buClr>
        <a:buSzPct val="85000"/>
        <a:buFont typeface="Wingdings" panose="05000000000000000000" pitchFamily="2" charset="2"/>
        <a:buChar char="v"/>
        <a:defRPr sz="2400">
          <a:solidFill>
            <a:schemeClr val="tx1"/>
          </a:solidFill>
          <a:latin typeface="+mn-lt"/>
          <a:ea typeface="+mn-ea"/>
        </a:defRPr>
      </a:lvl3pPr>
      <a:lvl4pPr marL="1600200" indent="-228600" algn="l" rtl="0" fontAlgn="base">
        <a:spcBef>
          <a:spcPct val="20000"/>
        </a:spcBef>
        <a:spcAft>
          <a:spcPct val="0"/>
        </a:spcAft>
        <a:buClr>
          <a:schemeClr val="accent2"/>
        </a:buClr>
        <a:buSzPct val="90000"/>
        <a:buFont typeface="Wingdings" panose="05000000000000000000" pitchFamily="2" charset="2"/>
        <a:buChar char=""/>
        <a:defRPr sz="2000">
          <a:solidFill>
            <a:schemeClr val="tx1"/>
          </a:solidFill>
          <a:latin typeface="+mn-lt"/>
          <a:ea typeface="+mn-ea"/>
        </a:defRPr>
      </a:lvl4pPr>
      <a:lvl5pPr marL="20574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5pPr>
      <a:lvl6pPr marL="25146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6pPr>
      <a:lvl7pPr marL="29718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7pPr>
      <a:lvl8pPr marL="34290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8pPr>
      <a:lvl9pPr marL="38862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U1%20Reading%20&#35838;&#25991;&#26391;&#35835;.mp4" TargetMode="External"/><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6"/>
          <p:cNvSpPr txBox="1">
            <a:spLocks noChangeArrowheads="1"/>
          </p:cNvSpPr>
          <p:nvPr/>
        </p:nvSpPr>
        <p:spPr bwMode="auto">
          <a:xfrm>
            <a:off x="0" y="895350"/>
            <a:ext cx="9144000" cy="216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3200">
                <a:solidFill>
                  <a:schemeClr val="tx1"/>
                </a:solidFill>
                <a:latin typeface="Calibri" panose="020F0502020204030204" pitchFamily="34" charset="0"/>
                <a:ea typeface="宋体" panose="02010600030101010101" pitchFamily="2" charset="-122"/>
              </a:defRPr>
            </a:lvl1pPr>
            <a:lvl2pPr>
              <a:defRPr kumimoji="1" sz="2800">
                <a:solidFill>
                  <a:schemeClr val="tx1"/>
                </a:solidFill>
                <a:latin typeface="Calibri" panose="020F0502020204030204" pitchFamily="34" charset="0"/>
                <a:ea typeface="宋体" panose="02010600030101010101" pitchFamily="2" charset="-122"/>
              </a:defRPr>
            </a:lvl2pPr>
            <a:lvl3pPr>
              <a:defRPr kumimoji="1" sz="2400">
                <a:solidFill>
                  <a:schemeClr val="tx1"/>
                </a:solidFill>
                <a:latin typeface="Calibri" panose="020F0502020204030204" pitchFamily="34" charset="0"/>
                <a:ea typeface="宋体" panose="02010600030101010101" pitchFamily="2" charset="-122"/>
              </a:defRPr>
            </a:lvl3pPr>
            <a:lvl4pPr>
              <a:defRPr kumimoji="1" sz="2000">
                <a:solidFill>
                  <a:schemeClr val="tx1"/>
                </a:solidFill>
                <a:latin typeface="Calibri" panose="020F0502020204030204" pitchFamily="34" charset="0"/>
                <a:ea typeface="宋体" panose="02010600030101010101" pitchFamily="2" charset="-122"/>
              </a:defRPr>
            </a:lvl4pPr>
            <a:lvl5pPr>
              <a:defRPr kumimoji="1"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9pPr>
          </a:lstStyle>
          <a:p>
            <a:pPr algn="ctr">
              <a:lnSpc>
                <a:spcPct val="150000"/>
              </a:lnSpc>
              <a:defRPr/>
            </a:pPr>
            <a:r>
              <a:rPr lang="en-US" altLang="zh-CN" sz="5400" b="1" dirty="0" smtClean="0">
                <a:solidFill>
                  <a:srgbClr val="FF0000"/>
                </a:solidFill>
                <a:effectLst>
                  <a:outerShdw blurRad="38100" dist="38100" dir="2700000" algn="tl">
                    <a:srgbClr val="000000">
                      <a:alpha val="43137"/>
                    </a:srgbClr>
                  </a:outerShdw>
                </a:effectLst>
                <a:latin typeface="Times New Roman" panose="02020603050405020304"/>
                <a:ea typeface="黑体" panose="02010609060101010101" pitchFamily="49" charset="-122"/>
                <a:sym typeface="Times New Roman" panose="02020603050405020304"/>
              </a:rPr>
              <a:t>Unit 1  </a:t>
            </a:r>
            <a:r>
              <a:rPr lang="en-US" altLang="zh-CN" sz="5400" b="1" dirty="0">
                <a:solidFill>
                  <a:srgbClr val="FF0000"/>
                </a:solidFill>
                <a:effectLst>
                  <a:outerShdw blurRad="38100" dist="38100" dir="2700000" algn="tl">
                    <a:srgbClr val="000000">
                      <a:alpha val="43137"/>
                    </a:srgbClr>
                  </a:outerShdw>
                </a:effectLst>
                <a:latin typeface="Times New Roman" panose="02020603050405020304"/>
                <a:ea typeface="黑体" panose="02010609060101010101" pitchFamily="49" charset="-122"/>
                <a:sym typeface="Times New Roman" panose="02020603050405020304"/>
              </a:rPr>
              <a:t>Friends</a:t>
            </a:r>
          </a:p>
          <a:p>
            <a:pPr algn="ctr">
              <a:lnSpc>
                <a:spcPct val="150000"/>
              </a:lnSpc>
              <a:buFont typeface="Arial" panose="020B0604020202020204" pitchFamily="34" charset="0"/>
              <a:buNone/>
              <a:defRPr/>
            </a:pPr>
            <a:r>
              <a:rPr kumimoji="0" lang="zh-CN" altLang="en-US" sz="3600" b="1" dirty="0" smtClean="0">
                <a:solidFill>
                  <a:srgbClr val="FF0000"/>
                </a:solidFill>
                <a:effectLst>
                  <a:outerShdw blurRad="38100" dist="38100" dir="2700000" algn="tl">
                    <a:srgbClr val="000000">
                      <a:alpha val="43137"/>
                    </a:srgbClr>
                  </a:outerShdw>
                </a:effectLst>
                <a:latin typeface="Times New Roman" panose="02020603050405020304"/>
                <a:ea typeface="黑体" panose="02010609060101010101" pitchFamily="49" charset="-122"/>
                <a:sym typeface="Times New Roman" panose="02020603050405020304"/>
              </a:rPr>
              <a:t>第</a:t>
            </a:r>
            <a:r>
              <a:rPr kumimoji="0" lang="en-US" altLang="zh-CN" sz="3600" b="1" dirty="0" smtClean="0">
                <a:solidFill>
                  <a:srgbClr val="FF0000"/>
                </a:solidFill>
                <a:effectLst>
                  <a:outerShdw blurRad="38100" dist="38100" dir="2700000" algn="tl">
                    <a:srgbClr val="000000">
                      <a:alpha val="43137"/>
                    </a:srgbClr>
                  </a:outerShdw>
                </a:effectLst>
                <a:latin typeface="Times New Roman" panose="02020603050405020304"/>
                <a:ea typeface="黑体" panose="02010609060101010101" pitchFamily="49" charset="-122"/>
                <a:sym typeface="Times New Roman" panose="02020603050405020304"/>
              </a:rPr>
              <a:t>2</a:t>
            </a:r>
            <a:r>
              <a:rPr kumimoji="0" lang="zh-CN" altLang="en-US" sz="3600" b="1" dirty="0" smtClean="0">
                <a:solidFill>
                  <a:srgbClr val="FF0000"/>
                </a:solidFill>
                <a:effectLst>
                  <a:outerShdw blurRad="38100" dist="38100" dir="2700000" algn="tl">
                    <a:srgbClr val="000000">
                      <a:alpha val="43137"/>
                    </a:srgbClr>
                  </a:outerShdw>
                </a:effectLst>
                <a:latin typeface="Times New Roman" panose="02020603050405020304"/>
                <a:ea typeface="黑体" panose="02010609060101010101" pitchFamily="49" charset="-122"/>
                <a:sym typeface="Times New Roman" panose="02020603050405020304"/>
              </a:rPr>
              <a:t>课时</a:t>
            </a:r>
            <a:endParaRPr kumimoji="0" lang="zh-CN" altLang="en-US" sz="3600" b="1" dirty="0">
              <a:solidFill>
                <a:srgbClr val="FF0000"/>
              </a:solidFill>
              <a:effectLst>
                <a:outerShdw blurRad="38100" dist="38100" dir="2700000" algn="tl">
                  <a:srgbClr val="000000">
                    <a:alpha val="43137"/>
                  </a:srgbClr>
                </a:outerShdw>
              </a:effectLst>
              <a:latin typeface="Times New Roman" panose="02020603050405020304"/>
              <a:ea typeface="黑体" panose="02010609060101010101" pitchFamily="49" charset="-122"/>
              <a:sym typeface="Times New Roman" panose="02020603050405020304"/>
            </a:endParaRPr>
          </a:p>
        </p:txBody>
      </p:sp>
      <p:sp>
        <p:nvSpPr>
          <p:cNvPr id="4" name="矩形 3"/>
          <p:cNvSpPr/>
          <p:nvPr/>
        </p:nvSpPr>
        <p:spPr>
          <a:xfrm>
            <a:off x="0" y="4019550"/>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a:spLocks noChangeArrowheads="1"/>
          </p:cNvSpPr>
          <p:nvPr/>
        </p:nvSpPr>
        <p:spPr bwMode="auto">
          <a:xfrm>
            <a:off x="1363663" y="666750"/>
            <a:ext cx="7453312"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989330" indent="-989330">
              <a:lnSpc>
                <a:spcPct val="150000"/>
              </a:lnSpc>
            </a:pPr>
            <a:r>
              <a:rPr lang="en-US" altLang="zh-CN" sz="2400" b="1">
                <a:latin typeface="Times New Roman" panose="02020603050405020304" pitchFamily="18" charset="0"/>
                <a:ea typeface="黑体" panose="02010609060101010101" pitchFamily="49" charset="-122"/>
                <a:cs typeface="Times New Roman" panose="02020603050405020304" pitchFamily="18" charset="0"/>
              </a:rPr>
              <a:t>in a loud voice </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大声地；</a:t>
            </a:r>
            <a:r>
              <a:rPr lang="en-US" altLang="zh-CN" sz="2400" b="1">
                <a:latin typeface="Times New Roman" panose="02020603050405020304" pitchFamily="18" charset="0"/>
                <a:ea typeface="黑体" panose="02010609060101010101" pitchFamily="49" charset="-122"/>
                <a:cs typeface="Times New Roman" panose="02020603050405020304" pitchFamily="18" charset="0"/>
              </a:rPr>
              <a:t>in a low voice </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低声地；</a:t>
            </a:r>
            <a:endParaRPr lang="en-US" altLang="zh-CN" sz="2400" b="1">
              <a:latin typeface="Times New Roman" panose="02020603050405020304" pitchFamily="18" charset="0"/>
              <a:ea typeface="黑体" panose="02010609060101010101" pitchFamily="49" charset="-122"/>
              <a:cs typeface="Times New Roman" panose="02020603050405020304" pitchFamily="18" charset="0"/>
            </a:endParaRPr>
          </a:p>
          <a:p>
            <a:pPr marL="989330" indent="-989330">
              <a:lnSpc>
                <a:spcPct val="150000"/>
              </a:lnSpc>
            </a:pPr>
            <a:r>
              <a:rPr lang="en-US" altLang="zh-CN" sz="2400" b="1">
                <a:latin typeface="Times New Roman" panose="02020603050405020304" pitchFamily="18" charset="0"/>
                <a:ea typeface="黑体" panose="02010609060101010101" pitchFamily="49" charset="-122"/>
                <a:cs typeface="Times New Roman" panose="02020603050405020304" pitchFamily="18" charset="0"/>
              </a:rPr>
              <a:t>in a quiet voice </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轻声地；</a:t>
            </a:r>
            <a:r>
              <a:rPr lang="en-US" altLang="zh-CN" sz="2400" b="1">
                <a:latin typeface="Times New Roman" panose="02020603050405020304" pitchFamily="18" charset="0"/>
                <a:ea typeface="黑体" panose="02010609060101010101" pitchFamily="49" charset="-122"/>
                <a:cs typeface="Times New Roman" panose="02020603050405020304" pitchFamily="18" charset="0"/>
              </a:rPr>
              <a:t>raise one's voice </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提高嗓门</a:t>
            </a:r>
            <a:endParaRPr lang="zh-CN" altLang="zh-CN" sz="2400" b="1">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8435" name="矩形 1"/>
          <p:cNvSpPr>
            <a:spLocks noChangeArrowheads="1"/>
          </p:cNvSpPr>
          <p:nvPr/>
        </p:nvSpPr>
        <p:spPr bwMode="auto">
          <a:xfrm>
            <a:off x="531813" y="792163"/>
            <a:ext cx="11128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a:solidFill>
                  <a:srgbClr val="000000"/>
                </a:solidFill>
                <a:latin typeface="Times New Roman" panose="02020603050405020304" pitchFamily="18" charset="0"/>
                <a:ea typeface="黑体" panose="02010609060101010101" pitchFamily="49" charset="-122"/>
                <a:cs typeface="Times New Roman" panose="02020603050405020304" pitchFamily="18" charset="0"/>
              </a:rPr>
              <a:t>搭配：</a:t>
            </a:r>
            <a:endParaRPr lang="zh-CN" altLang="en-US">
              <a:ea typeface="黑体" panose="02010609060101010101" pitchFamily="49" charset="-122"/>
              <a:cs typeface="Times New Roman" panose="02020603050405020304" pitchFamily="18" charset="0"/>
            </a:endParaRPr>
          </a:p>
        </p:txBody>
      </p:sp>
      <p:sp>
        <p:nvSpPr>
          <p:cNvPr id="18436" name="矩形 14"/>
          <p:cNvSpPr>
            <a:spLocks noChangeArrowheads="1"/>
          </p:cNvSpPr>
          <p:nvPr/>
        </p:nvSpPr>
        <p:spPr bwMode="auto">
          <a:xfrm>
            <a:off x="501650" y="1957388"/>
            <a:ext cx="803275" cy="54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ts val="3500"/>
              </a:lnSpc>
            </a:pPr>
            <a:r>
              <a:rPr lang="zh-CN" altLang="en-US" sz="2400" b="1">
                <a:solidFill>
                  <a:srgbClr val="0000FF"/>
                </a:solidFill>
                <a:latin typeface="黑体" panose="02010609060101010101" pitchFamily="49" charset="-122"/>
                <a:ea typeface="黑体" panose="02010609060101010101" pitchFamily="49" charset="-122"/>
              </a:rPr>
              <a:t>典例</a:t>
            </a:r>
          </a:p>
        </p:txBody>
      </p:sp>
      <p:sp>
        <p:nvSpPr>
          <p:cNvPr id="7" name="TextBox 17"/>
          <p:cNvSpPr txBox="1">
            <a:spLocks noChangeArrowheads="1"/>
          </p:cNvSpPr>
          <p:nvPr/>
        </p:nvSpPr>
        <p:spPr bwMode="auto">
          <a:xfrm>
            <a:off x="1276350" y="1873250"/>
            <a:ext cx="7334250" cy="148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400">
                <a:latin typeface="Times New Roman" panose="02020603050405020304" pitchFamily="18" charset="0"/>
                <a:ea typeface="黑体" panose="02010609060101010101" pitchFamily="49" charset="-122"/>
              </a:rPr>
              <a:t>—Why does Tony talk with his sister in such a low_____?</a:t>
            </a:r>
            <a:endParaRPr lang="zh-CN" altLang="en-US" sz="2400">
              <a:latin typeface="Times New Roman" panose="02020603050405020304" pitchFamily="18" charset="0"/>
              <a:ea typeface="黑体" panose="02010609060101010101" pitchFamily="49" charset="-122"/>
            </a:endParaRPr>
          </a:p>
          <a:p>
            <a:pPr eaLnBrk="1" hangingPunct="1">
              <a:lnSpc>
                <a:spcPct val="130000"/>
              </a:lnSpc>
            </a:pPr>
            <a:r>
              <a:rPr lang="en-US" altLang="zh-CN" sz="2400">
                <a:latin typeface="Times New Roman" panose="02020603050405020304" pitchFamily="18" charset="0"/>
                <a:ea typeface="黑体" panose="02010609060101010101" pitchFamily="49" charset="-122"/>
              </a:rPr>
              <a:t>—Oh</a:t>
            </a:r>
            <a:r>
              <a:rPr lang="zh-CN" altLang="en-US" sz="2400">
                <a:latin typeface="Times New Roman" panose="02020603050405020304" pitchFamily="18" charset="0"/>
                <a:ea typeface="黑体" panose="02010609060101010101" pitchFamily="49" charset="-122"/>
              </a:rPr>
              <a:t>，</a:t>
            </a:r>
            <a:r>
              <a:rPr lang="en-US" altLang="zh-CN" sz="2400">
                <a:latin typeface="Times New Roman" panose="02020603050405020304" pitchFamily="18" charset="0"/>
                <a:ea typeface="黑体" panose="02010609060101010101" pitchFamily="49" charset="-122"/>
              </a:rPr>
              <a:t>because his grandma is sleeping in the room.</a:t>
            </a:r>
          </a:p>
          <a:p>
            <a:pPr eaLnBrk="1" hangingPunct="1">
              <a:lnSpc>
                <a:spcPct val="130000"/>
              </a:lnSpc>
            </a:pPr>
            <a:r>
              <a:rPr lang="en-US" altLang="zh-CN" sz="2400">
                <a:latin typeface="Times New Roman" panose="02020603050405020304" pitchFamily="18" charset="0"/>
                <a:ea typeface="黑体" panose="02010609060101010101" pitchFamily="49" charset="-122"/>
              </a:rPr>
              <a:t>     A. sound</a:t>
            </a:r>
            <a:r>
              <a:rPr lang="zh-CN" altLang="en-US" sz="2400">
                <a:latin typeface="Times New Roman" panose="02020603050405020304" pitchFamily="18" charset="0"/>
                <a:ea typeface="黑体" panose="02010609060101010101" pitchFamily="49" charset="-122"/>
              </a:rPr>
              <a:t>　　 </a:t>
            </a:r>
            <a:r>
              <a:rPr lang="en-US" altLang="zh-CN" sz="2400">
                <a:latin typeface="Times New Roman" panose="02020603050405020304" pitchFamily="18" charset="0"/>
                <a:ea typeface="黑体" panose="02010609060101010101" pitchFamily="49" charset="-122"/>
              </a:rPr>
              <a:t>B. voice         C. noise</a:t>
            </a:r>
            <a:r>
              <a:rPr lang="zh-CN" altLang="en-US" sz="2400">
                <a:latin typeface="Times New Roman" panose="02020603050405020304" pitchFamily="18" charset="0"/>
                <a:ea typeface="黑体" panose="02010609060101010101" pitchFamily="49" charset="-122"/>
              </a:rPr>
              <a:t>　     </a:t>
            </a:r>
            <a:r>
              <a:rPr lang="en-US" altLang="zh-CN" sz="2400">
                <a:latin typeface="Times New Roman" panose="02020603050405020304" pitchFamily="18" charset="0"/>
                <a:ea typeface="黑体" panose="02010609060101010101" pitchFamily="49" charset="-122"/>
              </a:rPr>
              <a:t>D. music</a:t>
            </a:r>
          </a:p>
        </p:txBody>
      </p:sp>
      <p:sp>
        <p:nvSpPr>
          <p:cNvPr id="8" name="Text Box 44"/>
          <p:cNvSpPr txBox="1">
            <a:spLocks noChangeArrowheads="1"/>
          </p:cNvSpPr>
          <p:nvPr/>
        </p:nvSpPr>
        <p:spPr bwMode="auto">
          <a:xfrm>
            <a:off x="7740650" y="1965325"/>
            <a:ext cx="3889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solidFill>
                  <a:srgbClr val="FF0000"/>
                </a:solidFill>
                <a:latin typeface="Times New Roman" panose="02020603050405020304" pitchFamily="18" charset="0"/>
              </a:rPr>
              <a:t>B</a:t>
            </a:r>
            <a:endParaRPr lang="zh-CN" altLang="en-US" sz="2400" b="1">
              <a:solidFill>
                <a:srgbClr val="FF0000"/>
              </a:solidFill>
              <a:latin typeface="Times New Roman" panose="02020603050405020304" pitchFamily="18" charset="0"/>
            </a:endParaRPr>
          </a:p>
        </p:txBody>
      </p:sp>
      <p:sp>
        <p:nvSpPr>
          <p:cNvPr id="9" name="圆角矩形标注 8"/>
          <p:cNvSpPr>
            <a:spLocks noChangeArrowheads="1"/>
          </p:cNvSpPr>
          <p:nvPr/>
        </p:nvSpPr>
        <p:spPr bwMode="auto">
          <a:xfrm>
            <a:off x="1538288" y="3398838"/>
            <a:ext cx="6919912" cy="1196975"/>
          </a:xfrm>
          <a:prstGeom prst="wedgeRoundRectCallout">
            <a:avLst>
              <a:gd name="adj1" fmla="val -26306"/>
              <a:gd name="adj2" fmla="val 4932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ot="10800000" anchor="ctr"/>
          <a:lstStyle/>
          <a:p>
            <a:pPr algn="ctr" fontAlgn="auto">
              <a:spcBef>
                <a:spcPts val="0"/>
              </a:spcBef>
              <a:spcAft>
                <a:spcPts val="0"/>
              </a:spcAft>
              <a:defRPr/>
            </a:pPr>
            <a:endParaRPr kumimoji="1" lang="zh-CN" altLang="en-US"/>
          </a:p>
        </p:txBody>
      </p:sp>
      <p:sp>
        <p:nvSpPr>
          <p:cNvPr id="10" name="TextBox 33"/>
          <p:cNvSpPr txBox="1">
            <a:spLocks noChangeArrowheads="1"/>
          </p:cNvSpPr>
          <p:nvPr/>
        </p:nvSpPr>
        <p:spPr bwMode="auto">
          <a:xfrm>
            <a:off x="1524000" y="3386138"/>
            <a:ext cx="7086600" cy="124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10000"/>
              </a:lnSpc>
            </a:pPr>
            <a:r>
              <a:rPr lang="en-US" altLang="zh-CN" sz="22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t>
            </a:r>
            <a:r>
              <a:rPr lang="zh-CN" altLang="en-US" sz="22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点拨</a:t>
            </a:r>
            <a:r>
              <a:rPr lang="en-US" altLang="zh-CN" sz="22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t>
            </a:r>
            <a:r>
              <a:rPr lang="zh-CN" altLang="en-US" sz="2200" b="1">
                <a:solidFill>
                  <a:srgbClr val="0000FF"/>
                </a:solidFill>
                <a:latin typeface="黑体" panose="02010609060101010101" pitchFamily="49" charset="-122"/>
                <a:ea typeface="黑体" panose="02010609060101010101" pitchFamily="49" charset="-122"/>
                <a:cs typeface="Times New Roman" panose="02020603050405020304" pitchFamily="18" charset="0"/>
              </a:rPr>
              <a:t>词语应用法</a:t>
            </a:r>
            <a:r>
              <a:rPr lang="zh-CN" altLang="en-US" sz="2200">
                <a:solidFill>
                  <a:srgbClr val="0070C0"/>
                </a:solidFill>
                <a:latin typeface="Times New Roman" panose="02020603050405020304" pitchFamily="18" charset="0"/>
                <a:ea typeface="黑体" panose="02010609060101010101" pitchFamily="49" charset="-122"/>
                <a:cs typeface="Times New Roman" panose="02020603050405020304" pitchFamily="18" charset="0"/>
              </a:rPr>
              <a:t>。</a:t>
            </a:r>
            <a:r>
              <a:rPr lang="en-US" altLang="zh-CN" sz="22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a:t>
            </a:r>
            <a:r>
              <a:rPr lang="zh-CN" altLang="en-US" sz="22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声音，响声”，</a:t>
            </a:r>
            <a:r>
              <a:rPr lang="en-US" altLang="zh-CN" sz="22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B.“</a:t>
            </a:r>
            <a:r>
              <a:rPr lang="zh-CN" altLang="en-US" sz="22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嗓音”，</a:t>
            </a:r>
            <a:r>
              <a:rPr lang="en-US" altLang="zh-CN" sz="22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C.“</a:t>
            </a:r>
            <a:r>
              <a:rPr lang="zh-CN" altLang="en-US" sz="22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噪音”，</a:t>
            </a:r>
            <a:r>
              <a:rPr lang="en-US" altLang="zh-CN" sz="22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D.“</a:t>
            </a:r>
            <a:r>
              <a:rPr lang="zh-CN" altLang="en-US" sz="22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音乐”。由题干中的关键词</a:t>
            </a:r>
            <a:r>
              <a:rPr lang="en-US" altLang="zh-CN" sz="22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talk</a:t>
            </a:r>
            <a:r>
              <a:rPr lang="zh-CN" altLang="en-US" sz="22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及题意可知答案。</a:t>
            </a:r>
            <a:endParaRPr lang="zh-CN" altLang="en-US" sz="2200">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wipe(left)">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arn(inVertical)">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anim calcmode="lin" valueType="num">
                                      <p:cBhvr additive="base">
                                        <p:cTn id="2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diamond(in)">
                                      <p:cBhvr>
                                        <p:cTn id="2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39788" y="701675"/>
            <a:ext cx="7385050" cy="504825"/>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1" lang="zh-CN" altLang="en-US"/>
          </a:p>
        </p:txBody>
      </p:sp>
      <p:sp>
        <p:nvSpPr>
          <p:cNvPr id="19459" name="TextBox 39"/>
          <p:cNvSpPr txBox="1">
            <a:spLocks noChangeArrowheads="1"/>
          </p:cNvSpPr>
          <p:nvPr/>
        </p:nvSpPr>
        <p:spPr bwMode="auto">
          <a:xfrm>
            <a:off x="2649538" y="677863"/>
            <a:ext cx="5586412"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400" b="1">
                <a:latin typeface="Times New Roman" panose="02020603050405020304" pitchFamily="18" charset="0"/>
                <a:ea typeface="黑体" panose="02010609060101010101" pitchFamily="49" charset="-122"/>
                <a:cs typeface="Times New Roman" panose="02020603050405020304" pitchFamily="18" charset="0"/>
              </a:rPr>
              <a:t>almost /'ɔːlməʊst/ </a:t>
            </a:r>
            <a:r>
              <a:rPr lang="en-US" altLang="zh-CN" sz="2400" b="1" i="1">
                <a:latin typeface="Times New Roman" panose="02020603050405020304" pitchFamily="18" charset="0"/>
                <a:ea typeface="黑体" panose="02010609060101010101" pitchFamily="49" charset="-122"/>
                <a:cs typeface="Times New Roman" panose="02020603050405020304" pitchFamily="18" charset="0"/>
              </a:rPr>
              <a:t>adv</a:t>
            </a:r>
            <a:r>
              <a:rPr lang="en-US" altLang="zh-CN" sz="2400" b="1">
                <a:latin typeface="Times New Roman" panose="02020603050405020304" pitchFamily="18" charset="0"/>
                <a:ea typeface="黑体" panose="02010609060101010101" pitchFamily="49" charset="-122"/>
                <a:cs typeface="Times New Roman" panose="02020603050405020304" pitchFamily="18" charset="0"/>
              </a:rPr>
              <a:t>.</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几乎，差不多</a:t>
            </a:r>
          </a:p>
        </p:txBody>
      </p:sp>
      <p:sp>
        <p:nvSpPr>
          <p:cNvPr id="19460" name="AutoShape 2"/>
          <p:cNvSpPr>
            <a:spLocks noChangeArrowheads="1"/>
          </p:cNvSpPr>
          <p:nvPr/>
        </p:nvSpPr>
        <p:spPr bwMode="gray">
          <a:xfrm flipH="1">
            <a:off x="850900" y="812800"/>
            <a:ext cx="1450975" cy="344488"/>
          </a:xfrm>
          <a:prstGeom prst="roundRect">
            <a:avLst>
              <a:gd name="adj" fmla="val 47681"/>
            </a:avLst>
          </a:prstGeom>
          <a:gradFill rotWithShape="1">
            <a:gsLst>
              <a:gs pos="0">
                <a:srgbClr val="FF0000"/>
              </a:gs>
              <a:gs pos="100000">
                <a:srgbClr val="FF6600"/>
              </a:gs>
            </a:gsLst>
            <a:lin ang="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19461" name="文本框 24"/>
          <p:cNvSpPr txBox="1">
            <a:spLocks noChangeArrowheads="1"/>
          </p:cNvSpPr>
          <p:nvPr/>
        </p:nvSpPr>
        <p:spPr bwMode="auto">
          <a:xfrm>
            <a:off x="952500" y="730250"/>
            <a:ext cx="1338263"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kumimoji="1" lang="zh-CN" altLang="en-US" sz="2400" b="1">
                <a:solidFill>
                  <a:schemeClr val="bg1"/>
                </a:solidFill>
                <a:latin typeface="Adobe 黑体 Std R" pitchFamily="34" charset="-122"/>
                <a:ea typeface="Adobe 黑体 Std R" pitchFamily="34" charset="-122"/>
              </a:rPr>
              <a:t>知识点</a:t>
            </a:r>
          </a:p>
        </p:txBody>
      </p:sp>
      <p:sp>
        <p:nvSpPr>
          <p:cNvPr id="6" name="菱形 5"/>
          <p:cNvSpPr/>
          <p:nvPr/>
        </p:nvSpPr>
        <p:spPr>
          <a:xfrm>
            <a:off x="2114550" y="784225"/>
            <a:ext cx="563563" cy="355600"/>
          </a:xfrm>
          <a:prstGeom prst="diamond">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kumimoji="1" lang="en-US" altLang="zh-CN" sz="2400" b="1" dirty="0">
                <a:latin typeface="黑体" panose="02010609060101010101" pitchFamily="49" charset="-122"/>
                <a:ea typeface="黑体" panose="02010609060101010101" pitchFamily="49" charset="-122"/>
              </a:rPr>
              <a:t>4</a:t>
            </a:r>
            <a:endParaRPr kumimoji="1" lang="zh-CN" altLang="en-US" sz="2400" b="1" dirty="0">
              <a:latin typeface="黑体" panose="02010609060101010101" pitchFamily="49" charset="-122"/>
              <a:ea typeface="黑体" panose="02010609060101010101" pitchFamily="49" charset="-122"/>
            </a:endParaRPr>
          </a:p>
        </p:txBody>
      </p:sp>
      <p:sp>
        <p:nvSpPr>
          <p:cNvPr id="11273" name="矩形 8"/>
          <p:cNvSpPr>
            <a:spLocks noChangeArrowheads="1"/>
          </p:cNvSpPr>
          <p:nvPr/>
        </p:nvSpPr>
        <p:spPr bwMode="auto">
          <a:xfrm>
            <a:off x="1147763" y="1123950"/>
            <a:ext cx="6553200" cy="1065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40000"/>
              </a:lnSpc>
              <a:defRPr/>
            </a:pP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eg</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 I almost forget it is Sunday today.</a:t>
            </a:r>
          </a:p>
          <a:p>
            <a:pPr marL="542925" indent="-97155">
              <a:lnSpc>
                <a:spcPct val="140000"/>
              </a:lnSpc>
              <a:defRPr/>
            </a:pP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我差点忘了今天是周日。</a:t>
            </a:r>
          </a:p>
        </p:txBody>
      </p:sp>
      <p:sp>
        <p:nvSpPr>
          <p:cNvPr id="19464" name="TextBox 39"/>
          <p:cNvSpPr txBox="1">
            <a:spLocks noChangeArrowheads="1"/>
          </p:cNvSpPr>
          <p:nvPr/>
        </p:nvSpPr>
        <p:spPr bwMode="auto">
          <a:xfrm>
            <a:off x="898525" y="2190750"/>
            <a:ext cx="1295400"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ts val="3500"/>
              </a:lnSpc>
            </a:pPr>
            <a:r>
              <a:rPr lang="zh-CN" altLang="en-US" sz="2400" b="1">
                <a:solidFill>
                  <a:srgbClr val="FF0000"/>
                </a:solidFill>
                <a:latin typeface="Adobe 黑体 Std R" pitchFamily="34" charset="-122"/>
                <a:ea typeface="Adobe 黑体 Std R" pitchFamily="34" charset="-122"/>
              </a:rPr>
              <a:t>考向</a:t>
            </a:r>
          </a:p>
        </p:txBody>
      </p:sp>
      <p:sp>
        <p:nvSpPr>
          <p:cNvPr id="19465" name="矩形 11"/>
          <p:cNvSpPr>
            <a:spLocks noChangeArrowheads="1"/>
          </p:cNvSpPr>
          <p:nvPr/>
        </p:nvSpPr>
        <p:spPr bwMode="auto">
          <a:xfrm>
            <a:off x="1447800" y="2230438"/>
            <a:ext cx="17319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黑体" panose="02010609060101010101" pitchFamily="49" charset="-122"/>
                <a:ea typeface="黑体" panose="02010609060101010101" pitchFamily="49" charset="-122"/>
              </a:rPr>
              <a:t>【</a:t>
            </a:r>
            <a:r>
              <a:rPr lang="zh-CN" altLang="en-US" sz="2400" b="1">
                <a:solidFill>
                  <a:srgbClr val="FF0000"/>
                </a:solidFill>
                <a:latin typeface="黑体" panose="02010609060101010101" pitchFamily="49" charset="-122"/>
                <a:ea typeface="黑体" panose="02010609060101010101" pitchFamily="49" charset="-122"/>
              </a:rPr>
              <a:t>易错点</a:t>
            </a:r>
            <a:r>
              <a:rPr lang="en-US" altLang="zh-CN" sz="2400" b="1">
                <a:solidFill>
                  <a:srgbClr val="FF0000"/>
                </a:solidFill>
                <a:latin typeface="黑体" panose="02010609060101010101" pitchFamily="49" charset="-122"/>
                <a:ea typeface="黑体" panose="02010609060101010101" pitchFamily="49" charset="-122"/>
              </a:rPr>
              <a:t>】</a:t>
            </a:r>
            <a:endParaRPr lang="zh-CN" altLang="en-US" sz="2400">
              <a:ea typeface="黑体" panose="02010609060101010101" pitchFamily="49" charset="-122"/>
            </a:endParaRPr>
          </a:p>
        </p:txBody>
      </p:sp>
      <p:sp>
        <p:nvSpPr>
          <p:cNvPr id="4" name="矩形 3"/>
          <p:cNvSpPr>
            <a:spLocks noChangeArrowheads="1"/>
          </p:cNvSpPr>
          <p:nvPr/>
        </p:nvSpPr>
        <p:spPr bwMode="auto">
          <a:xfrm>
            <a:off x="3043238" y="2244725"/>
            <a:ext cx="31305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2400" b="1">
                <a:latin typeface="Times New Roman" panose="02020603050405020304" pitchFamily="18" charset="0"/>
                <a:ea typeface="黑体" panose="02010609060101010101" pitchFamily="49" charset="-122"/>
                <a:cs typeface="Times New Roman" panose="02020603050405020304" pitchFamily="18" charset="0"/>
              </a:rPr>
              <a:t>辨析：</a:t>
            </a:r>
            <a:r>
              <a:rPr lang="en-US" altLang="zh-CN" sz="2400" b="1">
                <a:latin typeface="Times New Roman" panose="02020603050405020304" pitchFamily="18" charset="0"/>
                <a:ea typeface="黑体" panose="02010609060101010101" pitchFamily="49" charset="-122"/>
                <a:cs typeface="Times New Roman" panose="02020603050405020304" pitchFamily="18" charset="0"/>
              </a:rPr>
              <a:t>almost</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与</a:t>
            </a:r>
            <a:r>
              <a:rPr lang="en-US" altLang="zh-CN" sz="2400" b="1">
                <a:latin typeface="Times New Roman" panose="02020603050405020304" pitchFamily="18" charset="0"/>
                <a:ea typeface="黑体" panose="02010609060101010101" pitchFamily="49" charset="-122"/>
                <a:cs typeface="Times New Roman" panose="02020603050405020304" pitchFamily="18" charset="0"/>
              </a:rPr>
              <a:t>nearly</a:t>
            </a:r>
            <a:endParaRPr lang="zh-CN" altLang="en-US" sz="2400" b="1">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7" name="表格 6"/>
          <p:cNvGraphicFramePr>
            <a:graphicFrameLocks noGrp="1"/>
          </p:cNvGraphicFramePr>
          <p:nvPr/>
        </p:nvGraphicFramePr>
        <p:xfrm>
          <a:off x="952500" y="2735263"/>
          <a:ext cx="7581900" cy="2012061"/>
        </p:xfrm>
        <a:graphic>
          <a:graphicData uri="http://schemas.openxmlformats.org/drawingml/2006/table">
            <a:tbl>
              <a:tblPr/>
              <a:tblGrid>
                <a:gridCol w="952500">
                  <a:extLst>
                    <a:ext uri="{9D8B030D-6E8A-4147-A177-3AD203B41FA5}">
                      <a16:colId xmlns:a16="http://schemas.microsoft.com/office/drawing/2014/main" val="20000"/>
                    </a:ext>
                  </a:extLst>
                </a:gridCol>
                <a:gridCol w="38100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401638">
                <a:tc>
                  <a:txBody>
                    <a:bodyPr/>
                    <a:lstStyle/>
                    <a:p>
                      <a:pPr marL="0" marR="0" lvl="0" indent="0" algn="ctr" defTabSz="914400" rtl="0" eaLnBrk="1" fontAlgn="base" latinLnBrk="0" hangingPunct="1">
                        <a:lnSpc>
                          <a:spcPct val="120000"/>
                        </a:lnSpc>
                        <a:spcBef>
                          <a:spcPct val="0"/>
                        </a:spcBef>
                        <a:spcAft>
                          <a:spcPct val="0"/>
                        </a:spcAft>
                        <a:buClr>
                          <a:schemeClr val="hlink"/>
                        </a:buClr>
                        <a:buSzPct val="75000"/>
                        <a:buFont typeface="Wingdings" panose="05000000000000000000" pitchFamily="2" charset="2"/>
                        <a:buNone/>
                      </a:pPr>
                      <a:r>
                        <a:rPr kumimoji="0" 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词条</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
                          <a:schemeClr val="hlink"/>
                        </a:buClr>
                        <a:buSzPct val="75000"/>
                        <a:buFont typeface="Wingdings" panose="05000000000000000000" pitchFamily="2" charset="2"/>
                        <a:buNone/>
                      </a:pPr>
                      <a:r>
                        <a:rPr kumimoji="0" 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含义及用法</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
                          <a:schemeClr val="hlink"/>
                        </a:buClr>
                        <a:buSzPct val="75000"/>
                        <a:buFont typeface="Wingdings" panose="05000000000000000000" pitchFamily="2" charset="2"/>
                        <a:buNone/>
                      </a:pPr>
                      <a:r>
                        <a:rPr kumimoji="0" 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示例</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609725">
                <a:tc>
                  <a:txBody>
                    <a:bodyPr/>
                    <a:lstStyle/>
                    <a:p>
                      <a:pPr marL="0" marR="0" lvl="0" indent="0" algn="ctr" defTabSz="914400" rtl="0" eaLnBrk="1" fontAlgn="base" latinLnBrk="0" hangingPunct="1">
                        <a:lnSpc>
                          <a:spcPct val="120000"/>
                        </a:lnSpc>
                        <a:spcBef>
                          <a:spcPct val="0"/>
                        </a:spcBef>
                        <a:spcAft>
                          <a:spcPct val="0"/>
                        </a:spcAft>
                        <a:buClr>
                          <a:schemeClr val="hlink"/>
                        </a:buClr>
                        <a:buSzPct val="75000"/>
                        <a:buFont typeface="Wingdings" panose="05000000000000000000" pitchFamily="2" charset="2"/>
                        <a:buNone/>
                      </a:pPr>
                      <a:r>
                        <a:rPr kumimoji="0" lang="en-US" alt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almost</a:t>
                      </a:r>
                      <a:endParaRPr kumimoji="0" lang="zh-CN" alt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
                          <a:schemeClr val="hlink"/>
                        </a:buClr>
                        <a:buSzPct val="75000"/>
                        <a:buFont typeface="Wingdings" panose="05000000000000000000" pitchFamily="2" charset="2"/>
                        <a:buNone/>
                      </a:pPr>
                      <a:r>
                        <a:rPr kumimoji="0" 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意为</a:t>
                      </a:r>
                      <a:r>
                        <a:rPr kumimoji="0" lang="zh-CN" altLang="en-US"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a:t>
                      </a:r>
                      <a:r>
                        <a:rPr kumimoji="0" 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几乎，差不多</a:t>
                      </a:r>
                      <a:r>
                        <a:rPr kumimoji="0" lang="zh-CN" altLang="en-US"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a:t>
                      </a:r>
                      <a:r>
                        <a:rPr kumimoji="0" 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，是副词，常用来修饰动词、形容词、副词，可以和</a:t>
                      </a:r>
                      <a:r>
                        <a:rPr kumimoji="0" lang="en-US" alt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no, nothing, </a:t>
                      </a:r>
                      <a:r>
                        <a:rPr kumimoji="0" lang="zh-CN" altLang="en-US"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 </a:t>
                      </a:r>
                      <a:r>
                        <a:rPr kumimoji="0" lang="en-US" alt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never</a:t>
                      </a:r>
                      <a:r>
                        <a:rPr kumimoji="0" 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这类否定词连用。</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
                          <a:schemeClr val="hlink"/>
                        </a:buClr>
                        <a:buSzPct val="75000"/>
                        <a:buFont typeface="Wingdings" panose="05000000000000000000" pitchFamily="2" charset="2"/>
                        <a:buNone/>
                      </a:pPr>
                      <a:r>
                        <a:rPr kumimoji="0" lang="en-US" alt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Almost no one believed him.</a:t>
                      </a:r>
                      <a:r>
                        <a:rPr kumimoji="0" 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几乎没人相信他的话。</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73"/>
                                        </p:tgtEl>
                                        <p:attrNameLst>
                                          <p:attrName>style.visibility</p:attrName>
                                        </p:attrNameLst>
                                      </p:cBhvr>
                                      <p:to>
                                        <p:strVal val="visible"/>
                                      </p:to>
                                    </p:set>
                                    <p:animEffect transition="in" filter="wipe(left)">
                                      <p:cBhvr>
                                        <p:cTn id="7" dur="500"/>
                                        <p:tgtEl>
                                          <p:spTgt spid="1127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1" name="Group 21"/>
          <p:cNvGraphicFramePr>
            <a:graphicFrameLocks noGrp="1"/>
          </p:cNvGraphicFramePr>
          <p:nvPr/>
        </p:nvGraphicFramePr>
        <p:xfrm>
          <a:off x="762000" y="742950"/>
          <a:ext cx="7848600" cy="2045589"/>
        </p:xfrm>
        <a:graphic>
          <a:graphicData uri="http://schemas.openxmlformats.org/drawingml/2006/table">
            <a:tbl>
              <a:tblPr/>
              <a:tblGrid>
                <a:gridCol w="889000">
                  <a:extLst>
                    <a:ext uri="{9D8B030D-6E8A-4147-A177-3AD203B41FA5}">
                      <a16:colId xmlns:a16="http://schemas.microsoft.com/office/drawing/2014/main" val="20000"/>
                    </a:ext>
                  </a:extLst>
                </a:gridCol>
                <a:gridCol w="3695700">
                  <a:extLst>
                    <a:ext uri="{9D8B030D-6E8A-4147-A177-3AD203B41FA5}">
                      <a16:colId xmlns:a16="http://schemas.microsoft.com/office/drawing/2014/main" val="20001"/>
                    </a:ext>
                  </a:extLst>
                </a:gridCol>
                <a:gridCol w="3263900">
                  <a:extLst>
                    <a:ext uri="{9D8B030D-6E8A-4147-A177-3AD203B41FA5}">
                      <a16:colId xmlns:a16="http://schemas.microsoft.com/office/drawing/2014/main" val="20002"/>
                    </a:ext>
                  </a:extLst>
                </a:gridCol>
              </a:tblGrid>
              <a:tr h="434975">
                <a:tc>
                  <a:txBody>
                    <a:bodyPr/>
                    <a:lstStyle/>
                    <a:p>
                      <a:pPr marL="0" marR="0" lvl="0" indent="0" algn="ctr" defTabSz="914400" rtl="0" eaLnBrk="1" fontAlgn="base" latinLnBrk="0" hangingPunct="1">
                        <a:lnSpc>
                          <a:spcPct val="130000"/>
                        </a:lnSpc>
                        <a:spcBef>
                          <a:spcPct val="0"/>
                        </a:spcBef>
                        <a:spcAft>
                          <a:spcPct val="0"/>
                        </a:spcAft>
                        <a:buClr>
                          <a:schemeClr val="hlink"/>
                        </a:buClr>
                        <a:buSzPct val="75000"/>
                        <a:buFont typeface="Wingdings" panose="05000000000000000000" pitchFamily="2" charset="2"/>
                        <a:buNone/>
                      </a:pPr>
                      <a:r>
                        <a:rPr kumimoji="0" 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词条</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30000"/>
                        </a:lnSpc>
                        <a:spcBef>
                          <a:spcPct val="0"/>
                        </a:spcBef>
                        <a:spcAft>
                          <a:spcPct val="0"/>
                        </a:spcAft>
                        <a:buClr>
                          <a:schemeClr val="hlink"/>
                        </a:buClr>
                        <a:buSzPct val="75000"/>
                        <a:buFont typeface="Wingdings" panose="05000000000000000000" pitchFamily="2" charset="2"/>
                        <a:buNone/>
                      </a:pPr>
                      <a:r>
                        <a:rPr kumimoji="0" 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含义及用法</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30000"/>
                        </a:lnSpc>
                        <a:spcBef>
                          <a:spcPct val="0"/>
                        </a:spcBef>
                        <a:spcAft>
                          <a:spcPct val="0"/>
                        </a:spcAft>
                        <a:buClr>
                          <a:schemeClr val="hlink"/>
                        </a:buClr>
                        <a:buSzPct val="75000"/>
                        <a:buFont typeface="Wingdings" panose="05000000000000000000" pitchFamily="2" charset="2"/>
                        <a:buNone/>
                      </a:pPr>
                      <a:r>
                        <a:rPr kumimoji="0" 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示例</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609725">
                <a:tc>
                  <a:txBody>
                    <a:bodyPr/>
                    <a:lstStyle/>
                    <a:p>
                      <a:pPr marL="0" marR="0" lvl="0" indent="0" algn="ctr" defTabSz="914400" rtl="0" eaLnBrk="1" fontAlgn="base" latinLnBrk="0" hangingPunct="1">
                        <a:lnSpc>
                          <a:spcPct val="120000"/>
                        </a:lnSpc>
                        <a:spcBef>
                          <a:spcPct val="0"/>
                        </a:spcBef>
                        <a:spcAft>
                          <a:spcPct val="0"/>
                        </a:spcAft>
                        <a:buClr>
                          <a:schemeClr val="hlink"/>
                        </a:buClr>
                        <a:buSzPct val="75000"/>
                        <a:buFont typeface="Wingdings" panose="05000000000000000000" pitchFamily="2" charset="2"/>
                        <a:buNone/>
                      </a:pPr>
                      <a:r>
                        <a:rPr kumimoji="0" lang="en-US" alt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nearly</a:t>
                      </a:r>
                      <a:endParaRPr kumimoji="0" lang="zh-CN" alt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
                          <a:schemeClr val="hlink"/>
                        </a:buClr>
                        <a:buSzPct val="75000"/>
                        <a:buFont typeface="Wingdings" panose="05000000000000000000" pitchFamily="2" charset="2"/>
                        <a:buNone/>
                      </a:pPr>
                      <a:r>
                        <a:rPr kumimoji="0" 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意为</a:t>
                      </a:r>
                      <a:r>
                        <a:rPr kumimoji="0" lang="zh-CN" altLang="en-US"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a:t>
                      </a:r>
                      <a:r>
                        <a:rPr kumimoji="0" 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几乎，差不多</a:t>
                      </a:r>
                      <a:r>
                        <a:rPr kumimoji="0" lang="zh-CN" altLang="en-US"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a:t>
                      </a:r>
                      <a:r>
                        <a:rPr kumimoji="0" 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a:t>
                      </a:r>
                      <a:r>
                        <a:rPr kumimoji="0" lang="en-US" alt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nearly</a:t>
                      </a:r>
                      <a:r>
                        <a:rPr kumimoji="0" 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不能与</a:t>
                      </a:r>
                      <a:r>
                        <a:rPr kumimoji="0" lang="en-US" alt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no, none, nobody, nothing, never</a:t>
                      </a:r>
                      <a:r>
                        <a:rPr kumimoji="0" 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等词连用。</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
                          <a:schemeClr val="hlink"/>
                        </a:buClr>
                        <a:buSzPct val="75000"/>
                        <a:buFont typeface="Wingdings" panose="05000000000000000000" pitchFamily="2" charset="2"/>
                        <a:buNone/>
                      </a:pPr>
                      <a:r>
                        <a:rPr kumimoji="0" lang="en-US" alt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We lost our way in the wind and I </a:t>
                      </a:r>
                      <a:r>
                        <a:rPr kumimoji="0" lang="en-US" altLang="zh-CN" sz="22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nearly</a:t>
                      </a:r>
                      <a:r>
                        <a:rPr kumimoji="0" lang="en-US" alt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 fell over.</a:t>
                      </a:r>
                    </a:p>
                    <a:p>
                      <a:pPr marL="0" marR="0" lvl="0" indent="0" algn="l" defTabSz="914400" rtl="0" eaLnBrk="1" fontAlgn="base" latinLnBrk="0" hangingPunct="1">
                        <a:lnSpc>
                          <a:spcPct val="120000"/>
                        </a:lnSpc>
                        <a:spcBef>
                          <a:spcPct val="0"/>
                        </a:spcBef>
                        <a:spcAft>
                          <a:spcPct val="0"/>
                        </a:spcAft>
                        <a:buClr>
                          <a:schemeClr val="hlink"/>
                        </a:buClr>
                        <a:buSzPct val="75000"/>
                        <a:buFont typeface="Wingdings" panose="05000000000000000000" pitchFamily="2" charset="2"/>
                        <a:buNone/>
                      </a:pPr>
                      <a:r>
                        <a:rPr kumimoji="0" 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我们在风中迷了路，我差点摔倒了。</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0496" name="矩形 14"/>
          <p:cNvSpPr>
            <a:spLocks noChangeArrowheads="1"/>
          </p:cNvSpPr>
          <p:nvPr/>
        </p:nvSpPr>
        <p:spPr bwMode="auto">
          <a:xfrm>
            <a:off x="501650" y="2806700"/>
            <a:ext cx="803275"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ts val="3500"/>
              </a:lnSpc>
            </a:pPr>
            <a:r>
              <a:rPr lang="zh-CN" altLang="en-US" sz="2400" b="1">
                <a:solidFill>
                  <a:srgbClr val="0000FF"/>
                </a:solidFill>
                <a:latin typeface="黑体" panose="02010609060101010101" pitchFamily="49" charset="-122"/>
                <a:ea typeface="黑体" panose="02010609060101010101" pitchFamily="49" charset="-122"/>
              </a:rPr>
              <a:t>典例</a:t>
            </a:r>
          </a:p>
        </p:txBody>
      </p:sp>
      <p:sp>
        <p:nvSpPr>
          <p:cNvPr id="9" name="TextBox 17"/>
          <p:cNvSpPr txBox="1">
            <a:spLocks noChangeArrowheads="1"/>
          </p:cNvSpPr>
          <p:nvPr/>
        </p:nvSpPr>
        <p:spPr bwMode="auto">
          <a:xfrm>
            <a:off x="1276350" y="2724150"/>
            <a:ext cx="7334250" cy="201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400">
                <a:latin typeface="Times New Roman" panose="02020603050405020304" pitchFamily="18" charset="0"/>
                <a:ea typeface="黑体" panose="02010609060101010101" pitchFamily="49" charset="-122"/>
              </a:rPr>
              <a:t>According to a recent survey, ________ three fifths of working mothers in china don't want to have a second child.</a:t>
            </a:r>
            <a:r>
              <a:rPr lang="zh-CN" altLang="en-US" sz="2400">
                <a:latin typeface="Times New Roman" panose="02020603050405020304" pitchFamily="18" charset="0"/>
                <a:ea typeface="黑体" panose="02010609060101010101" pitchFamily="49" charset="-122"/>
              </a:rPr>
              <a:t>（广东）</a:t>
            </a:r>
          </a:p>
          <a:p>
            <a:pPr eaLnBrk="1" hangingPunct="1">
              <a:lnSpc>
                <a:spcPct val="130000"/>
              </a:lnSpc>
            </a:pPr>
            <a:r>
              <a:rPr lang="en-US" altLang="zh-CN" sz="2400">
                <a:latin typeface="Times New Roman" panose="02020603050405020304" pitchFamily="18" charset="0"/>
                <a:ea typeface="黑体" panose="02010609060101010101" pitchFamily="49" charset="-122"/>
              </a:rPr>
              <a:t>A. mostly</a:t>
            </a:r>
            <a:r>
              <a:rPr lang="zh-CN" altLang="en-US" sz="2400">
                <a:latin typeface="Times New Roman" panose="02020603050405020304" pitchFamily="18" charset="0"/>
                <a:ea typeface="黑体" panose="02010609060101010101" pitchFamily="49" charset="-122"/>
              </a:rPr>
              <a:t>　　</a:t>
            </a:r>
            <a:r>
              <a:rPr lang="en-US" altLang="zh-CN" sz="2400">
                <a:latin typeface="Times New Roman" panose="02020603050405020304" pitchFamily="18" charset="0"/>
                <a:ea typeface="黑体" panose="02010609060101010101" pitchFamily="49" charset="-122"/>
              </a:rPr>
              <a:t>B. especially       C. partly</a:t>
            </a:r>
            <a:r>
              <a:rPr lang="zh-CN" altLang="en-US" sz="2400">
                <a:latin typeface="Times New Roman" panose="02020603050405020304" pitchFamily="18" charset="0"/>
                <a:ea typeface="黑体" panose="02010609060101010101" pitchFamily="49" charset="-122"/>
              </a:rPr>
              <a:t>　 　</a:t>
            </a:r>
            <a:r>
              <a:rPr lang="en-US" altLang="zh-CN" sz="2400">
                <a:latin typeface="Times New Roman" panose="02020603050405020304" pitchFamily="18" charset="0"/>
                <a:ea typeface="黑体" panose="02010609060101010101" pitchFamily="49" charset="-122"/>
              </a:rPr>
              <a:t>D. nearly</a:t>
            </a:r>
          </a:p>
        </p:txBody>
      </p:sp>
      <p:sp>
        <p:nvSpPr>
          <p:cNvPr id="10" name="Text Box 44"/>
          <p:cNvSpPr txBox="1">
            <a:spLocks noChangeArrowheads="1"/>
          </p:cNvSpPr>
          <p:nvPr/>
        </p:nvSpPr>
        <p:spPr bwMode="auto">
          <a:xfrm>
            <a:off x="5430838" y="2825750"/>
            <a:ext cx="4079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solidFill>
                  <a:srgbClr val="FF0000"/>
                </a:solidFill>
                <a:latin typeface="Times New Roman" panose="02020603050405020304" pitchFamily="18" charset="0"/>
              </a:rPr>
              <a:t>D</a:t>
            </a:r>
            <a:endParaRPr lang="zh-CN" altLang="en-US" sz="2400" b="1">
              <a:solidFill>
                <a:srgbClr val="FF000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501"/>
                                        </p:tgtEl>
                                        <p:attrNameLst>
                                          <p:attrName>style.visibility</p:attrName>
                                        </p:attrNameLst>
                                      </p:cBhvr>
                                      <p:to>
                                        <p:strVal val="visible"/>
                                      </p:to>
                                    </p:set>
                                    <p:animEffect transition="in" filter="blinds(horizontal)">
                                      <p:cBhvr>
                                        <p:cTn id="7" dur="500"/>
                                        <p:tgtEl>
                                          <p:spTgt spid="2050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 calcmode="lin" valueType="num">
                                      <p:cBhvr additive="base">
                                        <p:cTn id="1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62013" y="800100"/>
            <a:ext cx="7531100" cy="563563"/>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1" lang="zh-CN" altLang="en-US"/>
          </a:p>
        </p:txBody>
      </p:sp>
      <p:sp>
        <p:nvSpPr>
          <p:cNvPr id="21507" name="TextBox 39"/>
          <p:cNvSpPr txBox="1">
            <a:spLocks noChangeArrowheads="1"/>
          </p:cNvSpPr>
          <p:nvPr/>
        </p:nvSpPr>
        <p:spPr bwMode="auto">
          <a:xfrm>
            <a:off x="2649538" y="806450"/>
            <a:ext cx="5732462"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400" b="1">
                <a:latin typeface="Times New Roman" panose="02020603050405020304" pitchFamily="18" charset="0"/>
                <a:ea typeface="黑体" panose="02010609060101010101" pitchFamily="49" charset="-122"/>
                <a:cs typeface="Times New Roman" panose="02020603050405020304" pitchFamily="18" charset="0"/>
              </a:rPr>
              <a:t>fit /fɪt/ </a:t>
            </a:r>
            <a:r>
              <a:rPr lang="en-US" altLang="zh-CN" sz="2400" b="1" i="1">
                <a:latin typeface="Times New Roman" panose="02020603050405020304" pitchFamily="18" charset="0"/>
                <a:ea typeface="黑体" panose="02010609060101010101" pitchFamily="49" charset="-122"/>
                <a:cs typeface="Times New Roman" panose="02020603050405020304" pitchFamily="18" charset="0"/>
              </a:rPr>
              <a:t>vi</a:t>
            </a:r>
            <a:r>
              <a:rPr lang="en-US" altLang="zh-CN" sz="2400" b="1">
                <a:latin typeface="Times New Roman" panose="02020603050405020304" pitchFamily="18" charset="0"/>
                <a:ea typeface="黑体" panose="02010609060101010101" pitchFamily="49" charset="-122"/>
                <a:cs typeface="Times New Roman" panose="02020603050405020304" pitchFamily="18" charset="0"/>
              </a:rPr>
              <a:t>.</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可容纳；装进</a:t>
            </a:r>
          </a:p>
        </p:txBody>
      </p:sp>
      <p:sp>
        <p:nvSpPr>
          <p:cNvPr id="21508" name="AutoShape 2"/>
          <p:cNvSpPr>
            <a:spLocks noChangeArrowheads="1"/>
          </p:cNvSpPr>
          <p:nvPr/>
        </p:nvSpPr>
        <p:spPr bwMode="gray">
          <a:xfrm flipH="1">
            <a:off x="850900" y="909638"/>
            <a:ext cx="1450975" cy="344487"/>
          </a:xfrm>
          <a:prstGeom prst="roundRect">
            <a:avLst>
              <a:gd name="adj" fmla="val 47681"/>
            </a:avLst>
          </a:prstGeom>
          <a:gradFill rotWithShape="1">
            <a:gsLst>
              <a:gs pos="0">
                <a:srgbClr val="FF0000"/>
              </a:gs>
              <a:gs pos="100000">
                <a:srgbClr val="FF6600"/>
              </a:gs>
            </a:gsLst>
            <a:lin ang="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21509" name="文本框 24"/>
          <p:cNvSpPr txBox="1">
            <a:spLocks noChangeArrowheads="1"/>
          </p:cNvSpPr>
          <p:nvPr/>
        </p:nvSpPr>
        <p:spPr bwMode="auto">
          <a:xfrm>
            <a:off x="952500" y="827088"/>
            <a:ext cx="1338263"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kumimoji="1" lang="zh-CN" altLang="en-US" sz="2400" b="1">
                <a:solidFill>
                  <a:schemeClr val="bg1"/>
                </a:solidFill>
                <a:latin typeface="Adobe 黑体 Std R" pitchFamily="34" charset="-122"/>
                <a:ea typeface="Adobe 黑体 Std R" pitchFamily="34" charset="-122"/>
              </a:rPr>
              <a:t>知识点</a:t>
            </a:r>
          </a:p>
        </p:txBody>
      </p:sp>
      <p:sp>
        <p:nvSpPr>
          <p:cNvPr id="6" name="菱形 5"/>
          <p:cNvSpPr/>
          <p:nvPr/>
        </p:nvSpPr>
        <p:spPr>
          <a:xfrm>
            <a:off x="2114550" y="901700"/>
            <a:ext cx="563563" cy="355600"/>
          </a:xfrm>
          <a:prstGeom prst="diamond">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kumimoji="1" lang="en-US" altLang="zh-CN" sz="2400" b="1" dirty="0">
                <a:latin typeface="黑体" panose="02010609060101010101" pitchFamily="49" charset="-122"/>
                <a:ea typeface="黑体" panose="02010609060101010101" pitchFamily="49" charset="-122"/>
              </a:rPr>
              <a:t>5</a:t>
            </a:r>
            <a:endParaRPr kumimoji="1" lang="zh-CN" altLang="en-US" sz="2400" b="1" dirty="0">
              <a:latin typeface="黑体" panose="02010609060101010101" pitchFamily="49" charset="-122"/>
              <a:ea typeface="黑体" panose="02010609060101010101" pitchFamily="49" charset="-122"/>
            </a:endParaRPr>
          </a:p>
        </p:txBody>
      </p:sp>
      <p:sp>
        <p:nvSpPr>
          <p:cNvPr id="7" name="矩形 6"/>
          <p:cNvSpPr>
            <a:spLocks noChangeArrowheads="1"/>
          </p:cNvSpPr>
          <p:nvPr/>
        </p:nvSpPr>
        <p:spPr bwMode="auto">
          <a:xfrm>
            <a:off x="1066800" y="1428750"/>
            <a:ext cx="7162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2400" b="1">
                <a:latin typeface="Times New Roman" panose="02020603050405020304" pitchFamily="18" charset="0"/>
                <a:ea typeface="黑体" panose="02010609060101010101" pitchFamily="49" charset="-122"/>
                <a:cs typeface="Times New Roman" panose="02020603050405020304" pitchFamily="18" charset="0"/>
              </a:rPr>
              <a:t>过去式和过去分词都为</a:t>
            </a:r>
            <a:r>
              <a:rPr lang="en-US" altLang="zh-CN" sz="2400" b="1">
                <a:latin typeface="Times New Roman" panose="02020603050405020304" pitchFamily="18" charset="0"/>
                <a:ea typeface="黑体" panose="02010609060101010101" pitchFamily="49" charset="-122"/>
                <a:cs typeface="Times New Roman" panose="02020603050405020304" pitchFamily="18" charset="0"/>
              </a:rPr>
              <a:t>fitted</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，现在分词为</a:t>
            </a:r>
            <a:r>
              <a:rPr lang="en-US" altLang="zh-CN" sz="2400" b="1">
                <a:latin typeface="Times New Roman" panose="02020603050405020304" pitchFamily="18" charset="0"/>
                <a:ea typeface="黑体" panose="02010609060101010101" pitchFamily="49" charset="-122"/>
                <a:cs typeface="Times New Roman" panose="02020603050405020304" pitchFamily="18" charset="0"/>
              </a:rPr>
              <a:t>fitting</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a:t>
            </a:r>
          </a:p>
        </p:txBody>
      </p:sp>
      <p:sp>
        <p:nvSpPr>
          <p:cNvPr id="8" name="矩形 7"/>
          <p:cNvSpPr>
            <a:spLocks noChangeArrowheads="1"/>
          </p:cNvSpPr>
          <p:nvPr/>
        </p:nvSpPr>
        <p:spPr bwMode="auto">
          <a:xfrm>
            <a:off x="1143000" y="2114550"/>
            <a:ext cx="7250113"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defRPr/>
            </a:pP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eg</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I'd like to have a desk in the room but it won't fit.</a:t>
            </a:r>
          </a:p>
          <a:p>
            <a:pPr indent="627380">
              <a:lnSpc>
                <a:spcPct val="150000"/>
              </a:lnSpc>
              <a:defRPr/>
            </a:pP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我想在房间里放一张桌子，但是搁不下。</a:t>
            </a:r>
          </a:p>
          <a:p>
            <a:pPr indent="627380">
              <a:lnSpc>
                <a:spcPct val="150000"/>
              </a:lnSpc>
              <a:defRPr/>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All the kids will fit in the back of the car.</a:t>
            </a:r>
          </a:p>
          <a:p>
            <a:pPr indent="627380">
              <a:lnSpc>
                <a:spcPct val="150000"/>
              </a:lnSpc>
              <a:defRPr/>
            </a:pP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所有的孩子都可以坐到车的后排。</a:t>
            </a:r>
            <a:endParaRPr lang="en-US" altLang="zh-CN" sz="2400" b="1" dirty="0">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left)">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矩形 14"/>
          <p:cNvSpPr>
            <a:spLocks noChangeArrowheads="1"/>
          </p:cNvSpPr>
          <p:nvPr/>
        </p:nvSpPr>
        <p:spPr bwMode="auto">
          <a:xfrm>
            <a:off x="381000" y="908050"/>
            <a:ext cx="803275"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ts val="3500"/>
              </a:lnSpc>
            </a:pPr>
            <a:r>
              <a:rPr lang="zh-CN" altLang="en-US" sz="2400" b="1">
                <a:solidFill>
                  <a:srgbClr val="0000FF"/>
                </a:solidFill>
                <a:latin typeface="黑体" panose="02010609060101010101" pitchFamily="49" charset="-122"/>
                <a:ea typeface="黑体" panose="02010609060101010101" pitchFamily="49" charset="-122"/>
              </a:rPr>
              <a:t>典例</a:t>
            </a:r>
          </a:p>
        </p:txBody>
      </p:sp>
      <p:sp>
        <p:nvSpPr>
          <p:cNvPr id="17411" name="TextBox 17"/>
          <p:cNvSpPr txBox="1">
            <a:spLocks noChangeArrowheads="1"/>
          </p:cNvSpPr>
          <p:nvPr/>
        </p:nvSpPr>
        <p:spPr bwMode="auto">
          <a:xfrm>
            <a:off x="1157288" y="760413"/>
            <a:ext cx="7343775" cy="197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85725" indent="-85725" eaLnBrk="1" hangingPunct="1">
              <a:lnSpc>
                <a:spcPct val="170000"/>
              </a:lnSpc>
              <a:defRPr/>
            </a:pPr>
            <a:r>
              <a:rPr lang="en-US" altLang="zh-CN" sz="2400" dirty="0" smtClean="0">
                <a:latin typeface="Times New Roman" panose="02020603050405020304" pitchFamily="18" charset="0"/>
                <a:ea typeface="黑体" panose="02010609060101010101" pitchFamily="49" charset="-122"/>
              </a:rPr>
              <a:t> The young man is so tall that his legs don't _______ well under the table.</a:t>
            </a:r>
            <a:r>
              <a:rPr lang="zh-CN" altLang="en-US" sz="2400" dirty="0" smtClean="0">
                <a:latin typeface="Times New Roman" panose="02020603050405020304" pitchFamily="18" charset="0"/>
                <a:ea typeface="黑体" panose="02010609060101010101" pitchFamily="49" charset="-122"/>
              </a:rPr>
              <a:t>　　　　　　　　　　　　　　　</a:t>
            </a:r>
          </a:p>
          <a:p>
            <a:pPr eaLnBrk="1" hangingPunct="1">
              <a:lnSpc>
                <a:spcPct val="170000"/>
              </a:lnSpc>
              <a:defRPr/>
            </a:pPr>
            <a:r>
              <a:rPr lang="en-US" altLang="zh-CN" sz="2400" dirty="0" smtClean="0">
                <a:latin typeface="Times New Roman" panose="02020603050405020304" pitchFamily="18" charset="0"/>
                <a:ea typeface="黑体" panose="02010609060101010101" pitchFamily="49" charset="-122"/>
              </a:rPr>
              <a:t>  A. walk               B. run            C. jump               D. fit</a:t>
            </a:r>
          </a:p>
        </p:txBody>
      </p:sp>
      <p:sp>
        <p:nvSpPr>
          <p:cNvPr id="6" name="Text Box 44"/>
          <p:cNvSpPr txBox="1">
            <a:spLocks noChangeArrowheads="1"/>
          </p:cNvSpPr>
          <p:nvPr/>
        </p:nvSpPr>
        <p:spPr bwMode="auto">
          <a:xfrm>
            <a:off x="6923088" y="954088"/>
            <a:ext cx="4079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solidFill>
                  <a:srgbClr val="FF0000"/>
                </a:solidFill>
                <a:latin typeface="Times New Roman" panose="02020603050405020304" pitchFamily="18" charset="0"/>
              </a:rPr>
              <a:t>D</a:t>
            </a:r>
            <a:endParaRPr lang="zh-CN" altLang="en-US" sz="2400" b="1">
              <a:solidFill>
                <a:srgbClr val="FF0000"/>
              </a:solidFill>
              <a:latin typeface="Times New Roman" panose="02020603050405020304" pitchFamily="18" charset="0"/>
            </a:endParaRPr>
          </a:p>
        </p:txBody>
      </p:sp>
      <p:sp>
        <p:nvSpPr>
          <p:cNvPr id="8" name="圆角矩形标注 7"/>
          <p:cNvSpPr>
            <a:spLocks noChangeArrowheads="1"/>
          </p:cNvSpPr>
          <p:nvPr/>
        </p:nvSpPr>
        <p:spPr bwMode="auto">
          <a:xfrm>
            <a:off x="1385888" y="2813050"/>
            <a:ext cx="6919912" cy="1162050"/>
          </a:xfrm>
          <a:prstGeom prst="wedgeRoundRectCallout">
            <a:avLst>
              <a:gd name="adj1" fmla="val -26306"/>
              <a:gd name="adj2" fmla="val 4932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ot="10800000" anchor="ctr"/>
          <a:lstStyle/>
          <a:p>
            <a:pPr algn="ctr" fontAlgn="auto">
              <a:spcBef>
                <a:spcPts val="0"/>
              </a:spcBef>
              <a:spcAft>
                <a:spcPts val="0"/>
              </a:spcAft>
              <a:defRPr/>
            </a:pPr>
            <a:endParaRPr kumimoji="1" lang="zh-CN" altLang="en-US"/>
          </a:p>
        </p:txBody>
      </p:sp>
      <p:sp>
        <p:nvSpPr>
          <p:cNvPr id="9" name="TextBox 33"/>
          <p:cNvSpPr txBox="1">
            <a:spLocks noChangeArrowheads="1"/>
          </p:cNvSpPr>
          <p:nvPr/>
        </p:nvSpPr>
        <p:spPr bwMode="auto">
          <a:xfrm>
            <a:off x="1371600" y="2800350"/>
            <a:ext cx="693420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4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t>
            </a:r>
            <a:r>
              <a:rPr lang="zh-CN" altLang="en-US" sz="24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点拨</a:t>
            </a:r>
            <a:r>
              <a:rPr lang="en-US" altLang="zh-CN" sz="24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t>
            </a:r>
            <a:r>
              <a:rPr lang="zh-CN" altLang="en-US" sz="2400" b="1">
                <a:solidFill>
                  <a:srgbClr val="0000FF"/>
                </a:solidFill>
                <a:latin typeface="黑体" panose="02010609060101010101" pitchFamily="49" charset="-122"/>
                <a:ea typeface="黑体" panose="02010609060101010101" pitchFamily="49" charset="-122"/>
                <a:cs typeface="Times New Roman" panose="02020603050405020304" pitchFamily="18" charset="0"/>
              </a:rPr>
              <a:t>词义辨析法。</a:t>
            </a:r>
            <a:r>
              <a:rPr lang="zh-CN" altLang="en-US" sz="24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考查动词辨析。</a:t>
            </a:r>
            <a:r>
              <a:rPr lang="en-US" altLang="zh-CN" sz="24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a:t>
            </a:r>
            <a:r>
              <a:rPr lang="zh-CN" altLang="en-US" sz="24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走路；</a:t>
            </a:r>
            <a:r>
              <a:rPr lang="en-US" altLang="zh-CN" sz="24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B.</a:t>
            </a:r>
            <a:r>
              <a:rPr lang="zh-CN" altLang="en-US" sz="24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跑；</a:t>
            </a:r>
            <a:r>
              <a:rPr lang="en-US" altLang="zh-CN" sz="24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C.</a:t>
            </a:r>
            <a:r>
              <a:rPr lang="zh-CN" altLang="en-US" sz="24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跳；</a:t>
            </a:r>
            <a:r>
              <a:rPr lang="en-US" altLang="zh-CN" sz="24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D.</a:t>
            </a:r>
            <a:r>
              <a:rPr lang="zh-CN" altLang="en-US" sz="24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可容纳，装进。</a:t>
            </a:r>
            <a:endParaRPr lang="zh-CN" altLang="en-US" sz="2400">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diamond(in)">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03263" y="746125"/>
            <a:ext cx="7748587" cy="563563"/>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1" lang="zh-CN" altLang="en-US"/>
          </a:p>
        </p:txBody>
      </p:sp>
      <p:sp>
        <p:nvSpPr>
          <p:cNvPr id="23555" name="TextBox 39"/>
          <p:cNvSpPr txBox="1">
            <a:spLocks noChangeArrowheads="1"/>
          </p:cNvSpPr>
          <p:nvPr/>
        </p:nvSpPr>
        <p:spPr bwMode="auto">
          <a:xfrm>
            <a:off x="2479675" y="752475"/>
            <a:ext cx="6037263"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400" b="1">
                <a:latin typeface="Times New Roman" panose="02020603050405020304" pitchFamily="18" charset="0"/>
                <a:ea typeface="黑体" panose="02010609060101010101" pitchFamily="49" charset="-122"/>
                <a:cs typeface="Times New Roman" panose="02020603050405020304" pitchFamily="18" charset="0"/>
              </a:rPr>
              <a:t>knock sth. onto... </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把某物撞掉在</a:t>
            </a:r>
            <a:r>
              <a:rPr lang="en-US" altLang="zh-CN" sz="2400" b="1">
                <a:latin typeface="Times New Roman" panose="02020603050405020304" pitchFamily="18" charset="0"/>
                <a:ea typeface="黑体" panose="02010609060101010101" pitchFamily="49" charset="-122"/>
                <a:cs typeface="Times New Roman" panose="02020603050405020304" pitchFamily="18" charset="0"/>
              </a:rPr>
              <a:t>……</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的上面</a:t>
            </a:r>
          </a:p>
        </p:txBody>
      </p:sp>
      <p:grpSp>
        <p:nvGrpSpPr>
          <p:cNvPr id="23556" name="组合 4"/>
          <p:cNvGrpSpPr/>
          <p:nvPr/>
        </p:nvGrpSpPr>
        <p:grpSpPr bwMode="auto">
          <a:xfrm>
            <a:off x="733425" y="798513"/>
            <a:ext cx="1792288" cy="460375"/>
            <a:chOff x="733937" y="797884"/>
            <a:chExt cx="1791329" cy="461665"/>
          </a:xfrm>
        </p:grpSpPr>
        <p:sp>
          <p:nvSpPr>
            <p:cNvPr id="23562" name="AutoShape 2"/>
            <p:cNvSpPr>
              <a:spLocks noChangeArrowheads="1"/>
            </p:cNvSpPr>
            <p:nvPr/>
          </p:nvSpPr>
          <p:spPr bwMode="gray">
            <a:xfrm flipH="1">
              <a:off x="733937" y="855812"/>
              <a:ext cx="1450975" cy="344487"/>
            </a:xfrm>
            <a:prstGeom prst="roundRect">
              <a:avLst>
                <a:gd name="adj" fmla="val 47681"/>
              </a:avLst>
            </a:prstGeom>
            <a:gradFill rotWithShape="1">
              <a:gsLst>
                <a:gs pos="0">
                  <a:srgbClr val="FF0000"/>
                </a:gs>
                <a:gs pos="100000">
                  <a:srgbClr val="FF6600"/>
                </a:gs>
              </a:gsLst>
              <a:lin ang="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23563" name="文本框 24"/>
            <p:cNvSpPr txBox="1">
              <a:spLocks noChangeArrowheads="1"/>
            </p:cNvSpPr>
            <p:nvPr/>
          </p:nvSpPr>
          <p:spPr bwMode="auto">
            <a:xfrm>
              <a:off x="924702" y="797884"/>
              <a:ext cx="128509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kumimoji="1" lang="zh-CN" altLang="en-US" sz="2400" b="1">
                  <a:solidFill>
                    <a:schemeClr val="bg1"/>
                  </a:solidFill>
                  <a:latin typeface="Adobe 黑体 Std R" pitchFamily="34" charset="-122"/>
                  <a:ea typeface="Adobe 黑体 Std R" pitchFamily="34" charset="-122"/>
                </a:rPr>
                <a:t>知识点</a:t>
              </a:r>
            </a:p>
          </p:txBody>
        </p:sp>
        <p:sp>
          <p:nvSpPr>
            <p:cNvPr id="6" name="菱形 5"/>
            <p:cNvSpPr/>
            <p:nvPr/>
          </p:nvSpPr>
          <p:spPr>
            <a:xfrm>
              <a:off x="1962005" y="844050"/>
              <a:ext cx="563261" cy="356596"/>
            </a:xfrm>
            <a:prstGeom prst="diamond">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90000"/>
                </a:lnSpc>
                <a:spcBef>
                  <a:spcPts val="0"/>
                </a:spcBef>
                <a:spcAft>
                  <a:spcPts val="0"/>
                </a:spcAft>
                <a:defRPr/>
              </a:pPr>
              <a:r>
                <a:rPr kumimoji="1" lang="en-US" altLang="zh-CN" sz="2400" b="1" dirty="0">
                  <a:latin typeface="黑体" panose="02010609060101010101" pitchFamily="49" charset="-122"/>
                  <a:ea typeface="黑体" panose="02010609060101010101" pitchFamily="49" charset="-122"/>
                </a:rPr>
                <a:t>6</a:t>
              </a:r>
              <a:endParaRPr kumimoji="1" lang="zh-CN" altLang="en-US" sz="2400" b="1" dirty="0">
                <a:latin typeface="黑体" panose="02010609060101010101" pitchFamily="49" charset="-122"/>
                <a:ea typeface="黑体" panose="02010609060101010101" pitchFamily="49" charset="-122"/>
              </a:endParaRPr>
            </a:p>
          </p:txBody>
        </p:sp>
      </p:grpSp>
      <p:sp>
        <p:nvSpPr>
          <p:cNvPr id="22535" name="矩形 6"/>
          <p:cNvSpPr>
            <a:spLocks noChangeArrowheads="1"/>
          </p:cNvSpPr>
          <p:nvPr/>
        </p:nvSpPr>
        <p:spPr bwMode="auto">
          <a:xfrm>
            <a:off x="806450" y="1330325"/>
            <a:ext cx="6553200"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defRPr/>
            </a:pP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eg</a:t>
            </a:r>
            <a:r>
              <a:rPr lang="zh-CN" altLang="zh-CN" sz="2400" b="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He often knocks my books onto the floor.</a:t>
            </a:r>
          </a:p>
          <a:p>
            <a:pPr indent="713105">
              <a:lnSpc>
                <a:spcPct val="150000"/>
              </a:lnSpc>
              <a:defRPr/>
            </a:pP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他经常把我的书撞掉在地板上。</a:t>
            </a:r>
          </a:p>
        </p:txBody>
      </p:sp>
      <p:sp>
        <p:nvSpPr>
          <p:cNvPr id="23558" name="TextBox 39"/>
          <p:cNvSpPr txBox="1">
            <a:spLocks noChangeArrowheads="1"/>
          </p:cNvSpPr>
          <p:nvPr/>
        </p:nvSpPr>
        <p:spPr bwMode="auto">
          <a:xfrm>
            <a:off x="792163" y="2552700"/>
            <a:ext cx="1295400"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ts val="3500"/>
              </a:lnSpc>
            </a:pPr>
            <a:r>
              <a:rPr lang="zh-CN" altLang="en-US" sz="2400" b="1">
                <a:solidFill>
                  <a:srgbClr val="FF0000"/>
                </a:solidFill>
                <a:latin typeface="Adobe 黑体 Std R" pitchFamily="34" charset="-122"/>
                <a:ea typeface="Adobe 黑体 Std R" pitchFamily="34" charset="-122"/>
              </a:rPr>
              <a:t>考向</a:t>
            </a:r>
          </a:p>
        </p:txBody>
      </p:sp>
      <p:sp>
        <p:nvSpPr>
          <p:cNvPr id="23559" name="矩形 12"/>
          <p:cNvSpPr>
            <a:spLocks noChangeArrowheads="1"/>
          </p:cNvSpPr>
          <p:nvPr/>
        </p:nvSpPr>
        <p:spPr bwMode="auto">
          <a:xfrm>
            <a:off x="1341438" y="2593975"/>
            <a:ext cx="17319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黑体" panose="02010609060101010101" pitchFamily="49" charset="-122"/>
                <a:ea typeface="黑体" panose="02010609060101010101" pitchFamily="49" charset="-122"/>
              </a:rPr>
              <a:t>【</a:t>
            </a:r>
            <a:r>
              <a:rPr lang="zh-CN" altLang="en-US" sz="2400" b="1">
                <a:solidFill>
                  <a:srgbClr val="FF0000"/>
                </a:solidFill>
                <a:latin typeface="黑体" panose="02010609060101010101" pitchFamily="49" charset="-122"/>
                <a:ea typeface="黑体" panose="02010609060101010101" pitchFamily="49" charset="-122"/>
              </a:rPr>
              <a:t>易错点</a:t>
            </a:r>
            <a:r>
              <a:rPr lang="en-US" altLang="zh-CN" sz="2400" b="1">
                <a:solidFill>
                  <a:srgbClr val="FF0000"/>
                </a:solidFill>
                <a:latin typeface="黑体" panose="02010609060101010101" pitchFamily="49" charset="-122"/>
                <a:ea typeface="黑体" panose="02010609060101010101" pitchFamily="49" charset="-122"/>
              </a:rPr>
              <a:t>】</a:t>
            </a:r>
            <a:endParaRPr lang="zh-CN" altLang="en-US" sz="2400">
              <a:ea typeface="黑体" panose="02010609060101010101" pitchFamily="49" charset="-122"/>
            </a:endParaRPr>
          </a:p>
        </p:txBody>
      </p:sp>
      <p:sp>
        <p:nvSpPr>
          <p:cNvPr id="3" name="矩形 2"/>
          <p:cNvSpPr>
            <a:spLocks noChangeArrowheads="1"/>
          </p:cNvSpPr>
          <p:nvPr/>
        </p:nvSpPr>
        <p:spPr bwMode="auto">
          <a:xfrm>
            <a:off x="2874963" y="2517775"/>
            <a:ext cx="5430837"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en-US" altLang="zh-CN" sz="2400" b="1">
                <a:latin typeface="Times New Roman" panose="02020603050405020304" pitchFamily="18" charset="0"/>
                <a:ea typeface="黑体" panose="02010609060101010101" pitchFamily="49" charset="-122"/>
                <a:cs typeface="Times New Roman" panose="02020603050405020304" pitchFamily="18" charset="0"/>
              </a:rPr>
              <a:t>knock</a:t>
            </a:r>
            <a:r>
              <a:rPr lang="zh-CN" altLang="zh-CN" sz="2400" b="1">
                <a:latin typeface="Times New Roman" panose="02020603050405020304" pitchFamily="18" charset="0"/>
                <a:ea typeface="黑体" panose="02010609060101010101" pitchFamily="49" charset="-122"/>
                <a:cs typeface="Times New Roman" panose="02020603050405020304" pitchFamily="18" charset="0"/>
              </a:rPr>
              <a:t>意为</a:t>
            </a:r>
            <a:r>
              <a:rPr lang="en-US" altLang="zh-CN" sz="2400" b="1">
                <a:latin typeface="Times New Roman" panose="02020603050405020304" pitchFamily="18" charset="0"/>
                <a:ea typeface="黑体" panose="02010609060101010101" pitchFamily="49" charset="-122"/>
                <a:cs typeface="Times New Roman" panose="02020603050405020304" pitchFamily="18" charset="0"/>
              </a:rPr>
              <a:t>“</a:t>
            </a:r>
            <a:r>
              <a:rPr lang="zh-CN" altLang="zh-CN" sz="2400" b="1">
                <a:latin typeface="Times New Roman" panose="02020603050405020304" pitchFamily="18" charset="0"/>
                <a:ea typeface="黑体" panose="02010609060101010101" pitchFamily="49" charset="-122"/>
                <a:cs typeface="Times New Roman" panose="02020603050405020304" pitchFamily="18" charset="0"/>
              </a:rPr>
              <a:t>碰，撞</a:t>
            </a:r>
            <a:r>
              <a:rPr lang="en-US" altLang="zh-CN" sz="2400" b="1">
                <a:latin typeface="Times New Roman" panose="02020603050405020304" pitchFamily="18" charset="0"/>
                <a:ea typeface="黑体" panose="02010609060101010101" pitchFamily="49" charset="-122"/>
                <a:cs typeface="Times New Roman" panose="02020603050405020304" pitchFamily="18" charset="0"/>
              </a:rPr>
              <a:t>”</a:t>
            </a:r>
            <a:r>
              <a:rPr lang="zh-CN" altLang="zh-CN" sz="2400" b="1">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b="1">
                <a:latin typeface="Times New Roman" panose="02020603050405020304" pitchFamily="18" charset="0"/>
                <a:ea typeface="黑体" panose="02010609060101010101" pitchFamily="49" charset="-122"/>
                <a:cs typeface="Times New Roman" panose="02020603050405020304" pitchFamily="18" charset="0"/>
              </a:rPr>
              <a:t>knock... onto</a:t>
            </a:r>
            <a:r>
              <a:rPr lang="zh-CN" altLang="zh-CN" sz="2400" b="1">
                <a:latin typeface="Times New Roman" panose="02020603050405020304" pitchFamily="18" charset="0"/>
                <a:ea typeface="黑体" panose="02010609060101010101" pitchFamily="49" charset="-122"/>
                <a:cs typeface="Times New Roman" panose="02020603050405020304" pitchFamily="18" charset="0"/>
              </a:rPr>
              <a:t>中间要用代词的宾格形式。</a:t>
            </a:r>
            <a:endParaRPr lang="zh-CN" altLang="en-US" sz="2400" b="1">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矩形 3"/>
          <p:cNvSpPr>
            <a:spLocks noChangeArrowheads="1"/>
          </p:cNvSpPr>
          <p:nvPr/>
        </p:nvSpPr>
        <p:spPr bwMode="auto">
          <a:xfrm>
            <a:off x="890588" y="3486150"/>
            <a:ext cx="7262812"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46405" indent="-446405">
              <a:lnSpc>
                <a:spcPct val="140000"/>
              </a:lnSpc>
            </a:pPr>
            <a:r>
              <a:rPr lang="en-US" altLang="zh-CN" sz="2400" b="1">
                <a:latin typeface="Times New Roman" panose="02020603050405020304" pitchFamily="18" charset="0"/>
                <a:ea typeface="黑体" panose="02010609060101010101" pitchFamily="49" charset="-122"/>
                <a:cs typeface="Times New Roman" panose="02020603050405020304" pitchFamily="18" charset="0"/>
              </a:rPr>
              <a:t>eg: Yesterday afternoon a car knocked him onto the ground.  </a:t>
            </a:r>
            <a:r>
              <a:rPr lang="zh-CN" altLang="zh-CN" sz="2400" b="1">
                <a:latin typeface="Times New Roman" panose="02020603050405020304" pitchFamily="18" charset="0"/>
                <a:ea typeface="黑体" panose="02010609060101010101" pitchFamily="49" charset="-122"/>
                <a:cs typeface="Times New Roman" panose="02020603050405020304" pitchFamily="18" charset="0"/>
              </a:rPr>
              <a:t>昨天下午一辆小汽车把他撞倒在地上。</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35"/>
                                        </p:tgtEl>
                                        <p:attrNameLst>
                                          <p:attrName>style.visibility</p:attrName>
                                        </p:attrNameLst>
                                      </p:cBhvr>
                                      <p:to>
                                        <p:strVal val="visible"/>
                                      </p:to>
                                    </p:set>
                                    <p:animEffect transition="in" filter="wipe(left)">
                                      <p:cBhvr>
                                        <p:cTn id="7" dur="500"/>
                                        <p:tgtEl>
                                          <p:spTgt spid="2253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p:bldP spid="3"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rrowheads="1"/>
          </p:cNvSpPr>
          <p:nvPr/>
        </p:nvSpPr>
        <p:spPr bwMode="auto">
          <a:xfrm>
            <a:off x="2114550" y="893763"/>
            <a:ext cx="3395663"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400" b="1">
                <a:latin typeface="Times New Roman" panose="02020603050405020304" pitchFamily="18" charset="0"/>
                <a:ea typeface="黑体" panose="02010609060101010101" pitchFamily="49" charset="-122"/>
                <a:cs typeface="Times New Roman" panose="02020603050405020304" pitchFamily="18" charset="0"/>
              </a:rPr>
              <a:t>knock on/at </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敲</a:t>
            </a:r>
            <a:endParaRPr lang="en-US" altLang="zh-CN" sz="2400" b="1">
              <a:latin typeface="Times New Roman" panose="02020603050405020304" pitchFamily="18" charset="0"/>
              <a:ea typeface="黑体" panose="02010609060101010101" pitchFamily="49" charset="-122"/>
              <a:cs typeface="Times New Roman" panose="02020603050405020304" pitchFamily="18" charset="0"/>
            </a:endParaRPr>
          </a:p>
          <a:p>
            <a:pPr>
              <a:lnSpc>
                <a:spcPct val="150000"/>
              </a:lnSpc>
            </a:pPr>
            <a:r>
              <a:rPr lang="en-US" altLang="zh-CN" sz="2400" b="1">
                <a:latin typeface="Times New Roman" panose="02020603050405020304" pitchFamily="18" charset="0"/>
                <a:ea typeface="黑体" panose="02010609060101010101" pitchFamily="49" charset="-122"/>
                <a:cs typeface="Times New Roman" panose="02020603050405020304" pitchFamily="18" charset="0"/>
              </a:rPr>
              <a:t>knock over </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撞倒</a:t>
            </a:r>
            <a:endParaRPr lang="en-US" altLang="zh-CN" sz="2400" b="1">
              <a:latin typeface="Times New Roman" panose="02020603050405020304" pitchFamily="18" charset="0"/>
              <a:ea typeface="黑体" panose="02010609060101010101" pitchFamily="49" charset="-122"/>
              <a:cs typeface="Times New Roman" panose="02020603050405020304" pitchFamily="18" charset="0"/>
            </a:endParaRPr>
          </a:p>
          <a:p>
            <a:pPr>
              <a:lnSpc>
                <a:spcPct val="150000"/>
              </a:lnSpc>
            </a:pPr>
            <a:r>
              <a:rPr lang="en-US" altLang="zh-CN" sz="2400" b="1">
                <a:latin typeface="Times New Roman" panose="02020603050405020304" pitchFamily="18" charset="0"/>
                <a:ea typeface="黑体" panose="02010609060101010101" pitchFamily="49" charset="-122"/>
                <a:cs typeface="Times New Roman" panose="02020603050405020304" pitchFamily="18" charset="0"/>
              </a:rPr>
              <a:t>knock off </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敲掉，撞倒</a:t>
            </a:r>
          </a:p>
        </p:txBody>
      </p:sp>
      <p:sp>
        <p:nvSpPr>
          <p:cNvPr id="24579" name="矩形 2"/>
          <p:cNvSpPr>
            <a:spLocks noChangeArrowheads="1"/>
          </p:cNvSpPr>
          <p:nvPr/>
        </p:nvSpPr>
        <p:spPr bwMode="auto">
          <a:xfrm>
            <a:off x="1219200" y="971550"/>
            <a:ext cx="11128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a:solidFill>
                  <a:srgbClr val="000000"/>
                </a:solidFill>
                <a:latin typeface="Times New Roman" panose="02020603050405020304" pitchFamily="18" charset="0"/>
                <a:ea typeface="黑体" panose="02010609060101010101" pitchFamily="49" charset="-122"/>
                <a:cs typeface="Times New Roman" panose="02020603050405020304" pitchFamily="18" charset="0"/>
              </a:rPr>
              <a:t>归纳：</a:t>
            </a:r>
            <a:endParaRPr lang="zh-CN" altLang="en-US">
              <a:ea typeface="黑体" panose="02010609060101010101" pitchFamily="49"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left)">
                                      <p:cBhvr>
                                        <p:cTn id="10" dur="500"/>
                                        <p:tgtEl>
                                          <p:spTgt spid="2">
                                            <p:txEl>
                                              <p:pRg st="1" end="1"/>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ipe(left)">
                                      <p:cBhvr>
                                        <p:cTn id="13"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30238" y="677863"/>
            <a:ext cx="8001000" cy="3970337"/>
          </a:xfrm>
          <a:prstGeom prst="rect">
            <a:avLst/>
          </a:prstGeom>
        </p:spPr>
        <p:txBody>
          <a:bodyPr>
            <a:spAutoFit/>
          </a:bodyPr>
          <a:lstStyle/>
          <a:p>
            <a:pPr>
              <a:lnSpc>
                <a:spcPct val="150000"/>
              </a:lnSpc>
              <a:defRPr/>
            </a:pP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一、根据汉语提示完成单词</a:t>
            </a:r>
          </a:p>
          <a:p>
            <a:pPr>
              <a:lnSpc>
                <a:spcPct val="150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 My friend has a ________(</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圆形的</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)face.</a:t>
            </a:r>
          </a:p>
          <a:p>
            <a:pPr>
              <a:lnSpc>
                <a:spcPct val="150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2. I want to ________ (</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选择</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)an English book to read.</a:t>
            </a:r>
          </a:p>
          <a:p>
            <a:pPr>
              <a:lnSpc>
                <a:spcPct val="150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3. My friend has big bright eyes and long _______ (</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直的</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)hair.</a:t>
            </a:r>
          </a:p>
          <a:p>
            <a:pPr>
              <a:lnSpc>
                <a:spcPct val="150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4. The girl is always ________ (</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愿意的</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)to help people in need.</a:t>
            </a:r>
          </a:p>
          <a:p>
            <a:pPr marL="265430" indent="-265430">
              <a:lnSpc>
                <a:spcPct val="150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5. My cousin Lily is a generous and ________ (</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惹人喜爱的</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girl. I like to play with her.</a:t>
            </a:r>
          </a:p>
        </p:txBody>
      </p:sp>
      <p:sp>
        <p:nvSpPr>
          <p:cNvPr id="3" name="矩形 2"/>
          <p:cNvSpPr>
            <a:spLocks noChangeArrowheads="1"/>
          </p:cNvSpPr>
          <p:nvPr/>
        </p:nvSpPr>
        <p:spPr bwMode="auto">
          <a:xfrm>
            <a:off x="3209925" y="1352550"/>
            <a:ext cx="9017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FF0000"/>
                </a:solidFill>
                <a:latin typeface="Times New Roman" panose="02020603050405020304" pitchFamily="18" charset="0"/>
              </a:rPr>
              <a:t>round</a:t>
            </a:r>
            <a:endParaRPr lang="zh-CN" altLang="en-US"/>
          </a:p>
        </p:txBody>
      </p:sp>
      <p:sp>
        <p:nvSpPr>
          <p:cNvPr id="9" name="矩形 8"/>
          <p:cNvSpPr>
            <a:spLocks noChangeArrowheads="1"/>
          </p:cNvSpPr>
          <p:nvPr/>
        </p:nvSpPr>
        <p:spPr bwMode="auto">
          <a:xfrm>
            <a:off x="2351088" y="1906588"/>
            <a:ext cx="10398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FF0000"/>
                </a:solidFill>
                <a:latin typeface="Times New Roman" panose="02020603050405020304" pitchFamily="18" charset="0"/>
              </a:rPr>
              <a:t>choose</a:t>
            </a:r>
            <a:endParaRPr lang="zh-CN" altLang="en-US"/>
          </a:p>
        </p:txBody>
      </p:sp>
      <p:sp>
        <p:nvSpPr>
          <p:cNvPr id="10" name="矩形 9"/>
          <p:cNvSpPr>
            <a:spLocks noChangeArrowheads="1"/>
          </p:cNvSpPr>
          <p:nvPr/>
        </p:nvSpPr>
        <p:spPr bwMode="auto">
          <a:xfrm>
            <a:off x="5867400" y="2432050"/>
            <a:ext cx="11064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FF0000"/>
                </a:solidFill>
                <a:latin typeface="Times New Roman" panose="02020603050405020304" pitchFamily="18" charset="0"/>
              </a:rPr>
              <a:t>straight</a:t>
            </a:r>
            <a:endParaRPr lang="zh-CN" altLang="en-US"/>
          </a:p>
        </p:txBody>
      </p:sp>
      <p:sp>
        <p:nvSpPr>
          <p:cNvPr id="11" name="矩形 10"/>
          <p:cNvSpPr>
            <a:spLocks noChangeArrowheads="1"/>
          </p:cNvSpPr>
          <p:nvPr/>
        </p:nvSpPr>
        <p:spPr bwMode="auto">
          <a:xfrm>
            <a:off x="3424238" y="3017838"/>
            <a:ext cx="10556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FF0000"/>
                </a:solidFill>
                <a:latin typeface="Times New Roman" panose="02020603050405020304" pitchFamily="18" charset="0"/>
              </a:rPr>
              <a:t>willing</a:t>
            </a:r>
            <a:endParaRPr lang="zh-CN" altLang="en-US"/>
          </a:p>
        </p:txBody>
      </p:sp>
      <p:sp>
        <p:nvSpPr>
          <p:cNvPr id="12" name="矩形 11"/>
          <p:cNvSpPr>
            <a:spLocks noChangeArrowheads="1"/>
          </p:cNvSpPr>
          <p:nvPr/>
        </p:nvSpPr>
        <p:spPr bwMode="auto">
          <a:xfrm>
            <a:off x="5349875" y="3557588"/>
            <a:ext cx="8858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FF0000"/>
                </a:solidFill>
                <a:latin typeface="Times New Roman" panose="02020603050405020304" pitchFamily="18" charset="0"/>
              </a:rPr>
              <a:t>sweet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P spid="10" grpId="0"/>
      <p:bldP spid="11" grpId="0"/>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09600" y="725488"/>
            <a:ext cx="7848600" cy="3903662"/>
          </a:xfrm>
          <a:prstGeom prst="rect">
            <a:avLst/>
          </a:prstGeom>
        </p:spPr>
        <p:txBody>
          <a:bodyPr>
            <a:spAutoFit/>
          </a:bodyPr>
          <a:lstStyle/>
          <a:p>
            <a:pPr>
              <a:lnSpc>
                <a:spcPct val="150000"/>
              </a:lnSpc>
              <a:defRPr/>
            </a:pP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二、用所给词的适当形式填空</a:t>
            </a:r>
          </a:p>
          <a:p>
            <a:pPr>
              <a:lnSpc>
                <a:spcPct val="150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6. He is the ________ (tall)boy in his class. </a:t>
            </a:r>
          </a:p>
          <a:p>
            <a:pPr>
              <a:lnSpc>
                <a:spcPct val="150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7. One of the ________ (glass)on the table is broken. </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（永州） </a:t>
            </a:r>
          </a:p>
          <a:p>
            <a:pPr>
              <a:lnSpc>
                <a:spcPct val="150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8. Our parents often make us ________ (study)all day. </a:t>
            </a:r>
          </a:p>
          <a:p>
            <a:pPr>
              <a:lnSpc>
                <a:spcPct val="150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9. I never feel ________ (bore)with my friend. </a:t>
            </a:r>
          </a:p>
          <a:p>
            <a:pPr marL="446405" indent="-446405">
              <a:lnSpc>
                <a:spcPct val="150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10. Everyone in my family ________ (get) up early in the morning. </a:t>
            </a:r>
          </a:p>
        </p:txBody>
      </p:sp>
      <p:sp>
        <p:nvSpPr>
          <p:cNvPr id="5" name="矩形 4"/>
          <p:cNvSpPr>
            <a:spLocks noChangeArrowheads="1"/>
          </p:cNvSpPr>
          <p:nvPr/>
        </p:nvSpPr>
        <p:spPr bwMode="auto">
          <a:xfrm>
            <a:off x="2408238" y="1395413"/>
            <a:ext cx="9175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FF0000"/>
                </a:solidFill>
                <a:latin typeface="Times New Roman" panose="02020603050405020304" pitchFamily="18" charset="0"/>
              </a:rPr>
              <a:t>tallest</a:t>
            </a:r>
            <a:endParaRPr lang="zh-CN" altLang="en-US"/>
          </a:p>
        </p:txBody>
      </p:sp>
      <p:sp>
        <p:nvSpPr>
          <p:cNvPr id="6" name="矩形 5"/>
          <p:cNvSpPr>
            <a:spLocks noChangeArrowheads="1"/>
          </p:cNvSpPr>
          <p:nvPr/>
        </p:nvSpPr>
        <p:spPr bwMode="auto">
          <a:xfrm>
            <a:off x="2514600" y="1962150"/>
            <a:ext cx="10572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FF0000"/>
                </a:solidFill>
                <a:latin typeface="Times New Roman" panose="02020603050405020304" pitchFamily="18" charset="0"/>
              </a:rPr>
              <a:t>glasses</a:t>
            </a:r>
            <a:endParaRPr lang="zh-CN" altLang="en-US"/>
          </a:p>
        </p:txBody>
      </p:sp>
      <p:sp>
        <p:nvSpPr>
          <p:cNvPr id="7" name="矩形 6"/>
          <p:cNvSpPr>
            <a:spLocks noChangeArrowheads="1"/>
          </p:cNvSpPr>
          <p:nvPr/>
        </p:nvSpPr>
        <p:spPr bwMode="auto">
          <a:xfrm>
            <a:off x="4572000" y="2495550"/>
            <a:ext cx="8509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FF0000"/>
                </a:solidFill>
                <a:latin typeface="Times New Roman" panose="02020603050405020304" pitchFamily="18" charset="0"/>
              </a:rPr>
              <a:t>study</a:t>
            </a:r>
            <a:endParaRPr lang="zh-CN" altLang="en-US"/>
          </a:p>
        </p:txBody>
      </p:sp>
      <p:sp>
        <p:nvSpPr>
          <p:cNvPr id="8" name="矩形 7"/>
          <p:cNvSpPr>
            <a:spLocks noChangeArrowheads="1"/>
          </p:cNvSpPr>
          <p:nvPr/>
        </p:nvSpPr>
        <p:spPr bwMode="auto">
          <a:xfrm>
            <a:off x="2620963" y="3068638"/>
            <a:ext cx="8858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FF0000"/>
                </a:solidFill>
                <a:latin typeface="Times New Roman" panose="02020603050405020304" pitchFamily="18" charset="0"/>
              </a:rPr>
              <a:t>bored</a:t>
            </a:r>
            <a:endParaRPr lang="zh-CN" altLang="en-US"/>
          </a:p>
        </p:txBody>
      </p:sp>
      <p:sp>
        <p:nvSpPr>
          <p:cNvPr id="9" name="矩形 8"/>
          <p:cNvSpPr>
            <a:spLocks noChangeArrowheads="1"/>
          </p:cNvSpPr>
          <p:nvPr/>
        </p:nvSpPr>
        <p:spPr bwMode="auto">
          <a:xfrm>
            <a:off x="4332288" y="3638550"/>
            <a:ext cx="6794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FF0000"/>
                </a:solidFill>
                <a:latin typeface="Times New Roman" panose="02020603050405020304" pitchFamily="18" charset="0"/>
              </a:rPr>
              <a:t>gets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09600" y="655638"/>
            <a:ext cx="7848600" cy="3970337"/>
          </a:xfrm>
          <a:prstGeom prst="rect">
            <a:avLst/>
          </a:prstGeom>
        </p:spPr>
        <p:txBody>
          <a:bodyPr>
            <a:spAutoFit/>
          </a:bodyPr>
          <a:lstStyle/>
          <a:p>
            <a:pPr marL="265430" indent="-265430">
              <a:lnSpc>
                <a:spcPct val="125000"/>
              </a:lnSpc>
              <a:defRPr/>
            </a:pP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三、单项选择</a:t>
            </a:r>
          </a:p>
          <a:p>
            <a:pPr marL="265430" indent="-265430">
              <a:lnSpc>
                <a:spcPct val="125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11. Our monitor is funny and he often_______</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jokes. </a:t>
            </a:r>
          </a:p>
          <a:p>
            <a:pPr marL="265430" indent="180975">
              <a:lnSpc>
                <a:spcPct val="125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 says           B. tells              C. speaks          D. talks</a:t>
            </a:r>
          </a:p>
          <a:p>
            <a:pPr marL="446405" indent="-446405">
              <a:lnSpc>
                <a:spcPct val="125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12. Sandy is so kind that she often _______ her things with her friends. </a:t>
            </a:r>
          </a:p>
          <a:p>
            <a:pPr marL="265430" indent="180975">
              <a:lnSpc>
                <a:spcPct val="125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 shows  </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B. gives           C. shares           D. brings</a:t>
            </a:r>
          </a:p>
          <a:p>
            <a:pPr>
              <a:lnSpc>
                <a:spcPct val="150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13. He's always _______ to help his friends. </a:t>
            </a:r>
          </a:p>
          <a:p>
            <a:pPr indent="446405">
              <a:lnSpc>
                <a:spcPct val="150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 ready       B. interesting       C. hardly        D. necessary</a:t>
            </a:r>
          </a:p>
        </p:txBody>
      </p:sp>
      <p:sp>
        <p:nvSpPr>
          <p:cNvPr id="3" name="矩形 2"/>
          <p:cNvSpPr>
            <a:spLocks noChangeArrowheads="1"/>
          </p:cNvSpPr>
          <p:nvPr/>
        </p:nvSpPr>
        <p:spPr bwMode="auto">
          <a:xfrm>
            <a:off x="5703888" y="1189038"/>
            <a:ext cx="3905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FF0000"/>
                </a:solidFill>
                <a:latin typeface="Times New Roman" panose="02020603050405020304" pitchFamily="18" charset="0"/>
              </a:rPr>
              <a:t>B</a:t>
            </a:r>
            <a:endParaRPr lang="zh-CN" altLang="en-US"/>
          </a:p>
        </p:txBody>
      </p:sp>
      <p:sp>
        <p:nvSpPr>
          <p:cNvPr id="4" name="矩形 3"/>
          <p:cNvSpPr>
            <a:spLocks noChangeArrowheads="1"/>
          </p:cNvSpPr>
          <p:nvPr/>
        </p:nvSpPr>
        <p:spPr bwMode="auto">
          <a:xfrm>
            <a:off x="5246688" y="2103438"/>
            <a:ext cx="3905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FF0000"/>
                </a:solidFill>
                <a:latin typeface="Times New Roman" panose="02020603050405020304" pitchFamily="18" charset="0"/>
              </a:rPr>
              <a:t>C</a:t>
            </a:r>
            <a:endParaRPr lang="zh-CN" altLang="en-US"/>
          </a:p>
        </p:txBody>
      </p:sp>
      <p:sp>
        <p:nvSpPr>
          <p:cNvPr id="6" name="矩形 5"/>
          <p:cNvSpPr>
            <a:spLocks noChangeArrowheads="1"/>
          </p:cNvSpPr>
          <p:nvPr/>
        </p:nvSpPr>
        <p:spPr bwMode="auto">
          <a:xfrm>
            <a:off x="3092450" y="3541713"/>
            <a:ext cx="4079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FF0000"/>
                </a:solidFill>
                <a:latin typeface="Times New Roman" panose="02020603050405020304" pitchFamily="18" charset="0"/>
              </a:rPr>
              <a:t>A</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1"/>
          <p:cNvSpPr txBox="1">
            <a:spLocks noChangeArrowheads="1"/>
          </p:cNvSpPr>
          <p:nvPr/>
        </p:nvSpPr>
        <p:spPr bwMode="auto">
          <a:xfrm>
            <a:off x="1143000" y="742950"/>
            <a:ext cx="5181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Talking about your friends.</a:t>
            </a:r>
            <a:endParaRPr lang="zh-CN" altLang="en-US" sz="2800" b="1"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10243" name="Picture 1" descr="C:\Users\Administrator\Desktop\图片\6452818a51e256be58e80186fb060a27.jpg"/>
          <p:cNvPicPr>
            <a:picLocks noChangeAspect="1" noChangeArrowheads="1"/>
          </p:cNvPicPr>
          <p:nvPr/>
        </p:nvPicPr>
        <p:blipFill>
          <a:blip r:embed="rId2" cstate="email">
            <a:clrChange>
              <a:clrFrom>
                <a:srgbClr val="F6F6F6"/>
              </a:clrFrom>
              <a:clrTo>
                <a:srgbClr val="F6F6F6">
                  <a:alpha val="0"/>
                </a:srgbClr>
              </a:clrTo>
            </a:clrChange>
          </a:blip>
          <a:srcRect/>
          <a:stretch>
            <a:fillRect/>
          </a:stretch>
        </p:blipFill>
        <p:spPr bwMode="auto">
          <a:xfrm>
            <a:off x="1600200" y="990600"/>
            <a:ext cx="6032500" cy="371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09600" y="590550"/>
            <a:ext cx="7924800" cy="2862263"/>
          </a:xfrm>
          <a:prstGeom prst="rect">
            <a:avLst/>
          </a:prstGeom>
        </p:spPr>
        <p:txBody>
          <a:bodyPr>
            <a:spAutoFit/>
          </a:bodyPr>
          <a:lstStyle/>
          <a:p>
            <a:pPr>
              <a:lnSpc>
                <a:spcPct val="150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14. I ________ have no time to do my homework. </a:t>
            </a:r>
          </a:p>
          <a:p>
            <a:pPr>
              <a:lnSpc>
                <a:spcPct val="150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     A. nearby       B. almost        C. nearly        D. near</a:t>
            </a:r>
          </a:p>
          <a:p>
            <a:pPr marL="446405" indent="-446405">
              <a:lnSpc>
                <a:spcPct val="150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15. Cathy has such a good _______ that she won many prizes in singing competitions last year. </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（安徽）</a:t>
            </a:r>
          </a:p>
          <a:p>
            <a:pPr indent="446405">
              <a:lnSpc>
                <a:spcPct val="150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 sleep          B. idea            C. voice            D. time</a:t>
            </a:r>
          </a:p>
        </p:txBody>
      </p:sp>
      <p:sp>
        <p:nvSpPr>
          <p:cNvPr id="10" name="矩形 9"/>
          <p:cNvSpPr>
            <a:spLocks noChangeArrowheads="1"/>
          </p:cNvSpPr>
          <p:nvPr/>
        </p:nvSpPr>
        <p:spPr bwMode="auto">
          <a:xfrm>
            <a:off x="1743075" y="742950"/>
            <a:ext cx="3905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FF0000"/>
                </a:solidFill>
                <a:latin typeface="Times New Roman" panose="02020603050405020304" pitchFamily="18" charset="0"/>
              </a:rPr>
              <a:t>B</a:t>
            </a:r>
            <a:endParaRPr lang="zh-CN" altLang="en-US"/>
          </a:p>
        </p:txBody>
      </p:sp>
      <p:sp>
        <p:nvSpPr>
          <p:cNvPr id="11" name="矩形 10"/>
          <p:cNvSpPr>
            <a:spLocks noChangeArrowheads="1"/>
          </p:cNvSpPr>
          <p:nvPr/>
        </p:nvSpPr>
        <p:spPr bwMode="auto">
          <a:xfrm>
            <a:off x="4324350" y="1833563"/>
            <a:ext cx="3889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FF0000"/>
                </a:solidFill>
                <a:latin typeface="Times New Roman" panose="02020603050405020304" pitchFamily="18" charset="0"/>
              </a:rPr>
              <a:t>C</a:t>
            </a:r>
            <a:endParaRPr lang="zh-CN" altLang="en-US"/>
          </a:p>
        </p:txBody>
      </p:sp>
      <p:sp>
        <p:nvSpPr>
          <p:cNvPr id="12" name="圆角矩形标注 11"/>
          <p:cNvSpPr>
            <a:spLocks noChangeArrowheads="1"/>
          </p:cNvSpPr>
          <p:nvPr/>
        </p:nvSpPr>
        <p:spPr bwMode="auto">
          <a:xfrm>
            <a:off x="1138238" y="3424238"/>
            <a:ext cx="7267575" cy="1293812"/>
          </a:xfrm>
          <a:prstGeom prst="wedgeRoundRectCallout">
            <a:avLst>
              <a:gd name="adj1" fmla="val -26306"/>
              <a:gd name="adj2" fmla="val 4932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ot="10800000" anchor="ctr"/>
          <a:lstStyle/>
          <a:p>
            <a:pPr algn="ctr" fontAlgn="auto">
              <a:spcBef>
                <a:spcPts val="0"/>
              </a:spcBef>
              <a:spcAft>
                <a:spcPts val="0"/>
              </a:spcAft>
              <a:defRPr/>
            </a:pPr>
            <a:endParaRPr kumimoji="1" lang="zh-CN" altLang="en-US"/>
          </a:p>
        </p:txBody>
      </p:sp>
      <p:sp>
        <p:nvSpPr>
          <p:cNvPr id="13" name="TextBox 33"/>
          <p:cNvSpPr txBox="1">
            <a:spLocks noChangeArrowheads="1"/>
          </p:cNvSpPr>
          <p:nvPr/>
        </p:nvSpPr>
        <p:spPr bwMode="auto">
          <a:xfrm>
            <a:off x="1084263" y="3390900"/>
            <a:ext cx="7343775" cy="142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4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t>
            </a:r>
            <a:r>
              <a:rPr lang="zh-CN" altLang="en-US" sz="24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点拨</a:t>
            </a:r>
            <a:r>
              <a:rPr lang="en-US" altLang="zh-CN" sz="24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根据句中信息</a:t>
            </a:r>
            <a:r>
              <a:rPr lang="en-US" altLang="zh-CN" sz="2400" b="1">
                <a:latin typeface="Times New Roman" panose="02020603050405020304" pitchFamily="18" charset="0"/>
                <a:ea typeface="黑体" panose="02010609060101010101" pitchFamily="49" charset="-122"/>
                <a:cs typeface="Times New Roman" panose="02020603050405020304" pitchFamily="18" charset="0"/>
              </a:rPr>
              <a:t>she won many prizes in singing competitions </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推测句中指的是</a:t>
            </a:r>
            <a:r>
              <a:rPr lang="en-US" altLang="zh-CN" sz="2400" b="1">
                <a:latin typeface="Times New Roman" panose="02020603050405020304" pitchFamily="18" charset="0"/>
                <a:ea typeface="黑体" panose="02010609060101010101" pitchFamily="49" charset="-122"/>
                <a:cs typeface="Times New Roman" panose="02020603050405020304" pitchFamily="18" charset="0"/>
              </a:rPr>
              <a:t>Cathy</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有这么好的声音；故选</a:t>
            </a:r>
            <a:r>
              <a:rPr lang="en-US" altLang="zh-CN" sz="2400" b="1">
                <a:latin typeface="Times New Roman" panose="02020603050405020304" pitchFamily="18" charset="0"/>
                <a:ea typeface="黑体" panose="02010609060101010101" pitchFamily="49" charset="-122"/>
                <a:cs typeface="Times New Roman" panose="02020603050405020304" pitchFamily="18" charset="0"/>
              </a:rPr>
              <a:t>C</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400">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diamond(in)">
                                      <p:cBhvr>
                                        <p:cTn id="1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1"/>
          <p:cNvSpPr txBox="1">
            <a:spLocks noChangeArrowheads="1"/>
          </p:cNvSpPr>
          <p:nvPr/>
        </p:nvSpPr>
        <p:spPr bwMode="auto">
          <a:xfrm>
            <a:off x="914400" y="863600"/>
            <a:ext cx="7162800"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ct val="150000"/>
              </a:lnSpc>
            </a:pPr>
            <a:r>
              <a:rPr lang="zh-CN" altLang="en-US" sz="2800" b="1">
                <a:latin typeface="黑体" panose="02010609060101010101" pitchFamily="49" charset="-122"/>
                <a:ea typeface="黑体" panose="02010609060101010101" pitchFamily="49" charset="-122"/>
              </a:rPr>
              <a:t>本节课主要学习了以下知识点，请同学们及时巩固练习：</a:t>
            </a:r>
            <a:endParaRPr lang="en-US" altLang="zh-CN" sz="2800" b="1">
              <a:latin typeface="黑体" panose="02010609060101010101" pitchFamily="49" charset="-122"/>
              <a:ea typeface="黑体" panose="02010609060101010101" pitchFamily="49" charset="-122"/>
            </a:endParaRPr>
          </a:p>
          <a:p>
            <a:pPr algn="just" eaLnBrk="1" hangingPunct="1">
              <a:lnSpc>
                <a:spcPct val="150000"/>
              </a:lnSpc>
            </a:pPr>
            <a:r>
              <a:rPr lang="en-US" altLang="zh-CN" sz="2800" b="1">
                <a:solidFill>
                  <a:srgbClr val="FF0000"/>
                </a:solidFill>
                <a:latin typeface="Times New Roman" panose="02020603050405020304" pitchFamily="18" charset="0"/>
                <a:ea typeface="黑体" panose="02010609060101010101" pitchFamily="49" charset="-122"/>
              </a:rPr>
              <a:t>one of my best friends</a:t>
            </a:r>
          </a:p>
          <a:p>
            <a:pPr algn="just" eaLnBrk="1" hangingPunct="1">
              <a:lnSpc>
                <a:spcPct val="150000"/>
              </a:lnSpc>
            </a:pPr>
            <a:r>
              <a:rPr lang="en-US" altLang="zh-CN" sz="2800" b="1">
                <a:solidFill>
                  <a:srgbClr val="FF0000"/>
                </a:solidFill>
                <a:latin typeface="Times New Roman" panose="02020603050405020304" pitchFamily="18" charset="0"/>
                <a:ea typeface="黑体" panose="02010609060101010101" pitchFamily="49" charset="-122"/>
              </a:rPr>
              <a:t>willing, fit, voice, almost</a:t>
            </a:r>
          </a:p>
          <a:p>
            <a:pPr algn="just" eaLnBrk="1" hangingPunct="1">
              <a:lnSpc>
                <a:spcPct val="150000"/>
              </a:lnSpc>
            </a:pPr>
            <a:r>
              <a:rPr lang="en-US" altLang="zh-CN" sz="2800" b="1">
                <a:solidFill>
                  <a:srgbClr val="FF0000"/>
                </a:solidFill>
                <a:latin typeface="Times New Roman" panose="02020603050405020304" pitchFamily="18" charset="0"/>
                <a:ea typeface="黑体" panose="02010609060101010101" pitchFamily="49" charset="-122"/>
              </a:rPr>
              <a:t>knock sth. onto...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图片 39"/>
          <p:cNvPicPr>
            <a:picLocks noChangeAspect="1"/>
          </p:cNvPicPr>
          <p:nvPr/>
        </p:nvPicPr>
        <p:blipFill>
          <a:blip r:embed="rId2" cstate="email">
            <a:duotone>
              <a:prstClr val="black"/>
              <a:schemeClr val="accent2">
                <a:tint val="45000"/>
                <a:satMod val="400000"/>
              </a:schemeClr>
            </a:duotone>
          </a:blip>
          <a:srcRect/>
          <a:stretch>
            <a:fillRect/>
          </a:stretch>
        </p:blipFill>
        <p:spPr bwMode="auto">
          <a:xfrm>
            <a:off x="3287713" y="5238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矩形 1"/>
          <p:cNvSpPr>
            <a:spLocks noChangeArrowheads="1"/>
          </p:cNvSpPr>
          <p:nvPr/>
        </p:nvSpPr>
        <p:spPr bwMode="auto">
          <a:xfrm>
            <a:off x="533400" y="666750"/>
            <a:ext cx="80010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indent="446405" algn="just">
              <a:lnSpc>
                <a:spcPct val="120000"/>
              </a:lnSpc>
            </a:pPr>
            <a:r>
              <a:rPr lang="en-US" altLang="zh-CN" sz="2100" dirty="0">
                <a:latin typeface="Times New Roman" panose="02020603050405020304" pitchFamily="18" charset="0"/>
                <a:cs typeface="Times New Roman" panose="02020603050405020304" pitchFamily="18" charset="0"/>
              </a:rPr>
              <a:t>Betty is one of my best friends.  She is slim and has short hair.</a:t>
            </a:r>
          </a:p>
          <a:p>
            <a:pPr indent="446405" algn="just">
              <a:lnSpc>
                <a:spcPct val="120000"/>
              </a:lnSpc>
            </a:pPr>
            <a:r>
              <a:rPr lang="en-US" altLang="zh-CN" sz="2100" dirty="0">
                <a:latin typeface="Times New Roman" panose="02020603050405020304" pitchFamily="18" charset="0"/>
                <a:cs typeface="Times New Roman" panose="02020603050405020304" pitchFamily="18" charset="0"/>
              </a:rPr>
              <a:t>Betty is generous. She is willing to share things with her friends. She is also helpful and ready to help people any time. She helps me with my homework and she always gives her seat on the bus to someone in need. </a:t>
            </a:r>
          </a:p>
          <a:p>
            <a:pPr indent="446405" algn="just">
              <a:lnSpc>
                <a:spcPct val="120000"/>
              </a:lnSpc>
            </a:pPr>
            <a:r>
              <a:rPr lang="en-US" altLang="zh-CN" sz="2100" dirty="0">
                <a:latin typeface="Times New Roman" panose="02020603050405020304" pitchFamily="18" charset="0"/>
                <a:cs typeface="Times New Roman" panose="02020603050405020304" pitchFamily="18" charset="0"/>
              </a:rPr>
              <a:t>Betty has a good voice .She wants to be a singer when she grows up.</a:t>
            </a:r>
          </a:p>
          <a:p>
            <a:pPr indent="446405" algn="just">
              <a:lnSpc>
                <a:spcPct val="120000"/>
              </a:lnSpc>
            </a:pPr>
            <a:r>
              <a:rPr lang="en-US" altLang="zh-CN" sz="2100" dirty="0">
                <a:latin typeface="Times New Roman" panose="02020603050405020304" pitchFamily="18" charset="0"/>
                <a:cs typeface="Times New Roman" panose="02020603050405020304" pitchFamily="18" charset="0"/>
              </a:rPr>
              <a:t>My best friend is Max. He is the tallest boy in our class—almost 1.75 </a:t>
            </a:r>
            <a:r>
              <a:rPr lang="en-US" altLang="zh-CN" sz="2100" dirty="0" err="1">
                <a:latin typeface="Times New Roman" panose="02020603050405020304" pitchFamily="18" charset="0"/>
                <a:cs typeface="Times New Roman" panose="02020603050405020304" pitchFamily="18" charset="0"/>
              </a:rPr>
              <a:t>metres</a:t>
            </a:r>
            <a:r>
              <a:rPr lang="en-US" altLang="zh-CN" sz="2100" dirty="0">
                <a:latin typeface="Times New Roman" panose="02020603050405020304" pitchFamily="18" charset="0"/>
                <a:cs typeface="Times New Roman" panose="02020603050405020304" pitchFamily="18" charset="0"/>
              </a:rPr>
              <a:t>. He wears small round glasses. They make him look smart.</a:t>
            </a:r>
          </a:p>
          <a:p>
            <a:pPr indent="446405" algn="just">
              <a:lnSpc>
                <a:spcPct val="120000"/>
              </a:lnSpc>
            </a:pPr>
            <a:r>
              <a:rPr lang="en-US" altLang="zh-CN" sz="2100" dirty="0">
                <a:latin typeface="Times New Roman" panose="02020603050405020304" pitchFamily="18" charset="0"/>
                <a:cs typeface="Times New Roman" panose="02020603050405020304" pitchFamily="18" charset="0"/>
              </a:rPr>
              <a:t>Max has a good sense of </a:t>
            </a:r>
            <a:r>
              <a:rPr lang="en-US" altLang="zh-CN" sz="2100" dirty="0" err="1">
                <a:latin typeface="Times New Roman" panose="02020603050405020304" pitchFamily="18" charset="0"/>
                <a:cs typeface="Times New Roman" panose="02020603050405020304" pitchFamily="18" charset="0"/>
              </a:rPr>
              <a:t>humour</a:t>
            </a:r>
            <a:r>
              <a:rPr lang="en-US" altLang="zh-CN" sz="2100" dirty="0">
                <a:latin typeface="Times New Roman" panose="02020603050405020304" pitchFamily="18" charset="0"/>
                <a:cs typeface="Times New Roman" panose="02020603050405020304" pitchFamily="18" charset="0"/>
              </a:rPr>
              <a:t>. He tells funny jokes and always makes me laugh. I never feel bored with him.</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39"/>
          <p:cNvPicPr>
            <a:picLocks noChangeAspect="1"/>
          </p:cNvPicPr>
          <p:nvPr/>
        </p:nvPicPr>
        <p:blipFill>
          <a:blip r:embed="rId2" cstate="email">
            <a:duotone>
              <a:prstClr val="black"/>
              <a:schemeClr val="accent2">
                <a:tint val="45000"/>
                <a:satMod val="400000"/>
              </a:schemeClr>
            </a:duotone>
          </a:blip>
          <a:srcRect/>
          <a:stretch>
            <a:fillRect/>
          </a:stretch>
        </p:blipFill>
        <p:spPr bwMode="auto">
          <a:xfrm>
            <a:off x="3287713" y="5238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矩形 1"/>
          <p:cNvSpPr>
            <a:spLocks noChangeArrowheads="1"/>
          </p:cNvSpPr>
          <p:nvPr/>
        </p:nvSpPr>
        <p:spPr bwMode="auto">
          <a:xfrm>
            <a:off x="533400" y="666750"/>
            <a:ext cx="8001000" cy="362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indent="446405" algn="just">
              <a:lnSpc>
                <a:spcPct val="110000"/>
              </a:lnSpc>
            </a:pPr>
            <a:r>
              <a:rPr lang="en-US" altLang="zh-CN" sz="2100" dirty="0">
                <a:latin typeface="Times New Roman" panose="02020603050405020304" pitchFamily="18" charset="0"/>
                <a:cs typeface="Times New Roman" panose="02020603050405020304" pitchFamily="18" charset="0"/>
              </a:rPr>
              <a:t>Max's legs are very long. They do not fit well under his desk. When he walks past our desks, he often knocks our books and pens onto the floor.</a:t>
            </a:r>
          </a:p>
          <a:p>
            <a:pPr indent="446405" algn="just">
              <a:lnSpc>
                <a:spcPct val="110000"/>
              </a:lnSpc>
            </a:pPr>
            <a:r>
              <a:rPr lang="en-US" altLang="zh-CN" sz="2100" dirty="0">
                <a:latin typeface="Times New Roman" panose="02020603050405020304" pitchFamily="18" charset="0"/>
                <a:cs typeface="Times New Roman" panose="02020603050405020304" pitchFamily="18" charset="0"/>
              </a:rPr>
              <a:t>Max is so interesting</a:t>
            </a:r>
            <a:r>
              <a:rPr lang="zh-CN" altLang="en-US" sz="2100" dirty="0">
                <a:latin typeface="Times New Roman" panose="02020603050405020304" pitchFamily="18" charset="0"/>
                <a:cs typeface="Times New Roman" panose="02020603050405020304" pitchFamily="18" charset="0"/>
              </a:rPr>
              <a:t>！</a:t>
            </a:r>
          </a:p>
          <a:p>
            <a:pPr indent="446405" algn="just">
              <a:lnSpc>
                <a:spcPct val="110000"/>
              </a:lnSpc>
            </a:pPr>
            <a:r>
              <a:rPr lang="en-US" altLang="zh-CN" sz="2100" dirty="0">
                <a:latin typeface="Times New Roman" panose="02020603050405020304" pitchFamily="18" charset="0"/>
                <a:cs typeface="Times New Roman" panose="02020603050405020304" pitchFamily="18" charset="0"/>
              </a:rPr>
              <a:t>May is my best friend. She is shorter than I am. She has big bright eyes and long straight hair. Everyone thinks she is pretty. </a:t>
            </a:r>
          </a:p>
          <a:p>
            <a:pPr indent="446405" algn="just">
              <a:lnSpc>
                <a:spcPct val="110000"/>
              </a:lnSpc>
            </a:pPr>
            <a:r>
              <a:rPr lang="zh-CN" altLang="en-US" sz="2100" dirty="0">
                <a:latin typeface="Times New Roman" panose="02020603050405020304" pitchFamily="18" charset="0"/>
                <a:cs typeface="Times New Roman" panose="02020603050405020304" pitchFamily="18" charset="0"/>
              </a:rPr>
              <a:t>　 </a:t>
            </a:r>
            <a:r>
              <a:rPr lang="en-US" altLang="zh-CN" sz="2100" dirty="0">
                <a:latin typeface="Times New Roman" panose="02020603050405020304" pitchFamily="18" charset="0"/>
                <a:cs typeface="Times New Roman" panose="02020603050405020304" pitchFamily="18" charset="0"/>
              </a:rPr>
              <a:t>May is sweet . She smiles often and never says a bad word about anyone. </a:t>
            </a:r>
          </a:p>
          <a:p>
            <a:pPr indent="446405" algn="just">
              <a:lnSpc>
                <a:spcPct val="110000"/>
              </a:lnSpc>
            </a:pPr>
            <a:r>
              <a:rPr lang="zh-CN" altLang="en-US" sz="2100" dirty="0">
                <a:latin typeface="Times New Roman" panose="02020603050405020304" pitchFamily="18" charset="0"/>
                <a:cs typeface="Times New Roman" panose="02020603050405020304" pitchFamily="18" charset="0"/>
              </a:rPr>
              <a:t>　</a:t>
            </a:r>
            <a:r>
              <a:rPr lang="en-US" altLang="zh-CN" sz="2100" dirty="0">
                <a:latin typeface="Times New Roman" panose="02020603050405020304" pitchFamily="18" charset="0"/>
                <a:cs typeface="Times New Roman" panose="02020603050405020304" pitchFamily="18" charset="0"/>
              </a:rPr>
              <a:t>May is a true friend. When something worries me</a:t>
            </a:r>
            <a:r>
              <a:rPr lang="zh-CN" altLang="en-US" sz="2100" dirty="0">
                <a:latin typeface="Times New Roman" panose="02020603050405020304" pitchFamily="18" charset="0"/>
                <a:cs typeface="Times New Roman" panose="02020603050405020304" pitchFamily="18" charset="0"/>
              </a:rPr>
              <a:t>， </a:t>
            </a:r>
            <a:r>
              <a:rPr lang="en-US" altLang="zh-CN" sz="2100" dirty="0">
                <a:latin typeface="Times New Roman" panose="02020603050405020304" pitchFamily="18" charset="0"/>
                <a:cs typeface="Times New Roman" panose="02020603050405020304" pitchFamily="18" charset="0"/>
              </a:rPr>
              <a:t>I can always go to her. I can tell her anything because she can keep a secret. </a:t>
            </a:r>
          </a:p>
        </p:txBody>
      </p:sp>
      <p:pic>
        <p:nvPicPr>
          <p:cNvPr id="12293" name="Picture 2">
            <a:hlinkClick r:id="rId3" action="ppaction://hlinkfile"/>
          </p:cNvPr>
          <p:cNvPicPr>
            <a:picLocks noChangeAspect="1" noChangeArrowheads="1"/>
          </p:cNvPicPr>
          <p:nvPr/>
        </p:nvPicPr>
        <p:blipFill>
          <a:blip r:embed="rId4" cstate="email"/>
          <a:srcRect/>
          <a:stretch>
            <a:fillRect/>
          </a:stretch>
        </p:blipFill>
        <p:spPr bwMode="auto">
          <a:xfrm>
            <a:off x="3295650" y="4267200"/>
            <a:ext cx="1698625" cy="52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839788" y="725488"/>
            <a:ext cx="7385050" cy="563562"/>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1" lang="zh-CN" altLang="en-US"/>
          </a:p>
        </p:txBody>
      </p:sp>
      <p:sp>
        <p:nvSpPr>
          <p:cNvPr id="13315" name="TextBox 39"/>
          <p:cNvSpPr txBox="1">
            <a:spLocks noChangeArrowheads="1"/>
          </p:cNvSpPr>
          <p:nvPr/>
        </p:nvSpPr>
        <p:spPr bwMode="auto">
          <a:xfrm>
            <a:off x="2617788" y="712788"/>
            <a:ext cx="5586412" cy="57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one of my best friends </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我最好的朋友之一</a:t>
            </a:r>
          </a:p>
        </p:txBody>
      </p:sp>
      <p:sp>
        <p:nvSpPr>
          <p:cNvPr id="13316" name="AutoShape 2"/>
          <p:cNvSpPr>
            <a:spLocks noChangeArrowheads="1"/>
          </p:cNvSpPr>
          <p:nvPr/>
        </p:nvSpPr>
        <p:spPr bwMode="gray">
          <a:xfrm flipH="1">
            <a:off x="850900" y="827088"/>
            <a:ext cx="1450975" cy="344487"/>
          </a:xfrm>
          <a:prstGeom prst="roundRect">
            <a:avLst>
              <a:gd name="adj" fmla="val 47681"/>
            </a:avLst>
          </a:prstGeom>
          <a:gradFill rotWithShape="1">
            <a:gsLst>
              <a:gs pos="0">
                <a:srgbClr val="FF0000"/>
              </a:gs>
              <a:gs pos="100000">
                <a:srgbClr val="FF6600"/>
              </a:gs>
            </a:gsLst>
            <a:lin ang="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13317" name="文本框 24"/>
          <p:cNvSpPr txBox="1">
            <a:spLocks noChangeArrowheads="1"/>
          </p:cNvSpPr>
          <p:nvPr/>
        </p:nvSpPr>
        <p:spPr bwMode="auto">
          <a:xfrm>
            <a:off x="952500" y="765175"/>
            <a:ext cx="1338263"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kumimoji="1" lang="zh-CN" altLang="en-US" sz="2400" b="1" dirty="0">
                <a:solidFill>
                  <a:schemeClr val="bg1"/>
                </a:solidFill>
                <a:latin typeface="Adobe 黑体 Std R" pitchFamily="34" charset="-122"/>
                <a:ea typeface="Adobe 黑体 Std R" pitchFamily="34" charset="-122"/>
              </a:rPr>
              <a:t>知识点</a:t>
            </a:r>
          </a:p>
        </p:txBody>
      </p:sp>
      <p:sp>
        <p:nvSpPr>
          <p:cNvPr id="7" name="菱形 6"/>
          <p:cNvSpPr/>
          <p:nvPr/>
        </p:nvSpPr>
        <p:spPr>
          <a:xfrm>
            <a:off x="2114550" y="819150"/>
            <a:ext cx="563563" cy="355600"/>
          </a:xfrm>
          <a:prstGeom prst="diamond">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kumimoji="1" lang="en-US" altLang="zh-CN" sz="2400" b="1" dirty="0">
                <a:latin typeface="黑体" panose="02010609060101010101" pitchFamily="49" charset="-122"/>
                <a:ea typeface="黑体" panose="02010609060101010101" pitchFamily="49" charset="-122"/>
              </a:rPr>
              <a:t>1</a:t>
            </a:r>
            <a:endParaRPr kumimoji="1" lang="zh-CN" altLang="en-US" sz="2400" b="1" dirty="0">
              <a:latin typeface="黑体" panose="02010609060101010101" pitchFamily="49" charset="-122"/>
              <a:ea typeface="黑体" panose="02010609060101010101" pitchFamily="49" charset="-122"/>
            </a:endParaRPr>
          </a:p>
        </p:txBody>
      </p:sp>
      <p:sp>
        <p:nvSpPr>
          <p:cNvPr id="9225" name="矩形 9"/>
          <p:cNvSpPr>
            <a:spLocks noChangeArrowheads="1"/>
          </p:cNvSpPr>
          <p:nvPr/>
        </p:nvSpPr>
        <p:spPr bwMode="auto">
          <a:xfrm>
            <a:off x="2525713" y="1355725"/>
            <a:ext cx="59436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one of</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（形容词性物主代词</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定冠词＋形容词的最高级）＋名词复数。</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one of...</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作主语时，谓语动词用第三人称单数形式。</a:t>
            </a:r>
          </a:p>
        </p:txBody>
      </p:sp>
      <p:sp>
        <p:nvSpPr>
          <p:cNvPr id="13320" name="TextBox 39"/>
          <p:cNvSpPr txBox="1">
            <a:spLocks noChangeArrowheads="1"/>
          </p:cNvSpPr>
          <p:nvPr/>
        </p:nvSpPr>
        <p:spPr bwMode="auto">
          <a:xfrm>
            <a:off x="762000" y="1474788"/>
            <a:ext cx="1916113" cy="54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ts val="3500"/>
              </a:lnSpc>
            </a:pPr>
            <a:r>
              <a:rPr lang="zh-CN" altLang="en-US" sz="2400" b="1">
                <a:solidFill>
                  <a:srgbClr val="FF0000"/>
                </a:solidFill>
                <a:latin typeface="Adobe 黑体 Std R" pitchFamily="34" charset="-122"/>
                <a:ea typeface="Adobe 黑体 Std R" pitchFamily="34" charset="-122"/>
              </a:rPr>
              <a:t>考向</a:t>
            </a:r>
            <a:r>
              <a:rPr lang="en-US" altLang="zh-CN" sz="2400">
                <a:solidFill>
                  <a:srgbClr val="FF0000"/>
                </a:solidFill>
                <a:latin typeface="黑体" panose="02010609060101010101" pitchFamily="49" charset="-122"/>
                <a:ea typeface="黑体" panose="02010609060101010101" pitchFamily="49" charset="-122"/>
              </a:rPr>
              <a:t>【</a:t>
            </a:r>
            <a:r>
              <a:rPr lang="zh-CN" altLang="en-US" sz="2400">
                <a:solidFill>
                  <a:srgbClr val="FF0000"/>
                </a:solidFill>
                <a:latin typeface="黑体" panose="02010609060101010101" pitchFamily="49" charset="-122"/>
                <a:ea typeface="黑体" panose="02010609060101010101" pitchFamily="49" charset="-122"/>
              </a:rPr>
              <a:t>重点</a:t>
            </a:r>
            <a:r>
              <a:rPr lang="en-US" altLang="zh-CN" sz="2400">
                <a:solidFill>
                  <a:srgbClr val="FF0000"/>
                </a:solidFill>
                <a:latin typeface="黑体" panose="02010609060101010101" pitchFamily="49" charset="-122"/>
                <a:ea typeface="黑体" panose="02010609060101010101" pitchFamily="49" charset="-122"/>
              </a:rPr>
              <a:t>】</a:t>
            </a:r>
            <a:endParaRPr lang="zh-CN" altLang="en-US" sz="2400">
              <a:ea typeface="黑体" panose="02010609060101010101" pitchFamily="49" charset="-122"/>
            </a:endParaRPr>
          </a:p>
        </p:txBody>
      </p:sp>
      <p:sp>
        <p:nvSpPr>
          <p:cNvPr id="2" name="矩形 1"/>
          <p:cNvSpPr/>
          <p:nvPr/>
        </p:nvSpPr>
        <p:spPr>
          <a:xfrm>
            <a:off x="1600200" y="3181350"/>
            <a:ext cx="6286500" cy="1130300"/>
          </a:xfrm>
          <a:prstGeom prst="rect">
            <a:avLst/>
          </a:prstGeom>
        </p:spPr>
        <p:txBody>
          <a:bodyPr>
            <a:spAutoFit/>
          </a:bodyPr>
          <a:lstStyle/>
          <a:p>
            <a:pPr>
              <a:lnSpc>
                <a:spcPct val="150000"/>
              </a:lnSpc>
              <a:defRPr/>
            </a:pP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eg</a:t>
            </a:r>
            <a:r>
              <a:rPr lang="zh-CN" altLang="zh-CN" sz="2400" b="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One of his hobbies is swimming.</a:t>
            </a:r>
            <a:endParaRPr lang="zh-CN" altLang="zh-CN" sz="2400" b="1" dirty="0">
              <a:latin typeface="Times New Roman" panose="02020603050405020304" pitchFamily="18" charset="0"/>
              <a:ea typeface="黑体" panose="02010609060101010101" pitchFamily="49" charset="-122"/>
              <a:cs typeface="Times New Roman" panose="02020603050405020304" pitchFamily="18" charset="0"/>
            </a:endParaRPr>
          </a:p>
          <a:p>
            <a:pPr indent="627380">
              <a:lnSpc>
                <a:spcPct val="150000"/>
              </a:lnSpc>
              <a:defRPr/>
            </a:pPr>
            <a:r>
              <a:rPr lang="zh-CN" altLang="zh-CN" sz="2400" b="1" dirty="0">
                <a:latin typeface="Times New Roman" panose="02020603050405020304" pitchFamily="18" charset="0"/>
                <a:ea typeface="黑体" panose="02010609060101010101" pitchFamily="49" charset="-122"/>
                <a:cs typeface="Times New Roman" panose="02020603050405020304" pitchFamily="18" charset="0"/>
              </a:rPr>
              <a:t>游泳是他的爱好之一。</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25"/>
                                        </p:tgtEl>
                                        <p:attrNameLst>
                                          <p:attrName>style.visibility</p:attrName>
                                        </p:attrNameLst>
                                      </p:cBhvr>
                                      <p:to>
                                        <p:strVal val="visible"/>
                                      </p:to>
                                    </p:set>
                                    <p:animEffect transition="in" filter="wipe(left)">
                                      <p:cBhvr>
                                        <p:cTn id="7" dur="500"/>
                                        <p:tgtEl>
                                          <p:spTgt spid="92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5"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矩形 14"/>
          <p:cNvSpPr>
            <a:spLocks noChangeArrowheads="1"/>
          </p:cNvSpPr>
          <p:nvPr/>
        </p:nvSpPr>
        <p:spPr bwMode="auto">
          <a:xfrm>
            <a:off x="696913" y="965200"/>
            <a:ext cx="803275"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ts val="3500"/>
              </a:lnSpc>
            </a:pPr>
            <a:r>
              <a:rPr lang="zh-CN" altLang="en-US" sz="2400" b="1">
                <a:solidFill>
                  <a:srgbClr val="0000FF"/>
                </a:solidFill>
                <a:latin typeface="黑体" panose="02010609060101010101" pitchFamily="49" charset="-122"/>
                <a:ea typeface="黑体" panose="02010609060101010101" pitchFamily="49" charset="-122"/>
              </a:rPr>
              <a:t>典例</a:t>
            </a:r>
          </a:p>
        </p:txBody>
      </p:sp>
      <p:sp>
        <p:nvSpPr>
          <p:cNvPr id="14339" name="TextBox 17"/>
          <p:cNvSpPr txBox="1">
            <a:spLocks noChangeArrowheads="1"/>
          </p:cNvSpPr>
          <p:nvPr/>
        </p:nvSpPr>
        <p:spPr bwMode="auto">
          <a:xfrm>
            <a:off x="1493838" y="801688"/>
            <a:ext cx="7343775"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70000"/>
              </a:lnSpc>
            </a:pPr>
            <a:r>
              <a:rPr lang="en-US" altLang="zh-CN" sz="2400">
                <a:latin typeface="Times New Roman" panose="02020603050405020304" pitchFamily="18" charset="0"/>
                <a:ea typeface="黑体" panose="02010609060101010101" pitchFamily="49" charset="-122"/>
              </a:rPr>
              <a:t> Staying with families and friends is one of _______ things in the world.</a:t>
            </a:r>
            <a:r>
              <a:rPr lang="zh-CN" altLang="en-US" sz="2400">
                <a:latin typeface="Times New Roman" panose="02020603050405020304" pitchFamily="18" charset="0"/>
                <a:ea typeface="黑体" panose="02010609060101010101" pitchFamily="49" charset="-122"/>
              </a:rPr>
              <a:t>（武威）</a:t>
            </a:r>
          </a:p>
          <a:p>
            <a:pPr eaLnBrk="1" hangingPunct="1">
              <a:lnSpc>
                <a:spcPct val="170000"/>
              </a:lnSpc>
            </a:pPr>
            <a:r>
              <a:rPr lang="en-US" altLang="zh-CN" sz="2400">
                <a:latin typeface="Times New Roman" panose="02020603050405020304" pitchFamily="18" charset="0"/>
                <a:ea typeface="黑体" panose="02010609060101010101" pitchFamily="49" charset="-122"/>
              </a:rPr>
              <a:t>A. the happiest</a:t>
            </a:r>
            <a:r>
              <a:rPr lang="zh-CN" altLang="en-US" sz="2400">
                <a:latin typeface="Times New Roman" panose="02020603050405020304" pitchFamily="18" charset="0"/>
                <a:ea typeface="黑体" panose="02010609060101010101" pitchFamily="49" charset="-122"/>
              </a:rPr>
              <a:t>　             </a:t>
            </a:r>
            <a:r>
              <a:rPr lang="en-US" altLang="zh-CN" sz="2400">
                <a:latin typeface="Times New Roman" panose="02020603050405020304" pitchFamily="18" charset="0"/>
                <a:ea typeface="黑体" panose="02010609060101010101" pitchFamily="49" charset="-122"/>
              </a:rPr>
              <a:t>B. happier</a:t>
            </a:r>
          </a:p>
          <a:p>
            <a:pPr eaLnBrk="1" hangingPunct="1">
              <a:lnSpc>
                <a:spcPct val="170000"/>
              </a:lnSpc>
            </a:pPr>
            <a:r>
              <a:rPr lang="en-US" altLang="zh-CN" sz="2400">
                <a:latin typeface="Times New Roman" panose="02020603050405020304" pitchFamily="18" charset="0"/>
                <a:ea typeface="黑体" panose="02010609060101010101" pitchFamily="49" charset="-122"/>
              </a:rPr>
              <a:t>C. the happy</a:t>
            </a:r>
            <a:r>
              <a:rPr lang="zh-CN" altLang="en-US" sz="2400">
                <a:latin typeface="Times New Roman" panose="02020603050405020304" pitchFamily="18" charset="0"/>
                <a:ea typeface="黑体" panose="02010609060101010101" pitchFamily="49" charset="-122"/>
              </a:rPr>
              <a:t>　　            </a:t>
            </a:r>
            <a:r>
              <a:rPr lang="en-US" altLang="zh-CN" sz="2400">
                <a:latin typeface="Times New Roman" panose="02020603050405020304" pitchFamily="18" charset="0"/>
                <a:ea typeface="黑体" panose="02010609060101010101" pitchFamily="49" charset="-122"/>
              </a:rPr>
              <a:t>D. happiest</a:t>
            </a:r>
          </a:p>
        </p:txBody>
      </p:sp>
      <p:sp>
        <p:nvSpPr>
          <p:cNvPr id="9" name="Text Box 44"/>
          <p:cNvSpPr txBox="1">
            <a:spLocks noChangeArrowheads="1"/>
          </p:cNvSpPr>
          <p:nvPr/>
        </p:nvSpPr>
        <p:spPr bwMode="auto">
          <a:xfrm>
            <a:off x="7259638" y="993775"/>
            <a:ext cx="4079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solidFill>
                  <a:srgbClr val="FF0000"/>
                </a:solidFill>
                <a:latin typeface="Times New Roman" panose="02020603050405020304" pitchFamily="18" charset="0"/>
              </a:rPr>
              <a:t>A</a:t>
            </a:r>
            <a:endParaRPr lang="zh-CN" altLang="en-US" sz="2400" b="1">
              <a:solidFill>
                <a:srgbClr val="FF000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50900" y="800100"/>
            <a:ext cx="7385050" cy="563563"/>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1" lang="zh-CN" altLang="en-US"/>
          </a:p>
        </p:txBody>
      </p:sp>
      <p:sp>
        <p:nvSpPr>
          <p:cNvPr id="15363" name="TextBox 39"/>
          <p:cNvSpPr txBox="1">
            <a:spLocks noChangeArrowheads="1"/>
          </p:cNvSpPr>
          <p:nvPr/>
        </p:nvSpPr>
        <p:spPr bwMode="auto">
          <a:xfrm>
            <a:off x="2649538" y="795338"/>
            <a:ext cx="5357812" cy="57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willing /'</a:t>
            </a: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wɪlɪŋ</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b="1" i="1" dirty="0">
                <a:latin typeface="Times New Roman" panose="02020603050405020304" pitchFamily="18" charset="0"/>
                <a:ea typeface="黑体" panose="02010609060101010101" pitchFamily="49" charset="-122"/>
                <a:cs typeface="Times New Roman" panose="02020603050405020304" pitchFamily="18" charset="0"/>
              </a:rPr>
              <a:t>adj</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 </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乐意的，愿意的</a:t>
            </a:r>
          </a:p>
        </p:txBody>
      </p:sp>
      <p:sp>
        <p:nvSpPr>
          <p:cNvPr id="15364" name="AutoShape 2"/>
          <p:cNvSpPr>
            <a:spLocks noChangeArrowheads="1"/>
          </p:cNvSpPr>
          <p:nvPr/>
        </p:nvSpPr>
        <p:spPr bwMode="gray">
          <a:xfrm flipH="1">
            <a:off x="850900" y="909638"/>
            <a:ext cx="1450975" cy="344487"/>
          </a:xfrm>
          <a:prstGeom prst="roundRect">
            <a:avLst>
              <a:gd name="adj" fmla="val 47681"/>
            </a:avLst>
          </a:prstGeom>
          <a:gradFill rotWithShape="1">
            <a:gsLst>
              <a:gs pos="0">
                <a:srgbClr val="FF0000"/>
              </a:gs>
              <a:gs pos="100000">
                <a:srgbClr val="FF6600"/>
              </a:gs>
            </a:gsLst>
            <a:lin ang="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15365" name="文本框 24"/>
          <p:cNvSpPr txBox="1">
            <a:spLocks noChangeArrowheads="1"/>
          </p:cNvSpPr>
          <p:nvPr/>
        </p:nvSpPr>
        <p:spPr bwMode="auto">
          <a:xfrm>
            <a:off x="952500" y="847725"/>
            <a:ext cx="1338263"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kumimoji="1" lang="zh-CN" altLang="en-US" sz="2400" b="1">
                <a:solidFill>
                  <a:schemeClr val="bg1"/>
                </a:solidFill>
                <a:latin typeface="Adobe 黑体 Std R" pitchFamily="34" charset="-122"/>
                <a:ea typeface="Adobe 黑体 Std R" pitchFamily="34" charset="-122"/>
              </a:rPr>
              <a:t>知识点</a:t>
            </a:r>
          </a:p>
        </p:txBody>
      </p:sp>
      <p:sp>
        <p:nvSpPr>
          <p:cNvPr id="6" name="菱形 5"/>
          <p:cNvSpPr/>
          <p:nvPr/>
        </p:nvSpPr>
        <p:spPr>
          <a:xfrm>
            <a:off x="2114550" y="901700"/>
            <a:ext cx="563563" cy="355600"/>
          </a:xfrm>
          <a:prstGeom prst="diamond">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kumimoji="1" lang="en-US" altLang="zh-CN" sz="2400" b="1" dirty="0">
                <a:latin typeface="黑体" panose="02010609060101010101" pitchFamily="49" charset="-122"/>
                <a:ea typeface="黑体" panose="02010609060101010101" pitchFamily="49" charset="-122"/>
              </a:rPr>
              <a:t>2</a:t>
            </a:r>
            <a:endParaRPr kumimoji="1" lang="zh-CN" altLang="en-US" sz="2400" b="1" dirty="0">
              <a:latin typeface="黑体" panose="02010609060101010101" pitchFamily="49" charset="-122"/>
              <a:ea typeface="黑体" panose="02010609060101010101" pitchFamily="49" charset="-122"/>
            </a:endParaRPr>
          </a:p>
        </p:txBody>
      </p:sp>
      <p:sp>
        <p:nvSpPr>
          <p:cNvPr id="15367" name="TextBox 39"/>
          <p:cNvSpPr txBox="1">
            <a:spLocks noChangeArrowheads="1"/>
          </p:cNvSpPr>
          <p:nvPr/>
        </p:nvSpPr>
        <p:spPr bwMode="auto">
          <a:xfrm>
            <a:off x="969963" y="2646363"/>
            <a:ext cx="1219200" cy="54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ts val="3500"/>
              </a:lnSpc>
            </a:pPr>
            <a:r>
              <a:rPr lang="zh-CN" altLang="en-US" sz="2400" b="1">
                <a:solidFill>
                  <a:srgbClr val="FF0000"/>
                </a:solidFill>
                <a:latin typeface="Adobe 黑体 Std R" pitchFamily="34" charset="-122"/>
                <a:ea typeface="Adobe 黑体 Std R" pitchFamily="34" charset="-122"/>
              </a:rPr>
              <a:t>考向一</a:t>
            </a:r>
            <a:r>
              <a:rPr lang="en-US" altLang="zh-CN" sz="2400">
                <a:solidFill>
                  <a:srgbClr val="FF0000"/>
                </a:solidFill>
                <a:latin typeface="黑体" panose="02010609060101010101" pitchFamily="49" charset="-122"/>
                <a:ea typeface="黑体" panose="02010609060101010101" pitchFamily="49" charset="-122"/>
              </a:rPr>
              <a:t> </a:t>
            </a:r>
            <a:endParaRPr lang="zh-CN" altLang="en-US" sz="2400">
              <a:ea typeface="黑体" panose="02010609060101010101" pitchFamily="49" charset="-122"/>
            </a:endParaRPr>
          </a:p>
        </p:txBody>
      </p:sp>
      <p:sp>
        <p:nvSpPr>
          <p:cNvPr id="11272" name="矩形 7"/>
          <p:cNvSpPr>
            <a:spLocks noChangeArrowheads="1"/>
          </p:cNvSpPr>
          <p:nvPr/>
        </p:nvSpPr>
        <p:spPr bwMode="auto">
          <a:xfrm>
            <a:off x="2001838" y="2584450"/>
            <a:ext cx="4495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be willing to do </a:t>
            </a: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sth</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 </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愿意做某事</a:t>
            </a:r>
          </a:p>
        </p:txBody>
      </p:sp>
      <p:sp>
        <p:nvSpPr>
          <p:cNvPr id="11273" name="矩形 8"/>
          <p:cNvSpPr>
            <a:spLocks noChangeArrowheads="1"/>
          </p:cNvSpPr>
          <p:nvPr/>
        </p:nvSpPr>
        <p:spPr bwMode="auto">
          <a:xfrm>
            <a:off x="1143000" y="3257550"/>
            <a:ext cx="655320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defRPr/>
            </a:pP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eg</a:t>
            </a:r>
            <a:r>
              <a:rPr lang="zh-CN" altLang="zh-CN" sz="2400" b="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Jack is willing to help me clean the house.</a:t>
            </a:r>
          </a:p>
          <a:p>
            <a:pPr indent="627380">
              <a:lnSpc>
                <a:spcPct val="150000"/>
              </a:lnSpc>
              <a:defRPr/>
            </a:pP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杰克乐意帮我打扫房子。</a:t>
            </a:r>
            <a:endParaRPr lang="zh-CN" altLang="zh-CN" sz="24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矩形 2"/>
          <p:cNvSpPr/>
          <p:nvPr/>
        </p:nvSpPr>
        <p:spPr>
          <a:xfrm>
            <a:off x="1066800" y="1373188"/>
            <a:ext cx="4572000" cy="1130300"/>
          </a:xfrm>
          <a:prstGeom prst="rect">
            <a:avLst/>
          </a:prstGeom>
        </p:spPr>
        <p:txBody>
          <a:bodyPr>
            <a:spAutoFit/>
          </a:bodyPr>
          <a:lstStyle/>
          <a:p>
            <a:pPr>
              <a:lnSpc>
                <a:spcPct val="150000"/>
              </a:lnSpc>
              <a:defRPr/>
            </a:pP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eg</a:t>
            </a:r>
            <a:r>
              <a:rPr lang="zh-CN" altLang="zh-CN" sz="2400" b="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Are you willing to help me</a:t>
            </a:r>
            <a:r>
              <a:rPr lang="zh-CN" altLang="zh-CN" sz="2400" b="1" dirty="0">
                <a:latin typeface="Times New Roman" panose="02020603050405020304" pitchFamily="18" charset="0"/>
                <a:ea typeface="黑体" panose="02010609060101010101" pitchFamily="49" charset="-122"/>
                <a:cs typeface="Times New Roman" panose="02020603050405020304" pitchFamily="18" charset="0"/>
              </a:rPr>
              <a:t>？</a:t>
            </a:r>
          </a:p>
          <a:p>
            <a:pPr indent="627380">
              <a:lnSpc>
                <a:spcPct val="150000"/>
              </a:lnSpc>
              <a:defRPr/>
            </a:pPr>
            <a:r>
              <a:rPr lang="zh-CN" altLang="zh-CN" sz="2400" b="1" dirty="0">
                <a:latin typeface="Times New Roman" panose="02020603050405020304" pitchFamily="18" charset="0"/>
                <a:ea typeface="黑体" panose="02010609060101010101" pitchFamily="49" charset="-122"/>
                <a:cs typeface="Times New Roman" panose="02020603050405020304" pitchFamily="18" charset="0"/>
              </a:rPr>
              <a:t>你愿意帮助我吗？</a:t>
            </a:r>
            <a:endParaRPr lang="zh-CN" altLang="en-US" sz="2400" b="1" dirty="0">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272"/>
                                        </p:tgtEl>
                                        <p:attrNameLst>
                                          <p:attrName>style.visibility</p:attrName>
                                        </p:attrNameLst>
                                      </p:cBhvr>
                                      <p:to>
                                        <p:strVal val="visible"/>
                                      </p:to>
                                    </p:set>
                                    <p:animEffect transition="in" filter="wipe(left)">
                                      <p:cBhvr>
                                        <p:cTn id="12" dur="500"/>
                                        <p:tgtEl>
                                          <p:spTgt spid="1127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273"/>
                                        </p:tgtEl>
                                        <p:attrNameLst>
                                          <p:attrName>style.visibility</p:attrName>
                                        </p:attrNameLst>
                                      </p:cBhvr>
                                      <p:to>
                                        <p:strVal val="visible"/>
                                      </p:to>
                                    </p:set>
                                    <p:animEffect transition="in" filter="wipe(left)">
                                      <p:cBhvr>
                                        <p:cTn id="17" dur="500"/>
                                        <p:tgtEl>
                                          <p:spTgt spid="112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2" grpId="0"/>
      <p:bldP spid="11273"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39788" y="722313"/>
            <a:ext cx="7385050" cy="504825"/>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1" lang="zh-CN" altLang="en-US"/>
          </a:p>
        </p:txBody>
      </p:sp>
      <p:sp>
        <p:nvSpPr>
          <p:cNvPr id="16387" name="TextBox 39"/>
          <p:cNvSpPr txBox="1">
            <a:spLocks noChangeArrowheads="1"/>
          </p:cNvSpPr>
          <p:nvPr/>
        </p:nvSpPr>
        <p:spPr bwMode="auto">
          <a:xfrm>
            <a:off x="2649538" y="698500"/>
            <a:ext cx="5586412"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voice /</a:t>
            </a: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vɔɪs</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b="1" i="1" dirty="0">
                <a:latin typeface="Times New Roman" panose="02020603050405020304" pitchFamily="18" charset="0"/>
                <a:ea typeface="黑体" panose="02010609060101010101" pitchFamily="49" charset="-122"/>
                <a:cs typeface="Times New Roman" panose="02020603050405020304" pitchFamily="18" charset="0"/>
              </a:rPr>
              <a:t>n</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嗓音</a:t>
            </a:r>
          </a:p>
        </p:txBody>
      </p:sp>
      <p:sp>
        <p:nvSpPr>
          <p:cNvPr id="16388" name="AutoShape 2"/>
          <p:cNvSpPr>
            <a:spLocks noChangeArrowheads="1"/>
          </p:cNvSpPr>
          <p:nvPr/>
        </p:nvSpPr>
        <p:spPr bwMode="gray">
          <a:xfrm flipH="1">
            <a:off x="850900" y="812800"/>
            <a:ext cx="1450975" cy="344488"/>
          </a:xfrm>
          <a:prstGeom prst="roundRect">
            <a:avLst>
              <a:gd name="adj" fmla="val 47681"/>
            </a:avLst>
          </a:prstGeom>
          <a:gradFill rotWithShape="1">
            <a:gsLst>
              <a:gs pos="0">
                <a:srgbClr val="FF0000"/>
              </a:gs>
              <a:gs pos="100000">
                <a:srgbClr val="FF6600"/>
              </a:gs>
            </a:gsLst>
            <a:lin ang="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16389" name="文本框 24"/>
          <p:cNvSpPr txBox="1">
            <a:spLocks noChangeArrowheads="1"/>
          </p:cNvSpPr>
          <p:nvPr/>
        </p:nvSpPr>
        <p:spPr bwMode="auto">
          <a:xfrm>
            <a:off x="952500" y="750888"/>
            <a:ext cx="1338263"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kumimoji="1" lang="zh-CN" altLang="en-US" sz="2400" b="1">
                <a:solidFill>
                  <a:schemeClr val="bg1"/>
                </a:solidFill>
                <a:latin typeface="Adobe 黑体 Std R" pitchFamily="34" charset="-122"/>
                <a:ea typeface="Adobe 黑体 Std R" pitchFamily="34" charset="-122"/>
              </a:rPr>
              <a:t>知识点</a:t>
            </a:r>
          </a:p>
        </p:txBody>
      </p:sp>
      <p:sp>
        <p:nvSpPr>
          <p:cNvPr id="6" name="菱形 5"/>
          <p:cNvSpPr/>
          <p:nvPr/>
        </p:nvSpPr>
        <p:spPr>
          <a:xfrm>
            <a:off x="2114550" y="804863"/>
            <a:ext cx="563563" cy="355600"/>
          </a:xfrm>
          <a:prstGeom prst="diamond">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kumimoji="1" lang="en-US" altLang="zh-CN" sz="2400" b="1" dirty="0">
                <a:latin typeface="黑体" panose="02010609060101010101" pitchFamily="49" charset="-122"/>
                <a:ea typeface="黑体" panose="02010609060101010101" pitchFamily="49" charset="-122"/>
              </a:rPr>
              <a:t>3</a:t>
            </a:r>
            <a:endParaRPr kumimoji="1" lang="zh-CN" altLang="en-US" sz="2400" b="1" dirty="0">
              <a:latin typeface="黑体" panose="02010609060101010101" pitchFamily="49" charset="-122"/>
              <a:ea typeface="黑体" panose="02010609060101010101" pitchFamily="49" charset="-122"/>
            </a:endParaRPr>
          </a:p>
        </p:txBody>
      </p:sp>
      <p:sp>
        <p:nvSpPr>
          <p:cNvPr id="11273" name="矩形 8"/>
          <p:cNvSpPr>
            <a:spLocks noChangeArrowheads="1"/>
          </p:cNvSpPr>
          <p:nvPr/>
        </p:nvSpPr>
        <p:spPr bwMode="auto">
          <a:xfrm>
            <a:off x="1147763" y="1189038"/>
            <a:ext cx="655320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defRPr/>
            </a:pP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eg</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 They are talking in a low voice.</a:t>
            </a:r>
            <a:endParaRPr lang="zh-CN" altLang="zh-CN" sz="2400" b="1" dirty="0">
              <a:latin typeface="Times New Roman" panose="02020603050405020304" pitchFamily="18" charset="0"/>
              <a:ea typeface="黑体" panose="02010609060101010101" pitchFamily="49" charset="-122"/>
              <a:cs typeface="Times New Roman" panose="02020603050405020304" pitchFamily="18" charset="0"/>
            </a:endParaRPr>
          </a:p>
          <a:p>
            <a:pPr marL="446405">
              <a:lnSpc>
                <a:spcPct val="150000"/>
              </a:lnSpc>
              <a:defRPr/>
            </a:pPr>
            <a:r>
              <a:rPr lang="zh-CN" altLang="zh-CN" sz="2400" b="1" dirty="0">
                <a:latin typeface="Times New Roman" panose="02020603050405020304" pitchFamily="18" charset="0"/>
                <a:ea typeface="黑体" panose="02010609060101010101" pitchFamily="49" charset="-122"/>
                <a:cs typeface="Times New Roman" panose="02020603050405020304" pitchFamily="18" charset="0"/>
              </a:rPr>
              <a:t>他们正在低声地交谈。</a:t>
            </a:r>
          </a:p>
        </p:txBody>
      </p:sp>
      <p:sp>
        <p:nvSpPr>
          <p:cNvPr id="16392" name="TextBox 39"/>
          <p:cNvSpPr txBox="1">
            <a:spLocks noChangeArrowheads="1"/>
          </p:cNvSpPr>
          <p:nvPr/>
        </p:nvSpPr>
        <p:spPr bwMode="auto">
          <a:xfrm>
            <a:off x="898525" y="2343150"/>
            <a:ext cx="1295400"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ts val="3500"/>
              </a:lnSpc>
            </a:pPr>
            <a:r>
              <a:rPr lang="zh-CN" altLang="en-US" sz="2400" b="1">
                <a:solidFill>
                  <a:srgbClr val="FF0000"/>
                </a:solidFill>
                <a:latin typeface="Adobe 黑体 Std R" pitchFamily="34" charset="-122"/>
                <a:ea typeface="Adobe 黑体 Std R" pitchFamily="34" charset="-122"/>
              </a:rPr>
              <a:t>考向</a:t>
            </a:r>
          </a:p>
        </p:txBody>
      </p:sp>
      <p:sp>
        <p:nvSpPr>
          <p:cNvPr id="16393" name="矩形 11"/>
          <p:cNvSpPr>
            <a:spLocks noChangeArrowheads="1"/>
          </p:cNvSpPr>
          <p:nvPr/>
        </p:nvSpPr>
        <p:spPr bwMode="auto">
          <a:xfrm>
            <a:off x="1447800" y="2382838"/>
            <a:ext cx="17319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黑体" panose="02010609060101010101" pitchFamily="49" charset="-122"/>
                <a:ea typeface="黑体" panose="02010609060101010101" pitchFamily="49" charset="-122"/>
              </a:rPr>
              <a:t>【</a:t>
            </a:r>
            <a:r>
              <a:rPr lang="zh-CN" altLang="en-US" sz="2400" b="1">
                <a:solidFill>
                  <a:srgbClr val="FF0000"/>
                </a:solidFill>
                <a:latin typeface="黑体" panose="02010609060101010101" pitchFamily="49" charset="-122"/>
                <a:ea typeface="黑体" panose="02010609060101010101" pitchFamily="49" charset="-122"/>
              </a:rPr>
              <a:t>易错点</a:t>
            </a:r>
            <a:r>
              <a:rPr lang="en-US" altLang="zh-CN" sz="2400" b="1">
                <a:solidFill>
                  <a:srgbClr val="FF0000"/>
                </a:solidFill>
                <a:latin typeface="黑体" panose="02010609060101010101" pitchFamily="49" charset="-122"/>
                <a:ea typeface="黑体" panose="02010609060101010101" pitchFamily="49" charset="-122"/>
              </a:rPr>
              <a:t>】</a:t>
            </a:r>
            <a:endParaRPr lang="zh-CN" altLang="en-US" sz="2400">
              <a:ea typeface="黑体" panose="02010609060101010101" pitchFamily="49" charset="-122"/>
            </a:endParaRPr>
          </a:p>
        </p:txBody>
      </p:sp>
      <p:sp>
        <p:nvSpPr>
          <p:cNvPr id="4" name="矩形 3"/>
          <p:cNvSpPr>
            <a:spLocks noChangeArrowheads="1"/>
          </p:cNvSpPr>
          <p:nvPr/>
        </p:nvSpPr>
        <p:spPr bwMode="auto">
          <a:xfrm>
            <a:off x="3043238" y="2397125"/>
            <a:ext cx="38528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2400" b="1">
                <a:latin typeface="Times New Roman" panose="02020603050405020304" pitchFamily="18" charset="0"/>
                <a:ea typeface="黑体" panose="02010609060101010101" pitchFamily="49" charset="-122"/>
                <a:cs typeface="Times New Roman" panose="02020603050405020304" pitchFamily="18" charset="0"/>
              </a:rPr>
              <a:t>辨析：</a:t>
            </a:r>
            <a:r>
              <a:rPr lang="en-US" altLang="zh-CN" sz="2400" b="1">
                <a:latin typeface="Times New Roman" panose="02020603050405020304" pitchFamily="18" charset="0"/>
                <a:ea typeface="黑体" panose="02010609060101010101" pitchFamily="49" charset="-122"/>
                <a:cs typeface="Times New Roman" panose="02020603050405020304" pitchFamily="18" charset="0"/>
              </a:rPr>
              <a:t>sound</a:t>
            </a:r>
            <a:r>
              <a:rPr lang="zh-CN" altLang="zh-CN" sz="2400" b="1">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b="1">
                <a:latin typeface="Times New Roman" panose="02020603050405020304" pitchFamily="18" charset="0"/>
                <a:ea typeface="黑体" panose="02010609060101010101" pitchFamily="49" charset="-122"/>
                <a:cs typeface="Times New Roman" panose="02020603050405020304" pitchFamily="18" charset="0"/>
              </a:rPr>
              <a:t>noise</a:t>
            </a:r>
            <a:r>
              <a:rPr lang="zh-CN" altLang="zh-CN" sz="2400" b="1">
                <a:latin typeface="Times New Roman" panose="02020603050405020304" pitchFamily="18" charset="0"/>
                <a:ea typeface="黑体" panose="02010609060101010101" pitchFamily="49" charset="-122"/>
                <a:cs typeface="Times New Roman" panose="02020603050405020304" pitchFamily="18" charset="0"/>
              </a:rPr>
              <a:t>与</a:t>
            </a:r>
            <a:r>
              <a:rPr lang="en-US" altLang="zh-CN" sz="2400" b="1">
                <a:latin typeface="Times New Roman" panose="02020603050405020304" pitchFamily="18" charset="0"/>
                <a:ea typeface="黑体" panose="02010609060101010101" pitchFamily="49" charset="-122"/>
                <a:cs typeface="Times New Roman" panose="02020603050405020304" pitchFamily="18" charset="0"/>
              </a:rPr>
              <a:t>voice</a:t>
            </a:r>
            <a:endParaRPr lang="zh-CN" altLang="en-US" sz="2400" b="1">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7" name="表格 6"/>
          <p:cNvGraphicFramePr>
            <a:graphicFrameLocks noGrp="1"/>
          </p:cNvGraphicFramePr>
          <p:nvPr/>
        </p:nvGraphicFramePr>
        <p:xfrm>
          <a:off x="952500" y="2887663"/>
          <a:ext cx="7581900" cy="1792923"/>
        </p:xfrm>
        <a:graphic>
          <a:graphicData uri="http://schemas.openxmlformats.org/drawingml/2006/table">
            <a:tbl>
              <a:tblPr/>
              <a:tblGrid>
                <a:gridCol w="941388">
                  <a:extLst>
                    <a:ext uri="{9D8B030D-6E8A-4147-A177-3AD203B41FA5}">
                      <a16:colId xmlns:a16="http://schemas.microsoft.com/office/drawing/2014/main" val="20000"/>
                    </a:ext>
                  </a:extLst>
                </a:gridCol>
                <a:gridCol w="3363912">
                  <a:extLst>
                    <a:ext uri="{9D8B030D-6E8A-4147-A177-3AD203B41FA5}">
                      <a16:colId xmlns:a16="http://schemas.microsoft.com/office/drawing/2014/main" val="20001"/>
                    </a:ext>
                  </a:extLst>
                </a:gridCol>
                <a:gridCol w="3276600">
                  <a:extLst>
                    <a:ext uri="{9D8B030D-6E8A-4147-A177-3AD203B41FA5}">
                      <a16:colId xmlns:a16="http://schemas.microsoft.com/office/drawing/2014/main" val="20002"/>
                    </a:ext>
                  </a:extLst>
                </a:gridCol>
              </a:tblGrid>
              <a:tr h="365125">
                <a:tc>
                  <a:txBody>
                    <a:bodyPr/>
                    <a:lstStyle/>
                    <a:p>
                      <a:pPr marL="0" marR="0" lvl="0" indent="0" algn="ctr" defTabSz="914400" rtl="0" eaLnBrk="1" fontAlgn="base" latinLnBrk="0" hangingPunct="1">
                        <a:lnSpc>
                          <a:spcPct val="100000"/>
                        </a:lnSpc>
                        <a:spcBef>
                          <a:spcPct val="0"/>
                        </a:spcBef>
                        <a:spcAft>
                          <a:spcPct val="0"/>
                        </a:spcAft>
                        <a:buClr>
                          <a:schemeClr val="hlink"/>
                        </a:buClr>
                        <a:buSzPct val="75000"/>
                        <a:buFont typeface="Wingdings" panose="05000000000000000000" pitchFamily="2" charset="2"/>
                        <a:buNone/>
                      </a:pPr>
                      <a:r>
                        <a:rPr kumimoji="0" lang="zh-CN" altLang="en-US" sz="2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词条</a:t>
                      </a:r>
                      <a:endParaRPr kumimoji="0" lang="zh-CN" sz="2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75000"/>
                        <a:buFont typeface="Wingdings" panose="05000000000000000000" pitchFamily="2" charset="2"/>
                        <a:buNone/>
                      </a:pPr>
                      <a:r>
                        <a:rPr kumimoji="0" lang="zh-CN" sz="2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含义及用法</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75000"/>
                        <a:buFont typeface="Wingdings" panose="05000000000000000000" pitchFamily="2" charset="2"/>
                        <a:buNone/>
                      </a:pPr>
                      <a:r>
                        <a:rPr kumimoji="0" lang="zh-CN" sz="2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示例</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427163">
                <a:tc>
                  <a:txBody>
                    <a:bodyPr/>
                    <a:lstStyle/>
                    <a:p>
                      <a:pPr marL="0" marR="0" lvl="0" indent="0" algn="l" defTabSz="914400" rtl="0" eaLnBrk="1" fontAlgn="base" latinLnBrk="0" hangingPunct="1">
                        <a:lnSpc>
                          <a:spcPct val="130000"/>
                        </a:lnSpc>
                        <a:spcBef>
                          <a:spcPct val="0"/>
                        </a:spcBef>
                        <a:spcAft>
                          <a:spcPct val="0"/>
                        </a:spcAft>
                        <a:buClr>
                          <a:schemeClr val="hlink"/>
                        </a:buClr>
                        <a:buSzPct val="75000"/>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sound</a:t>
                      </a:r>
                      <a:endParaRPr kumimoji="0" lang="zh-CN" altLang="zh-CN" sz="2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
                          <a:schemeClr val="hlink"/>
                        </a:buClr>
                        <a:buSzPct val="75000"/>
                        <a:buFont typeface="Wingdings" panose="05000000000000000000" pitchFamily="2" charset="2"/>
                        <a:buNone/>
                      </a:pPr>
                      <a:r>
                        <a:rPr kumimoji="0" lang="zh-CN" sz="2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意为</a:t>
                      </a:r>
                      <a:r>
                        <a:rPr kumimoji="0" lang="zh-CN" altLang="en-US" sz="2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a:t>
                      </a:r>
                      <a:r>
                        <a:rPr kumimoji="0" lang="zh-CN" sz="2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声音，响声</a:t>
                      </a:r>
                      <a:r>
                        <a:rPr kumimoji="0" lang="zh-CN" altLang="en-US" sz="2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a:t>
                      </a:r>
                      <a:r>
                        <a:rPr kumimoji="0" lang="zh-CN" sz="2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，可泛指大自然的任何声音。</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
                          <a:schemeClr val="hlink"/>
                        </a:buClr>
                        <a:buSzPct val="75000"/>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At midnight he heard a strange </a:t>
                      </a:r>
                      <a:r>
                        <a:rPr kumimoji="0" lang="en-US" altLang="zh-CN" sz="24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sound</a:t>
                      </a:r>
                      <a:r>
                        <a:rPr kumimoji="0" lang="en-US" altLang="zh-CN" sz="2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a:t>
                      </a:r>
                    </a:p>
                    <a:p>
                      <a:pPr marL="0" marR="0" lvl="0" indent="0" algn="l" defTabSz="914400" rtl="0" eaLnBrk="1" fontAlgn="base" latinLnBrk="0" hangingPunct="1">
                        <a:lnSpc>
                          <a:spcPct val="130000"/>
                        </a:lnSpc>
                        <a:spcBef>
                          <a:spcPct val="0"/>
                        </a:spcBef>
                        <a:spcAft>
                          <a:spcPct val="0"/>
                        </a:spcAft>
                        <a:buClr>
                          <a:schemeClr val="hlink"/>
                        </a:buClr>
                        <a:buSzPct val="75000"/>
                        <a:buFont typeface="Wingdings" panose="05000000000000000000" pitchFamily="2" charset="2"/>
                        <a:buNone/>
                      </a:pPr>
                      <a:r>
                        <a:rPr kumimoji="0" lang="zh-CN" sz="2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午夜他听到奇怪的声音。</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73"/>
                                        </p:tgtEl>
                                        <p:attrNameLst>
                                          <p:attrName>style.visibility</p:attrName>
                                        </p:attrNameLst>
                                      </p:cBhvr>
                                      <p:to>
                                        <p:strVal val="visible"/>
                                      </p:to>
                                    </p:set>
                                    <p:animEffect transition="in" filter="wipe(left)">
                                      <p:cBhvr>
                                        <p:cTn id="7" dur="500"/>
                                        <p:tgtEl>
                                          <p:spTgt spid="1127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par>
                          <p:cTn id="13" fill="hold">
                            <p:stCondLst>
                              <p:cond delay="500"/>
                            </p:stCondLst>
                            <p:childTnLst>
                              <p:par>
                                <p:cTn id="14" presetID="3" presetClass="entr" presetSubtype="10"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linds(horizontal)">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29" name="Group 21"/>
          <p:cNvGraphicFramePr>
            <a:graphicFrameLocks noGrp="1"/>
          </p:cNvGraphicFramePr>
          <p:nvPr/>
        </p:nvGraphicFramePr>
        <p:xfrm>
          <a:off x="914400" y="895350"/>
          <a:ext cx="7229475" cy="3330576"/>
        </p:xfrm>
        <a:graphic>
          <a:graphicData uri="http://schemas.openxmlformats.org/drawingml/2006/table">
            <a:tbl>
              <a:tblPr/>
              <a:tblGrid>
                <a:gridCol w="914400">
                  <a:extLst>
                    <a:ext uri="{9D8B030D-6E8A-4147-A177-3AD203B41FA5}">
                      <a16:colId xmlns:a16="http://schemas.microsoft.com/office/drawing/2014/main" val="20000"/>
                    </a:ext>
                  </a:extLst>
                </a:gridCol>
                <a:gridCol w="3905250">
                  <a:extLst>
                    <a:ext uri="{9D8B030D-6E8A-4147-A177-3AD203B41FA5}">
                      <a16:colId xmlns:a16="http://schemas.microsoft.com/office/drawing/2014/main" val="20001"/>
                    </a:ext>
                  </a:extLst>
                </a:gridCol>
                <a:gridCol w="2409825">
                  <a:extLst>
                    <a:ext uri="{9D8B030D-6E8A-4147-A177-3AD203B41FA5}">
                      <a16:colId xmlns:a16="http://schemas.microsoft.com/office/drawing/2014/main" val="20002"/>
                    </a:ext>
                  </a:extLst>
                </a:gridCol>
              </a:tblGrid>
              <a:tr h="476250">
                <a:tc>
                  <a:txBody>
                    <a:bodyPr/>
                    <a:lstStyle/>
                    <a:p>
                      <a:pPr marL="0" marR="0" lvl="0" indent="0" algn="ctr" defTabSz="914400" rtl="0" eaLnBrk="1" fontAlgn="base" latinLnBrk="0" hangingPunct="1">
                        <a:lnSpc>
                          <a:spcPct val="130000"/>
                        </a:lnSpc>
                        <a:spcBef>
                          <a:spcPct val="0"/>
                        </a:spcBef>
                        <a:spcAft>
                          <a:spcPct val="0"/>
                        </a:spcAft>
                        <a:buClr>
                          <a:schemeClr val="hlink"/>
                        </a:buClr>
                        <a:buSzPct val="75000"/>
                        <a:buFont typeface="Wingdings" panose="05000000000000000000" pitchFamily="2" charset="2"/>
                        <a:buNone/>
                      </a:pPr>
                      <a:r>
                        <a:rPr kumimoji="0" lang="zh-CN" altLang="en-US" sz="2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词条</a:t>
                      </a:r>
                      <a:endParaRPr kumimoji="0" lang="zh-CN" sz="2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1" marR="6858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30000"/>
                        </a:lnSpc>
                        <a:spcBef>
                          <a:spcPct val="0"/>
                        </a:spcBef>
                        <a:spcAft>
                          <a:spcPct val="0"/>
                        </a:spcAft>
                        <a:buClr>
                          <a:schemeClr val="hlink"/>
                        </a:buClr>
                        <a:buSzPct val="75000"/>
                        <a:buFont typeface="Wingdings" panose="05000000000000000000" pitchFamily="2" charset="2"/>
                        <a:buNone/>
                      </a:pPr>
                      <a:r>
                        <a:rPr kumimoji="0" lang="zh-CN" sz="2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含义及用法</a:t>
                      </a:r>
                    </a:p>
                  </a:txBody>
                  <a:tcPr marL="68581" marR="6858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30000"/>
                        </a:lnSpc>
                        <a:spcBef>
                          <a:spcPct val="0"/>
                        </a:spcBef>
                        <a:spcAft>
                          <a:spcPct val="0"/>
                        </a:spcAft>
                        <a:buClr>
                          <a:schemeClr val="hlink"/>
                        </a:buClr>
                        <a:buSzPct val="75000"/>
                        <a:buFont typeface="Wingdings" panose="05000000000000000000" pitchFamily="2" charset="2"/>
                        <a:buNone/>
                      </a:pPr>
                      <a:r>
                        <a:rPr kumimoji="0" lang="zh-CN" sz="2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示例</a:t>
                      </a:r>
                    </a:p>
                  </a:txBody>
                  <a:tcPr marL="68581" marR="6858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427163">
                <a:tc>
                  <a:txBody>
                    <a:bodyPr/>
                    <a:lstStyle/>
                    <a:p>
                      <a:pPr marL="0" marR="0" lvl="0" indent="0" algn="ctr" defTabSz="914400" rtl="0" eaLnBrk="1" fontAlgn="base" latinLnBrk="0" hangingPunct="1">
                        <a:lnSpc>
                          <a:spcPct val="130000"/>
                        </a:lnSpc>
                        <a:spcBef>
                          <a:spcPct val="0"/>
                        </a:spcBef>
                        <a:spcAft>
                          <a:spcPct val="0"/>
                        </a:spcAft>
                        <a:buClr>
                          <a:schemeClr val="hlink"/>
                        </a:buClr>
                        <a:buSzPct val="75000"/>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noise</a:t>
                      </a:r>
                      <a:endParaRPr kumimoji="0" lang="zh-CN" altLang="zh-CN" sz="2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p>
                      <a:pPr marL="0" marR="0" lvl="0" indent="0" algn="ctr" defTabSz="914400" rtl="0" eaLnBrk="1" fontAlgn="base" latinLnBrk="0" hangingPunct="1">
                        <a:lnSpc>
                          <a:spcPct val="130000"/>
                        </a:lnSpc>
                        <a:spcBef>
                          <a:spcPct val="0"/>
                        </a:spcBef>
                        <a:spcAft>
                          <a:spcPct val="0"/>
                        </a:spcAft>
                        <a:buClr>
                          <a:schemeClr val="hlink"/>
                        </a:buClr>
                        <a:buSzPct val="75000"/>
                        <a:buFont typeface="Wingdings" panose="05000000000000000000" pitchFamily="2" charset="2"/>
                        <a:buNone/>
                      </a:pPr>
                      <a:endParaRPr kumimoji="0" lang="zh-CN" altLang="zh-CN" sz="2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1" marR="6858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
                          <a:schemeClr val="hlink"/>
                        </a:buClr>
                        <a:buSzPct val="75000"/>
                        <a:buFont typeface="Wingdings" panose="05000000000000000000" pitchFamily="2" charset="2"/>
                        <a:buNone/>
                      </a:pPr>
                      <a:r>
                        <a:rPr kumimoji="0" lang="zh-CN" sz="2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意为</a:t>
                      </a:r>
                      <a:r>
                        <a:rPr kumimoji="0" lang="zh-CN" altLang="en-US" sz="2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a:t>
                      </a:r>
                      <a:r>
                        <a:rPr kumimoji="0" lang="zh-CN" sz="2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噪音，喧闹声</a:t>
                      </a:r>
                      <a:r>
                        <a:rPr kumimoji="0" lang="zh-CN" altLang="en-US" sz="2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a:t>
                      </a:r>
                      <a:r>
                        <a:rPr kumimoji="0" lang="zh-CN" sz="2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，常指不悦耳、不和谐的嘈杂声。</a:t>
                      </a:r>
                    </a:p>
                  </a:txBody>
                  <a:tcPr marL="68581" marR="6858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
                          <a:schemeClr val="hlink"/>
                        </a:buClr>
                        <a:buSzPct val="75000"/>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Don't make any </a:t>
                      </a:r>
                      <a:r>
                        <a:rPr kumimoji="0" lang="en-US" altLang="zh-CN" sz="24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noise</a:t>
                      </a:r>
                      <a:r>
                        <a:rPr kumimoji="0" lang="zh-CN" sz="2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 </a:t>
                      </a:r>
                    </a:p>
                    <a:p>
                      <a:pPr marL="0" marR="0" lvl="0" indent="0" algn="l" defTabSz="914400" rtl="0" eaLnBrk="1" fontAlgn="base" latinLnBrk="0" hangingPunct="1">
                        <a:lnSpc>
                          <a:spcPct val="130000"/>
                        </a:lnSpc>
                        <a:spcBef>
                          <a:spcPct val="0"/>
                        </a:spcBef>
                        <a:spcAft>
                          <a:spcPct val="0"/>
                        </a:spcAft>
                        <a:buClr>
                          <a:schemeClr val="hlink"/>
                        </a:buClr>
                        <a:buSzPct val="75000"/>
                        <a:buFont typeface="Wingdings" panose="05000000000000000000" pitchFamily="2" charset="2"/>
                        <a:buNone/>
                      </a:pPr>
                      <a:r>
                        <a:rPr kumimoji="0" lang="zh-CN" sz="2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别吵闹！</a:t>
                      </a:r>
                    </a:p>
                  </a:txBody>
                  <a:tcPr marL="68581" marR="6858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427163">
                <a:tc>
                  <a:txBody>
                    <a:bodyPr/>
                    <a:lstStyle/>
                    <a:p>
                      <a:pPr marL="0" marR="0" lvl="0" indent="0" algn="ctr" defTabSz="914400" rtl="0" eaLnBrk="1" fontAlgn="base" latinLnBrk="0" hangingPunct="1">
                        <a:lnSpc>
                          <a:spcPct val="130000"/>
                        </a:lnSpc>
                        <a:spcBef>
                          <a:spcPct val="0"/>
                        </a:spcBef>
                        <a:spcAft>
                          <a:spcPct val="0"/>
                        </a:spcAft>
                        <a:buClr>
                          <a:schemeClr val="hlink"/>
                        </a:buClr>
                        <a:buSzPct val="75000"/>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vioce</a:t>
                      </a:r>
                      <a:endParaRPr kumimoji="0" lang="zh-CN" altLang="zh-CN" sz="2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1" marR="6858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
                          <a:schemeClr val="hlink"/>
                        </a:buClr>
                        <a:buSzPct val="75000"/>
                        <a:buFont typeface="Wingdings" panose="05000000000000000000" pitchFamily="2" charset="2"/>
                        <a:buNone/>
                      </a:pPr>
                      <a:r>
                        <a:rPr kumimoji="0" lang="zh-CN" sz="2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意为</a:t>
                      </a:r>
                      <a:r>
                        <a:rPr kumimoji="0" lang="zh-CN" altLang="en-US" sz="2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a:t>
                      </a:r>
                      <a:r>
                        <a:rPr kumimoji="0" lang="zh-CN" sz="2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嗓音</a:t>
                      </a:r>
                      <a:r>
                        <a:rPr kumimoji="0" lang="zh-CN" altLang="en-US" sz="2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a:t>
                      </a:r>
                      <a:r>
                        <a:rPr kumimoji="0" lang="zh-CN" sz="2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，一般指人说话、唱歌、谈笑的声音。</a:t>
                      </a:r>
                    </a:p>
                  </a:txBody>
                  <a:tcPr marL="68581" marR="6858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
                          <a:schemeClr val="hlink"/>
                        </a:buClr>
                        <a:buSzPct val="75000"/>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The girl has a beautiful </a:t>
                      </a:r>
                      <a:r>
                        <a:rPr kumimoji="0" lang="en-US" altLang="zh-CN" sz="24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voice</a:t>
                      </a:r>
                      <a:r>
                        <a:rPr kumimoji="0" lang="en-US" altLang="zh-CN" sz="2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a:t>
                      </a:r>
                    </a:p>
                    <a:p>
                      <a:pPr marL="0" marR="0" lvl="0" indent="0" algn="l" defTabSz="914400" rtl="0" eaLnBrk="1" fontAlgn="base" latinLnBrk="0" hangingPunct="1">
                        <a:lnSpc>
                          <a:spcPct val="130000"/>
                        </a:lnSpc>
                        <a:spcBef>
                          <a:spcPct val="0"/>
                        </a:spcBef>
                        <a:spcAft>
                          <a:spcPct val="0"/>
                        </a:spcAft>
                        <a:buClr>
                          <a:schemeClr val="hlink"/>
                        </a:buClr>
                        <a:buSzPct val="75000"/>
                        <a:buFont typeface="Wingdings" panose="05000000000000000000" pitchFamily="2" charset="2"/>
                        <a:buNone/>
                      </a:pPr>
                      <a:r>
                        <a:rPr kumimoji="0" lang="zh-CN" sz="2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那女孩嗓音很美。</a:t>
                      </a:r>
                    </a:p>
                  </a:txBody>
                  <a:tcPr marL="68581" marR="6858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29"/>
                                        </p:tgtEl>
                                        <p:attrNameLst>
                                          <p:attrName>style.visibility</p:attrName>
                                        </p:attrNameLst>
                                      </p:cBhvr>
                                      <p:to>
                                        <p:strVal val="visible"/>
                                      </p:to>
                                    </p:set>
                                    <p:animEffect transition="in" filter="blinds(horizontal)">
                                      <p:cBhvr>
                                        <p:cTn id="7" dur="500"/>
                                        <p:tgtEl>
                                          <p:spTgt spid="174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WW.2PPT.COM&#10;">
  <a:themeElements>
    <a:clrScheme name="诗情画意 1">
      <a:dk1>
        <a:srgbClr val="007A77"/>
      </a:dk1>
      <a:lt1>
        <a:srgbClr val="FFFFFF"/>
      </a:lt1>
      <a:dk2>
        <a:srgbClr val="003399"/>
      </a:dk2>
      <a:lt2>
        <a:srgbClr val="C0C0C0"/>
      </a:lt2>
      <a:accent1>
        <a:srgbClr val="EBF7FF"/>
      </a:accent1>
      <a:accent2>
        <a:srgbClr val="3366FF"/>
      </a:accent2>
      <a:accent3>
        <a:srgbClr val="FFFFFF"/>
      </a:accent3>
      <a:accent4>
        <a:srgbClr val="006765"/>
      </a:accent4>
      <a:accent5>
        <a:srgbClr val="F3FAFF"/>
      </a:accent5>
      <a:accent6>
        <a:srgbClr val="2D5CE7"/>
      </a:accent6>
      <a:hlink>
        <a:srgbClr val="DC5900"/>
      </a:hlink>
      <a:folHlink>
        <a:srgbClr val="7979A5"/>
      </a:folHlink>
    </a:clrScheme>
    <a:fontScheme name="诗情画意">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诗情画意 1">
        <a:dk1>
          <a:srgbClr val="007A77"/>
        </a:dk1>
        <a:lt1>
          <a:srgbClr val="FFFFFF"/>
        </a:lt1>
        <a:dk2>
          <a:srgbClr val="003399"/>
        </a:dk2>
        <a:lt2>
          <a:srgbClr val="C0C0C0"/>
        </a:lt2>
        <a:accent1>
          <a:srgbClr val="EBF7FF"/>
        </a:accent1>
        <a:accent2>
          <a:srgbClr val="3366FF"/>
        </a:accent2>
        <a:accent3>
          <a:srgbClr val="FFFFFF"/>
        </a:accent3>
        <a:accent4>
          <a:srgbClr val="006765"/>
        </a:accent4>
        <a:accent5>
          <a:srgbClr val="F3FAFF"/>
        </a:accent5>
        <a:accent6>
          <a:srgbClr val="2D5CE7"/>
        </a:accent6>
        <a:hlink>
          <a:srgbClr val="DC5900"/>
        </a:hlink>
        <a:folHlink>
          <a:srgbClr val="7979A5"/>
        </a:folHlink>
      </a:clrScheme>
      <a:clrMap bg1="lt1" tx1="dk1" bg2="lt2" tx2="dk2" accent1="accent1" accent2="accent2" accent3="accent3" accent4="accent4" accent5="accent5" accent6="accent6" hlink="hlink" folHlink="folHlink"/>
    </a:extraClrScheme>
    <a:extraClrScheme>
      <a:clrScheme name="诗情画意 2">
        <a:dk1>
          <a:srgbClr val="005FBE"/>
        </a:dk1>
        <a:lt1>
          <a:srgbClr val="FFFFDD"/>
        </a:lt1>
        <a:dk2>
          <a:srgbClr val="2C5884"/>
        </a:dk2>
        <a:lt2>
          <a:srgbClr val="C0C0C0"/>
        </a:lt2>
        <a:accent1>
          <a:srgbClr val="E9F7FF"/>
        </a:accent1>
        <a:accent2>
          <a:srgbClr val="F89400"/>
        </a:accent2>
        <a:accent3>
          <a:srgbClr val="FFFFEB"/>
        </a:accent3>
        <a:accent4>
          <a:srgbClr val="0050A2"/>
        </a:accent4>
        <a:accent5>
          <a:srgbClr val="F2FAFF"/>
        </a:accent5>
        <a:accent6>
          <a:srgbClr val="E18600"/>
        </a:accent6>
        <a:hlink>
          <a:srgbClr val="B20048"/>
        </a:hlink>
        <a:folHlink>
          <a:srgbClr val="008080"/>
        </a:folHlink>
      </a:clrScheme>
      <a:clrMap bg1="lt1" tx1="dk1" bg2="lt2" tx2="dk2" accent1="accent1" accent2="accent2" accent3="accent3" accent4="accent4" accent5="accent5" accent6="accent6" hlink="hlink" folHlink="folHlink"/>
    </a:extraClrScheme>
    <a:extraClrScheme>
      <a:clrScheme name="诗情画意 3">
        <a:dk1>
          <a:srgbClr val="5D5D8B"/>
        </a:dk1>
        <a:lt1>
          <a:srgbClr val="DAEADE"/>
        </a:lt1>
        <a:dk2>
          <a:srgbClr val="A25269"/>
        </a:dk2>
        <a:lt2>
          <a:srgbClr val="C0C0C0"/>
        </a:lt2>
        <a:accent1>
          <a:srgbClr val="FFFFDD"/>
        </a:accent1>
        <a:accent2>
          <a:srgbClr val="3399FF"/>
        </a:accent2>
        <a:accent3>
          <a:srgbClr val="EAF3EC"/>
        </a:accent3>
        <a:accent4>
          <a:srgbClr val="4E4E76"/>
        </a:accent4>
        <a:accent5>
          <a:srgbClr val="FFFFEB"/>
        </a:accent5>
        <a:accent6>
          <a:srgbClr val="2D8AE7"/>
        </a:accent6>
        <a:hlink>
          <a:srgbClr val="336699"/>
        </a:hlink>
        <a:folHlink>
          <a:srgbClr val="F08F00"/>
        </a:folHlink>
      </a:clrScheme>
      <a:clrMap bg1="lt1" tx1="dk1" bg2="lt2" tx2="dk2" accent1="accent1" accent2="accent2" accent3="accent3" accent4="accent4" accent5="accent5" accent6="accent6" hlink="hlink" folHlink="folHlink"/>
    </a:extraClrScheme>
    <a:extraClrScheme>
      <a:clrScheme name="诗情画意 4">
        <a:dk1>
          <a:srgbClr val="006666"/>
        </a:dk1>
        <a:lt1>
          <a:srgbClr val="CCECFF"/>
        </a:lt1>
        <a:dk2>
          <a:srgbClr val="336699"/>
        </a:dk2>
        <a:lt2>
          <a:srgbClr val="C0C0C0"/>
        </a:lt2>
        <a:accent1>
          <a:srgbClr val="FFFFCC"/>
        </a:accent1>
        <a:accent2>
          <a:srgbClr val="FF6600"/>
        </a:accent2>
        <a:accent3>
          <a:srgbClr val="E2F4FF"/>
        </a:accent3>
        <a:accent4>
          <a:srgbClr val="005656"/>
        </a:accent4>
        <a:accent5>
          <a:srgbClr val="FFFFE2"/>
        </a:accent5>
        <a:accent6>
          <a:srgbClr val="E75C00"/>
        </a:accent6>
        <a:hlink>
          <a:srgbClr val="0066FF"/>
        </a:hlink>
        <a:folHlink>
          <a:srgbClr val="BE547F"/>
        </a:folHlink>
      </a:clrScheme>
      <a:clrMap bg1="lt1" tx1="dk1" bg2="lt2" tx2="dk2" accent1="accent1" accent2="accent2" accent3="accent3" accent4="accent4" accent5="accent5" accent6="accent6" hlink="hlink" folHlink="folHlink"/>
    </a:extraClrScheme>
    <a:extraClrScheme>
      <a:clrScheme name="诗情画意 5">
        <a:dk1>
          <a:srgbClr val="0033CC"/>
        </a:dk1>
        <a:lt1>
          <a:srgbClr val="FFE9E9"/>
        </a:lt1>
        <a:dk2>
          <a:srgbClr val="000000"/>
        </a:dk2>
        <a:lt2>
          <a:srgbClr val="C0C0C0"/>
        </a:lt2>
        <a:accent1>
          <a:srgbClr val="D5E5DB"/>
        </a:accent1>
        <a:accent2>
          <a:srgbClr val="3366FF"/>
        </a:accent2>
        <a:accent3>
          <a:srgbClr val="FFF2F2"/>
        </a:accent3>
        <a:accent4>
          <a:srgbClr val="002AAE"/>
        </a:accent4>
        <a:accent5>
          <a:srgbClr val="E7F0EA"/>
        </a:accent5>
        <a:accent6>
          <a:srgbClr val="2D5CE7"/>
        </a:accent6>
        <a:hlink>
          <a:srgbClr val="FF9900"/>
        </a:hlink>
        <a:folHlink>
          <a:srgbClr val="008080"/>
        </a:folHlink>
      </a:clrScheme>
      <a:clrMap bg1="lt1" tx1="dk1" bg2="lt2" tx2="dk2" accent1="accent1" accent2="accent2" accent3="accent3" accent4="accent4" accent5="accent5" accent6="accent6" hlink="hlink" folHlink="folHlink"/>
    </a:extraClrScheme>
    <a:extraClrScheme>
      <a:clrScheme name="诗情画意 6">
        <a:dk1>
          <a:srgbClr val="336699"/>
        </a:dk1>
        <a:lt1>
          <a:srgbClr val="F4E9E0"/>
        </a:lt1>
        <a:dk2>
          <a:srgbClr val="DC5900"/>
        </a:dk2>
        <a:lt2>
          <a:srgbClr val="C0C0C0"/>
        </a:lt2>
        <a:accent1>
          <a:srgbClr val="E4E4E4"/>
        </a:accent1>
        <a:accent2>
          <a:srgbClr val="3399FF"/>
        </a:accent2>
        <a:accent3>
          <a:srgbClr val="F8F2ED"/>
        </a:accent3>
        <a:accent4>
          <a:srgbClr val="2A5682"/>
        </a:accent4>
        <a:accent5>
          <a:srgbClr val="EFEFEF"/>
        </a:accent5>
        <a:accent6>
          <a:srgbClr val="2D8AE7"/>
        </a:accent6>
        <a:hlink>
          <a:srgbClr val="CC0066"/>
        </a:hlink>
        <a:folHlink>
          <a:srgbClr val="008080"/>
        </a:folHlink>
      </a:clrScheme>
      <a:clrMap bg1="lt1" tx1="dk1" bg2="lt2" tx2="dk2" accent1="accent1" accent2="accent2" accent3="accent3" accent4="accent4" accent5="accent5" accent6="accent6" hlink="hlink" folHlink="folHlink"/>
    </a:extraClrScheme>
    <a:extraClrScheme>
      <a:clrScheme name="诗情画意 7">
        <a:dk1>
          <a:srgbClr val="CC3300"/>
        </a:dk1>
        <a:lt1>
          <a:srgbClr val="E5E5FF"/>
        </a:lt1>
        <a:dk2>
          <a:srgbClr val="565680"/>
        </a:dk2>
        <a:lt2>
          <a:srgbClr val="C0C0C0"/>
        </a:lt2>
        <a:accent1>
          <a:srgbClr val="E6E4EC"/>
        </a:accent1>
        <a:accent2>
          <a:srgbClr val="0066CC"/>
        </a:accent2>
        <a:accent3>
          <a:srgbClr val="F0F0FF"/>
        </a:accent3>
        <a:accent4>
          <a:srgbClr val="AE2A00"/>
        </a:accent4>
        <a:accent5>
          <a:srgbClr val="F0EFF4"/>
        </a:accent5>
        <a:accent6>
          <a:srgbClr val="005CB9"/>
        </a:accent6>
        <a:hlink>
          <a:srgbClr val="008080"/>
        </a:hlink>
        <a:folHlink>
          <a:srgbClr val="7B7BA7"/>
        </a:folHlink>
      </a:clrScheme>
      <a:clrMap bg1="lt1" tx1="dk1" bg2="lt2" tx2="dk2" accent1="accent1" accent2="accent2" accent3="accent3" accent4="accent4" accent5="accent5" accent6="accent6" hlink="hlink" folHlink="folHlink"/>
    </a:extraClrScheme>
    <a:extraClrScheme>
      <a:clrScheme name="诗情画意 8">
        <a:dk1>
          <a:srgbClr val="000099"/>
        </a:dk1>
        <a:lt1>
          <a:srgbClr val="FFE2C5"/>
        </a:lt1>
        <a:dk2>
          <a:srgbClr val="007D7A"/>
        </a:dk2>
        <a:lt2>
          <a:srgbClr val="C0C0C0"/>
        </a:lt2>
        <a:accent1>
          <a:srgbClr val="EAEAEA"/>
        </a:accent1>
        <a:accent2>
          <a:srgbClr val="B26EB4"/>
        </a:accent2>
        <a:accent3>
          <a:srgbClr val="FFEEDF"/>
        </a:accent3>
        <a:accent4>
          <a:srgbClr val="000082"/>
        </a:accent4>
        <a:accent5>
          <a:srgbClr val="F3F3F3"/>
        </a:accent5>
        <a:accent6>
          <a:srgbClr val="A163A3"/>
        </a:accent6>
        <a:hlink>
          <a:srgbClr val="CC3300"/>
        </a:hlink>
        <a:folHlink>
          <a:srgbClr val="0088E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CDESIGNL</Template>
  <TotalTime>0</TotalTime>
  <Words>1347</Words>
  <Application>Microsoft Office PowerPoint</Application>
  <PresentationFormat>全屏显示(16:9)</PresentationFormat>
  <Paragraphs>164</Paragraphs>
  <Slides>21</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21</vt:i4>
      </vt:variant>
    </vt:vector>
  </HeadingPairs>
  <TitlesOfParts>
    <vt:vector size="30" baseType="lpstr">
      <vt:lpstr>Adobe 黑体 Std R</vt:lpstr>
      <vt:lpstr>黑体</vt:lpstr>
      <vt:lpstr>宋体</vt:lpstr>
      <vt:lpstr>微软雅黑</vt:lpstr>
      <vt:lpstr>Arial</vt:lpstr>
      <vt:lpstr>Calibri</vt:lpstr>
      <vt:lpstr>Times New Roman</vt:lpstr>
      <vt:lpstr>Wingdings</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2018-04-27T09:43:00Z</dcterms:created>
  <dcterms:modified xsi:type="dcterms:W3CDTF">2023-01-16T16:11:54Z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C2D5D30AE91F47FB92FCE2A245A7B913</vt:lpwstr>
  </property>
  <property fmtid="{D5CDD505-2E9C-101B-9397-08002B2CF9AE}" pid="4" name="KSOProductBuildVer">
    <vt:lpwstr>2052-11.1.0.11294</vt:lpwstr>
  </property>
  <property fmtid="{A09F084E-AD41-489F-8076-AA5BE3082BCA}" pid="100">
    <vt:ui4>5</vt:ui4>
  </property>
  <property fmtid="{64440492-4C8B-11D1-8B70-080036B11A03}" pid="11">
    <vt:lpwstr>www.2ppt.com-爱PPT提供资源下载</vt:lpwstr>
  </property>
</Properties>
</file>