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1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E9F2DC"/>
    <a:srgbClr val="FFF8D9"/>
    <a:srgbClr val="3333FF"/>
    <a:srgbClr val="99CCFF"/>
    <a:srgbClr val="CCECFF"/>
    <a:srgbClr val="CC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65" autoAdjust="0"/>
    <p:restoredTop sz="94660"/>
  </p:normalViewPr>
  <p:slideViewPr>
    <p:cSldViewPr>
      <p:cViewPr varScale="1">
        <p:scale>
          <a:sx n="109" d="100"/>
          <a:sy n="109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C2FEA60-28F3-4DC3-9647-71FAB9AC4D7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089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090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456984BF-0886-488E-96E0-BEE11F3809A4}" type="slidenum">
              <a:rPr lang="en-US" altLang="zh-CN" sz="1200">
                <a:solidFill>
                  <a:srgbClr val="000000"/>
                </a:solidFill>
              </a:rPr>
              <a:t>1</a:t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10240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0240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693844C6-F05A-4E5F-BA33-E86FFECE78C6}" type="slidenum">
              <a:rPr lang="en-US" altLang="zh-CN" sz="1200" b="1">
                <a:solidFill>
                  <a:srgbClr val="000000"/>
                </a:solidFill>
              </a:rPr>
              <a:t>21</a:t>
            </a:fld>
            <a:endParaRPr lang="en-US" altLang="zh-CN" sz="12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505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92455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975475" y="33337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8D9F00-075B-4101-9FF7-5A8CC6C863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505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592455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39BE66-320B-4ED9-B816-B68D46228B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2455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489075"/>
            <a:ext cx="76327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411163"/>
            <a:ext cx="74898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333375"/>
            <a:ext cx="2133600" cy="4762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000">
                <a:solidFill>
                  <a:schemeClr val="bg1"/>
                </a:solidFill>
                <a:latin typeface="Arial Black" panose="020B0A040201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039BE66-320B-4ED9-B816-B68D46228BC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Unit1&#35838;&#25991;&#21160;&#30011;.swf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文本占位符 1"/>
          <p:cNvSpPr txBox="1"/>
          <p:nvPr/>
        </p:nvSpPr>
        <p:spPr bwMode="auto">
          <a:xfrm>
            <a:off x="2177" y="2514600"/>
            <a:ext cx="914182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Unit 1 </a:t>
            </a:r>
            <a:endParaRPr kumimoji="1" lang="en-US" altLang="zh-CN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ctr" eaLnBrk="1" hangingPunct="1">
              <a:spcBef>
                <a:spcPct val="20000"/>
              </a:spcBef>
            </a:pPr>
            <a:r>
              <a:rPr kumimoji="1"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Let’s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try to speak English </a:t>
            </a:r>
            <a:r>
              <a:rPr kumimoji="1"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much as possible.</a:t>
            </a:r>
          </a:p>
        </p:txBody>
      </p:sp>
      <p:sp>
        <p:nvSpPr>
          <p:cNvPr id="9" name="文本占位符 1"/>
          <p:cNvSpPr txBox="1"/>
          <p:nvPr/>
        </p:nvSpPr>
        <p:spPr bwMode="auto">
          <a:xfrm>
            <a:off x="2177" y="1492069"/>
            <a:ext cx="9141823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en-US" altLang="zh-CN" sz="3600" dirty="0">
                <a:latin typeface="Times New Roman" panose="02020603050405020304" pitchFamily="18" charset="0"/>
                <a:ea typeface="黑体" panose="02010609060101010101" pitchFamily="49" charset="-122"/>
              </a:rPr>
              <a:t>Module1 How to learn English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71500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Box 1"/>
          <p:cNvSpPr txBox="1">
            <a:spLocks noChangeArrowheads="1"/>
          </p:cNvSpPr>
          <p:nvPr/>
        </p:nvSpPr>
        <p:spPr bwMode="auto">
          <a:xfrm>
            <a:off x="1219200" y="1524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Task2: Find advice on learning English in the dialogue.</a:t>
            </a:r>
            <a:endParaRPr lang="zh-CN" altLang="en-US" sz="280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3" descr="纸莎草纸"/>
          <p:cNvSpPr txBox="1">
            <a:spLocks noChangeArrowheads="1"/>
          </p:cNvSpPr>
          <p:nvPr/>
        </p:nvSpPr>
        <p:spPr bwMode="auto">
          <a:xfrm>
            <a:off x="762000" y="1143000"/>
            <a:ext cx="655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latin typeface="Times New Roman" panose="02020603050405020304" pitchFamily="18" charset="0"/>
              </a:rPr>
              <a:t>1. We </a:t>
            </a:r>
            <a:r>
              <a:rPr kumimoji="1"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should</a:t>
            </a:r>
            <a:r>
              <a:rPr kumimoji="1" lang="en-US" altLang="zh-CN" sz="2800">
                <a:latin typeface="Times New Roman" panose="02020603050405020304" pitchFamily="18" charset="0"/>
              </a:rPr>
              <a:t> always speak English in class!</a:t>
            </a:r>
          </a:p>
        </p:txBody>
      </p:sp>
      <p:sp>
        <p:nvSpPr>
          <p:cNvPr id="4" name="Text Box 3" descr="纸莎草纸"/>
          <p:cNvSpPr txBox="1">
            <a:spLocks noChangeArrowheads="1"/>
          </p:cNvSpPr>
          <p:nvPr/>
        </p:nvSpPr>
        <p:spPr bwMode="auto">
          <a:xfrm>
            <a:off x="762000" y="2447925"/>
            <a:ext cx="792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dirty="0">
                <a:latin typeface="Times New Roman" panose="02020603050405020304" pitchFamily="18" charset="0"/>
              </a:rPr>
              <a:t>3. </a:t>
            </a:r>
            <a:r>
              <a:rPr kumimoji="1"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Why not </a:t>
            </a:r>
            <a:r>
              <a:rPr kumimoji="1" lang="en-US" altLang="zh-CN" sz="2800" dirty="0">
                <a:latin typeface="Times New Roman" panose="02020603050405020304" pitchFamily="18" charset="0"/>
              </a:rPr>
              <a:t>write down the mistakes in our notebooks?</a:t>
            </a:r>
          </a:p>
        </p:txBody>
      </p:sp>
      <p:sp>
        <p:nvSpPr>
          <p:cNvPr id="5" name="Text Box 3" descr="纸莎草纸"/>
          <p:cNvSpPr txBox="1">
            <a:spLocks noChangeArrowheads="1"/>
          </p:cNvSpPr>
          <p:nvPr/>
        </p:nvSpPr>
        <p:spPr bwMode="auto">
          <a:xfrm>
            <a:off x="762000" y="3094038"/>
            <a:ext cx="7924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latin typeface="Times New Roman" panose="02020603050405020304" pitchFamily="18" charset="0"/>
              </a:rPr>
              <a:t>4. </a:t>
            </a:r>
            <a:r>
              <a:rPr kumimoji="1"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Don’t forget </a:t>
            </a:r>
            <a:r>
              <a:rPr kumimoji="1" lang="en-US" altLang="zh-CN" sz="2800">
                <a:latin typeface="Times New Roman" panose="02020603050405020304" pitchFamily="18" charset="0"/>
              </a:rPr>
              <a:t>to write down the correct answers next to the  mistakes.</a:t>
            </a:r>
          </a:p>
        </p:txBody>
      </p:sp>
      <p:sp>
        <p:nvSpPr>
          <p:cNvPr id="6" name="Text Box 3" descr="纸莎草纸"/>
          <p:cNvSpPr txBox="1">
            <a:spLocks noChangeArrowheads="1"/>
          </p:cNvSpPr>
          <p:nvPr/>
        </p:nvSpPr>
        <p:spPr bwMode="auto">
          <a:xfrm>
            <a:off x="762000" y="4124325"/>
            <a:ext cx="7848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latin typeface="Times New Roman" panose="02020603050405020304" pitchFamily="18" charset="0"/>
              </a:rPr>
              <a:t>5. </a:t>
            </a:r>
            <a:r>
              <a:rPr kumimoji="1"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It’s a good idea to </a:t>
            </a:r>
            <a:r>
              <a:rPr kumimoji="1" lang="en-US" altLang="zh-CN" sz="2800">
                <a:latin typeface="Times New Roman" panose="02020603050405020304" pitchFamily="18" charset="0"/>
              </a:rPr>
              <a:t>spell and pronounce new words aloud every day.</a:t>
            </a:r>
          </a:p>
        </p:txBody>
      </p:sp>
      <p:sp>
        <p:nvSpPr>
          <p:cNvPr id="7" name="Text Box 3" descr="纸莎草纸"/>
          <p:cNvSpPr txBox="1">
            <a:spLocks noChangeArrowheads="1"/>
          </p:cNvSpPr>
          <p:nvPr/>
        </p:nvSpPr>
        <p:spPr bwMode="auto">
          <a:xfrm>
            <a:off x="762000" y="5191125"/>
            <a:ext cx="655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latin typeface="Times New Roman" panose="02020603050405020304" pitchFamily="18" charset="0"/>
              </a:rPr>
              <a:t>6. </a:t>
            </a:r>
            <a:r>
              <a:rPr kumimoji="1"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How about </a:t>
            </a:r>
            <a:r>
              <a:rPr kumimoji="1" lang="en-US" altLang="zh-CN" sz="2800">
                <a:latin typeface="Times New Roman" panose="02020603050405020304" pitchFamily="18" charset="0"/>
              </a:rPr>
              <a:t>listening to the radio?</a:t>
            </a:r>
          </a:p>
        </p:txBody>
      </p:sp>
      <p:sp>
        <p:nvSpPr>
          <p:cNvPr id="8" name="Text Box 3" descr="纸莎草纸"/>
          <p:cNvSpPr txBox="1">
            <a:spLocks noChangeArrowheads="1"/>
          </p:cNvSpPr>
          <p:nvPr/>
        </p:nvSpPr>
        <p:spPr bwMode="auto">
          <a:xfrm>
            <a:off x="762000" y="5876925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latin typeface="Times New Roman" panose="02020603050405020304" pitchFamily="18" charset="0"/>
              </a:rPr>
              <a:t>7. </a:t>
            </a:r>
            <a:r>
              <a:rPr kumimoji="1"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Why don’t we </a:t>
            </a:r>
            <a:r>
              <a:rPr kumimoji="1" lang="en-US" altLang="zh-CN" sz="2800">
                <a:latin typeface="Times New Roman" panose="02020603050405020304" pitchFamily="18" charset="0"/>
              </a:rPr>
              <a:t>try to find some English pen friends?</a:t>
            </a:r>
          </a:p>
        </p:txBody>
      </p:sp>
      <p:sp>
        <p:nvSpPr>
          <p:cNvPr id="11" name="Text Box 3" descr="纸莎草纸"/>
          <p:cNvSpPr txBox="1">
            <a:spLocks noChangeArrowheads="1"/>
          </p:cNvSpPr>
          <p:nvPr/>
        </p:nvSpPr>
        <p:spPr bwMode="auto">
          <a:xfrm>
            <a:off x="762000" y="1752600"/>
            <a:ext cx="754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>
                <a:latin typeface="Times New Roman" panose="02020603050405020304" pitchFamily="18" charset="0"/>
              </a:rPr>
              <a:t>2.  </a:t>
            </a:r>
            <a:r>
              <a:rPr kumimoji="1" lang="en-US" altLang="zh-CN" sz="2800" i="1">
                <a:solidFill>
                  <a:srgbClr val="FF0000"/>
                </a:solidFill>
                <a:latin typeface="Times New Roman" panose="02020603050405020304" pitchFamily="18" charset="0"/>
              </a:rPr>
              <a:t>Let’s try </a:t>
            </a:r>
            <a:r>
              <a:rPr kumimoji="1" lang="en-US" altLang="zh-CN" sz="2800">
                <a:latin typeface="Times New Roman" panose="02020603050405020304" pitchFamily="18" charset="0"/>
              </a:rPr>
              <a:t>to speak English as much 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17500" y="998538"/>
            <a:ext cx="86201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总结归纳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提建议的常用句型</a:t>
            </a:r>
          </a:p>
        </p:txBody>
      </p:sp>
      <p:sp>
        <p:nvSpPr>
          <p:cNvPr id="5" name="MH_Other_36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3813175" y="3048000"/>
            <a:ext cx="1368425" cy="815975"/>
          </a:xfrm>
          <a:prstGeom prst="roundRect">
            <a:avLst>
              <a:gd name="adj" fmla="val 1382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提出</a:t>
            </a:r>
            <a:endParaRPr lang="en-US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建议</a:t>
            </a:r>
          </a:p>
        </p:txBody>
      </p:sp>
      <p:grpSp>
        <p:nvGrpSpPr>
          <p:cNvPr id="2" name="组合 42"/>
          <p:cNvGrpSpPr/>
          <p:nvPr/>
        </p:nvGrpSpPr>
        <p:grpSpPr bwMode="auto">
          <a:xfrm>
            <a:off x="228600" y="2133600"/>
            <a:ext cx="3581400" cy="2590800"/>
            <a:chOff x="228600" y="2133600"/>
            <a:chExt cx="3581400" cy="2590800"/>
          </a:xfrm>
        </p:grpSpPr>
        <p:grpSp>
          <p:nvGrpSpPr>
            <p:cNvPr id="91141" name="组合 40"/>
            <p:cNvGrpSpPr/>
            <p:nvPr/>
          </p:nvGrpSpPr>
          <p:grpSpPr bwMode="auto">
            <a:xfrm>
              <a:off x="228600" y="2133600"/>
              <a:ext cx="3505200" cy="2590800"/>
              <a:chOff x="228600" y="2133600"/>
              <a:chExt cx="3505200" cy="2590800"/>
            </a:xfrm>
          </p:grpSpPr>
          <p:sp>
            <p:nvSpPr>
              <p:cNvPr id="91142" name="TextBox 13"/>
              <p:cNvSpPr txBox="1">
                <a:spLocks noChangeArrowheads="1"/>
              </p:cNvSpPr>
              <p:nvPr/>
            </p:nvSpPr>
            <p:spPr bwMode="auto">
              <a:xfrm>
                <a:off x="533400" y="2286000"/>
                <a:ext cx="30480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What/How about…?</a:t>
                </a:r>
                <a:endParaRPr lang="zh-CN" alt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圆角矩形 14"/>
              <p:cNvSpPr/>
              <p:nvPr/>
            </p:nvSpPr>
            <p:spPr>
              <a:xfrm>
                <a:off x="304800" y="4038600"/>
                <a:ext cx="3048000" cy="685800"/>
              </a:xfrm>
              <a:prstGeom prst="roundRect">
                <a:avLst/>
              </a:prstGeom>
              <a:noFill/>
              <a:ln w="952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91144" name="TextBox 15"/>
              <p:cNvSpPr txBox="1">
                <a:spLocks noChangeArrowheads="1"/>
              </p:cNvSpPr>
              <p:nvPr/>
            </p:nvSpPr>
            <p:spPr bwMode="auto">
              <a:xfrm>
                <a:off x="228600" y="4110335"/>
                <a:ext cx="3505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It’s a good idea to do sth.</a:t>
                </a:r>
                <a:endParaRPr lang="zh-CN" alt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圆角矩形 18"/>
              <p:cNvSpPr/>
              <p:nvPr/>
            </p:nvSpPr>
            <p:spPr>
              <a:xfrm>
                <a:off x="304800" y="2133600"/>
                <a:ext cx="3048000" cy="685800"/>
              </a:xfrm>
              <a:prstGeom prst="roundRect">
                <a:avLst/>
              </a:prstGeom>
              <a:noFill/>
              <a:ln w="952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304800" y="3124200"/>
                <a:ext cx="3200400" cy="762000"/>
              </a:xfrm>
              <a:prstGeom prst="roundRect">
                <a:avLst/>
              </a:prstGeom>
              <a:noFill/>
              <a:ln w="952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91147" name="TextBox 21"/>
              <p:cNvSpPr txBox="1">
                <a:spLocks noChangeArrowheads="1"/>
              </p:cNvSpPr>
              <p:nvPr/>
            </p:nvSpPr>
            <p:spPr bwMode="auto">
              <a:xfrm>
                <a:off x="381000" y="3276600"/>
                <a:ext cx="32004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Would you like…?</a:t>
                </a:r>
                <a:endParaRPr lang="zh-CN" alt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1148" name="左中括号 22"/>
            <p:cNvSpPr/>
            <p:nvPr/>
          </p:nvSpPr>
          <p:spPr bwMode="auto">
            <a:xfrm flipH="1">
              <a:off x="3352800" y="2514600"/>
              <a:ext cx="304800" cy="2057400"/>
            </a:xfrm>
            <a:prstGeom prst="leftBracket">
              <a:avLst>
                <a:gd name="adj" fmla="val 8313"/>
              </a:avLst>
            </a:prstGeom>
            <a:noFill/>
            <a:ln w="28575" algn="ctr">
              <a:solidFill>
                <a:srgbClr val="00B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 flipV="1">
              <a:off x="3505200" y="3505200"/>
              <a:ext cx="3048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43"/>
          <p:cNvGrpSpPr/>
          <p:nvPr/>
        </p:nvGrpSpPr>
        <p:grpSpPr bwMode="auto">
          <a:xfrm>
            <a:off x="5181600" y="2057400"/>
            <a:ext cx="3657600" cy="2819400"/>
            <a:chOff x="5181600" y="2057400"/>
            <a:chExt cx="3657600" cy="2819400"/>
          </a:xfrm>
        </p:grpSpPr>
        <p:grpSp>
          <p:nvGrpSpPr>
            <p:cNvPr id="91151" name="组合 41"/>
            <p:cNvGrpSpPr/>
            <p:nvPr/>
          </p:nvGrpSpPr>
          <p:grpSpPr bwMode="auto">
            <a:xfrm>
              <a:off x="5486400" y="2057400"/>
              <a:ext cx="3352800" cy="2819400"/>
              <a:chOff x="5486400" y="2057400"/>
              <a:chExt cx="3352800" cy="2819400"/>
            </a:xfrm>
          </p:grpSpPr>
          <p:sp>
            <p:nvSpPr>
              <p:cNvPr id="8" name="圆角矩形 7"/>
              <p:cNvSpPr/>
              <p:nvPr/>
            </p:nvSpPr>
            <p:spPr>
              <a:xfrm>
                <a:off x="5562600" y="2057400"/>
                <a:ext cx="3048000" cy="762000"/>
              </a:xfrm>
              <a:prstGeom prst="roundRect">
                <a:avLst/>
              </a:prstGeom>
              <a:noFill/>
              <a:ln w="952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91153" name="TextBox 8"/>
              <p:cNvSpPr txBox="1">
                <a:spLocks noChangeArrowheads="1"/>
              </p:cNvSpPr>
              <p:nvPr/>
            </p:nvSpPr>
            <p:spPr bwMode="auto">
              <a:xfrm>
                <a:off x="5638800" y="2133600"/>
                <a:ext cx="25908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should…</a:t>
                </a:r>
                <a:endParaRPr lang="zh-CN" alt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圆角矩形 9"/>
              <p:cNvSpPr/>
              <p:nvPr/>
            </p:nvSpPr>
            <p:spPr>
              <a:xfrm>
                <a:off x="5562600" y="4114800"/>
                <a:ext cx="3048000" cy="762000"/>
              </a:xfrm>
              <a:prstGeom prst="roundRect">
                <a:avLst/>
              </a:prstGeom>
              <a:noFill/>
              <a:ln w="952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91155" name="TextBox 10"/>
              <p:cNvSpPr txBox="1">
                <a:spLocks noChangeArrowheads="1"/>
              </p:cNvSpPr>
              <p:nvPr/>
            </p:nvSpPr>
            <p:spPr bwMode="auto">
              <a:xfrm>
                <a:off x="5638800" y="4267200"/>
                <a:ext cx="25908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Let’s do…</a:t>
                </a:r>
                <a:endParaRPr lang="zh-CN" alt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圆角矩形 16"/>
              <p:cNvSpPr/>
              <p:nvPr/>
            </p:nvSpPr>
            <p:spPr>
              <a:xfrm>
                <a:off x="5486400" y="3124200"/>
                <a:ext cx="3200400" cy="838200"/>
              </a:xfrm>
              <a:prstGeom prst="roundRect">
                <a:avLst/>
              </a:prstGeom>
              <a:noFill/>
              <a:ln w="952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91157" name="TextBox 17"/>
              <p:cNvSpPr txBox="1">
                <a:spLocks noChangeArrowheads="1"/>
              </p:cNvSpPr>
              <p:nvPr/>
            </p:nvSpPr>
            <p:spPr bwMode="auto">
              <a:xfrm>
                <a:off x="5638800" y="3124200"/>
                <a:ext cx="3200400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Why don’t you(we)…?</a:t>
                </a:r>
              </a:p>
              <a:p>
                <a:r>
                  <a: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/Why not...?</a:t>
                </a:r>
                <a:endParaRPr lang="zh-CN" alt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1158" name="左中括号 22"/>
            <p:cNvSpPr/>
            <p:nvPr/>
          </p:nvSpPr>
          <p:spPr bwMode="auto">
            <a:xfrm>
              <a:off x="5334000" y="2438400"/>
              <a:ext cx="193675" cy="2057400"/>
            </a:xfrm>
            <a:prstGeom prst="leftBracket">
              <a:avLst>
                <a:gd name="adj" fmla="val 8311"/>
              </a:avLst>
            </a:prstGeom>
            <a:noFill/>
            <a:ln w="28575" algn="ctr">
              <a:solidFill>
                <a:srgbClr val="00B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  <p:cxnSp>
          <p:nvCxnSpPr>
            <p:cNvPr id="39" name="直接连接符 38"/>
            <p:cNvCxnSpPr/>
            <p:nvPr/>
          </p:nvCxnSpPr>
          <p:spPr>
            <a:xfrm flipV="1">
              <a:off x="5181600" y="3505200"/>
              <a:ext cx="304800" cy="158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Box 1"/>
          <p:cNvSpPr txBox="1">
            <a:spLocks noChangeArrowheads="1"/>
          </p:cNvSpPr>
          <p:nvPr/>
        </p:nvSpPr>
        <p:spPr bwMode="auto">
          <a:xfrm>
            <a:off x="1219200" y="76200"/>
            <a:ext cx="815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Task3: Write notes about learning English.</a:t>
            </a:r>
            <a:endParaRPr lang="zh-CN" altLang="en-US" sz="360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E38C01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04800" y="838200"/>
            <a:ext cx="8610600" cy="5791200"/>
          </a:xfrm>
          <a:prstGeom prst="rect">
            <a:avLst/>
          </a:prstGeom>
        </p:spPr>
      </p:pic>
      <p:sp>
        <p:nvSpPr>
          <p:cNvPr id="92164" name="矩形 3"/>
          <p:cNvSpPr>
            <a:spLocks noChangeArrowheads="1"/>
          </p:cNvSpPr>
          <p:nvPr/>
        </p:nvSpPr>
        <p:spPr bwMode="auto">
          <a:xfrm>
            <a:off x="1219200" y="1066800"/>
            <a:ext cx="7010400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Listening: </a:t>
            </a:r>
            <a:r>
              <a:rPr lang="en-US" altLang="zh-CN" sz="2800" b="1" i="1">
                <a:latin typeface="Times New Roman" panose="02020603050405020304" pitchFamily="18" charset="0"/>
              </a:rPr>
              <a:t>listen to the radio</a:t>
            </a:r>
            <a:r>
              <a:rPr lang="en-US" altLang="zh-CN" sz="2800" b="1"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Speaking:                      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Reading:            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Writing:                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Learning new words:           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______________________________________</a:t>
            </a:r>
            <a:endParaRPr lang="zh-CN" altLang="en-US" sz="280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219200" y="2219325"/>
            <a:ext cx="5233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speak English as much as possible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295400" y="3352800"/>
            <a:ext cx="3014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read English stories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295400" y="4429125"/>
            <a:ext cx="4171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write to English pen friends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1295400" y="5562600"/>
            <a:ext cx="7019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spell and pronounce new words aloud everyday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Box 1"/>
          <p:cNvSpPr txBox="1">
            <a:spLocks noChangeArrowheads="1"/>
          </p:cNvSpPr>
          <p:nvPr/>
        </p:nvSpPr>
        <p:spPr bwMode="auto">
          <a:xfrm>
            <a:off x="1219200" y="76200"/>
            <a:ext cx="815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Task4: Underline the correct words.</a:t>
            </a:r>
          </a:p>
        </p:txBody>
      </p:sp>
      <p:grpSp>
        <p:nvGrpSpPr>
          <p:cNvPr id="2" name="组合 12"/>
          <p:cNvGrpSpPr/>
          <p:nvPr/>
        </p:nvGrpSpPr>
        <p:grpSpPr bwMode="auto">
          <a:xfrm>
            <a:off x="304800" y="1219200"/>
            <a:ext cx="8686800" cy="5257800"/>
            <a:chOff x="304800" y="1219200"/>
            <a:chExt cx="8686800" cy="5257800"/>
          </a:xfrm>
        </p:grpSpPr>
        <p:grpSp>
          <p:nvGrpSpPr>
            <p:cNvPr id="93188" name="组合 1"/>
            <p:cNvGrpSpPr/>
            <p:nvPr/>
          </p:nvGrpSpPr>
          <p:grpSpPr bwMode="auto">
            <a:xfrm>
              <a:off x="304800" y="1219200"/>
              <a:ext cx="8686800" cy="5257800"/>
              <a:chOff x="381000" y="1676400"/>
              <a:chExt cx="8458200" cy="4343400"/>
            </a:xfrm>
          </p:grpSpPr>
          <p:sp>
            <p:nvSpPr>
              <p:cNvPr id="93189" name="圆角矩形 2"/>
              <p:cNvSpPr>
                <a:spLocks noChangeArrowheads="1"/>
              </p:cNvSpPr>
              <p:nvPr/>
            </p:nvSpPr>
            <p:spPr bwMode="auto">
              <a:xfrm>
                <a:off x="381000" y="1676400"/>
                <a:ext cx="8458200" cy="4343400"/>
              </a:xfrm>
              <a:prstGeom prst="roundRect">
                <a:avLst>
                  <a:gd name="adj" fmla="val 4741"/>
                </a:avLst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zh-CN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" name="Rectangle 3"/>
              <p:cNvSpPr txBox="1">
                <a:spLocks noChangeArrowheads="1"/>
              </p:cNvSpPr>
              <p:nvPr/>
            </p:nvSpPr>
            <p:spPr>
              <a:xfrm>
                <a:off x="534027" y="1905898"/>
                <a:ext cx="8152147" cy="3809654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Tx/>
                  <a:buNone/>
                  <a:defRPr/>
                </a:pPr>
                <a:endParaRPr lang="en-US" altLang="zh-CN" kern="0" dirty="0"/>
              </a:p>
            </p:txBody>
          </p:sp>
        </p:grpSp>
        <p:sp>
          <p:nvSpPr>
            <p:cNvPr id="93191" name="矩形 1"/>
            <p:cNvSpPr>
              <a:spLocks noChangeArrowheads="1"/>
            </p:cNvSpPr>
            <p:nvPr/>
          </p:nvSpPr>
          <p:spPr bwMode="auto">
            <a:xfrm>
              <a:off x="685800" y="1600200"/>
              <a:ext cx="8207375" cy="458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5000"/>
                </a:lnSpc>
              </a:pPr>
              <a:r>
                <a:rPr lang="en-US" altLang="zh-CN" sz="2800">
                  <a:latin typeface="Times New Roman" panose="02020603050405020304" pitchFamily="18" charset="0"/>
                </a:rPr>
                <a:t>Here is my </a:t>
              </a:r>
              <a:r>
                <a:rPr lang="en-US" altLang="zh-CN" sz="2800">
                  <a:solidFill>
                    <a:srgbClr val="CC0000"/>
                  </a:solidFill>
                  <a:latin typeface="Times New Roman" panose="02020603050405020304" pitchFamily="18" charset="0"/>
                </a:rPr>
                <a:t>(1)</a:t>
              </a:r>
              <a:r>
                <a:rPr lang="en-US" altLang="zh-CN" sz="2800">
                  <a:latin typeface="Times New Roman" panose="02020603050405020304" pitchFamily="18" charset="0"/>
                </a:rPr>
                <a:t> </a:t>
              </a: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advice / notebook</a:t>
              </a:r>
              <a:r>
                <a:rPr lang="en-US" altLang="zh-CN" sz="2800">
                  <a:latin typeface="Times New Roman" panose="02020603050405020304" pitchFamily="18" charset="0"/>
                </a:rPr>
                <a:t> on learning English. Speak English </a:t>
              </a:r>
              <a:r>
                <a:rPr lang="en-US" altLang="zh-CN" sz="2800">
                  <a:solidFill>
                    <a:srgbClr val="CC0000"/>
                  </a:solidFill>
                  <a:latin typeface="Times New Roman" panose="02020603050405020304" pitchFamily="18" charset="0"/>
                </a:rPr>
                <a:t>(2)</a:t>
              </a:r>
              <a:r>
                <a:rPr lang="en-US" altLang="zh-CN" sz="2800">
                  <a:latin typeface="Times New Roman" panose="02020603050405020304" pitchFamily="18" charset="0"/>
                </a:rPr>
                <a:t> </a:t>
              </a: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always / as much as possible</a:t>
              </a:r>
              <a:r>
                <a:rPr lang="en-US" altLang="zh-CN" sz="2800">
                  <a:latin typeface="Times New Roman" panose="02020603050405020304" pitchFamily="18" charset="0"/>
                </a:rPr>
                <a:t> in class, and listen to English </a:t>
              </a:r>
              <a:r>
                <a:rPr lang="en-US" altLang="zh-CN" sz="2800">
                  <a:solidFill>
                    <a:srgbClr val="CC0000"/>
                  </a:solidFill>
                  <a:latin typeface="Times New Roman" panose="02020603050405020304" pitchFamily="18" charset="0"/>
                </a:rPr>
                <a:t>(3)</a:t>
              </a:r>
              <a:r>
                <a:rPr lang="en-US" altLang="zh-CN" sz="2800">
                  <a:latin typeface="Times New Roman" panose="02020603050405020304" pitchFamily="18" charset="0"/>
                </a:rPr>
                <a:t> </a:t>
              </a: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in the newspaper / on the radio</a:t>
              </a:r>
              <a:r>
                <a:rPr lang="en-US" altLang="zh-CN" sz="2800">
                  <a:latin typeface="Times New Roman" panose="02020603050405020304" pitchFamily="18" charset="0"/>
                </a:rPr>
                <a:t>. I </a:t>
              </a:r>
              <a:r>
                <a:rPr lang="en-US" altLang="zh-CN" sz="2800">
                  <a:solidFill>
                    <a:srgbClr val="CC0000"/>
                  </a:solidFill>
                  <a:latin typeface="Times New Roman" panose="02020603050405020304" pitchFamily="18" charset="0"/>
                </a:rPr>
                <a:t>(4)</a:t>
              </a:r>
              <a:r>
                <a:rPr lang="en-US" altLang="zh-CN" sz="2800">
                  <a:latin typeface="Times New Roman" panose="02020603050405020304" pitchFamily="18" charset="0"/>
                </a:rPr>
                <a:t> </a:t>
              </a: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agree / forget</a:t>
              </a:r>
              <a:r>
                <a:rPr lang="en-US" altLang="zh-CN" sz="2800">
                  <a:latin typeface="Times New Roman" panose="02020603050405020304" pitchFamily="18" charset="0"/>
                </a:rPr>
                <a:t> it is a good idea to look up new words in the </a:t>
              </a:r>
              <a:r>
                <a:rPr lang="en-US" altLang="zh-CN" sz="2800">
                  <a:solidFill>
                    <a:srgbClr val="CC0000"/>
                  </a:solidFill>
                  <a:latin typeface="Times New Roman" panose="02020603050405020304" pitchFamily="18" charset="0"/>
                </a:rPr>
                <a:t>(5)</a:t>
              </a:r>
              <a:r>
                <a:rPr lang="en-US" altLang="zh-CN" sz="2800">
                  <a:latin typeface="Times New Roman" panose="02020603050405020304" pitchFamily="18" charset="0"/>
                </a:rPr>
                <a:t> </a:t>
              </a: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notebook / dictionary</a:t>
              </a:r>
              <a:r>
                <a:rPr lang="en-US" altLang="zh-CN" sz="2800">
                  <a:latin typeface="Times New Roman" panose="02020603050405020304" pitchFamily="18" charset="0"/>
                </a:rPr>
                <a:t>. You can find the </a:t>
              </a:r>
              <a:r>
                <a:rPr lang="en-US" altLang="zh-CN" sz="2800">
                  <a:solidFill>
                    <a:srgbClr val="CC0000"/>
                  </a:solidFill>
                  <a:latin typeface="Times New Roman" panose="02020603050405020304" pitchFamily="18" charset="0"/>
                </a:rPr>
                <a:t>(6)</a:t>
              </a:r>
              <a:r>
                <a:rPr lang="en-US" altLang="zh-CN" sz="2800">
                  <a:latin typeface="Times New Roman" panose="02020603050405020304" pitchFamily="18" charset="0"/>
                </a:rPr>
                <a:t> </a:t>
              </a:r>
              <a:r>
                <a:rPr lang="en-US" altLang="zh-CN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correct / excellent</a:t>
              </a:r>
              <a:r>
                <a:rPr lang="en-US" altLang="zh-CN" sz="2800">
                  <a:latin typeface="Times New Roman" panose="02020603050405020304" pitchFamily="18" charset="0"/>
                </a:rPr>
                <a:t> pronunciation and learn the meaning.</a:t>
              </a:r>
              <a:endParaRPr lang="zh-CN" altLang="en-US" sz="2800">
                <a:latin typeface="Times New Roman" panose="02020603050405020304" pitchFamily="18" charset="0"/>
              </a:endParaRPr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2895600" y="2209800"/>
            <a:ext cx="990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V="1">
            <a:off x="4724400" y="2819400"/>
            <a:ext cx="2743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6934200" y="3429000"/>
            <a:ext cx="1762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1371600" y="4114800"/>
            <a:ext cx="88265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4724400" y="4724400"/>
            <a:ext cx="1295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1371600" y="5410200"/>
            <a:ext cx="990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95400" y="0"/>
            <a:ext cx="70866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+mj-cs"/>
              </a:rPr>
              <a:t>Task5: Group work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143000" y="838200"/>
            <a:ext cx="7162800" cy="1447800"/>
          </a:xfrm>
          <a:custGeom>
            <a:avLst/>
            <a:gdLst>
              <a:gd name="T0" fmla="*/ 7162800 w 7162800"/>
              <a:gd name="T1" fmla="*/ 723900 h 1447800"/>
              <a:gd name="T2" fmla="*/ 3581400 w 7162800"/>
              <a:gd name="T3" fmla="*/ 1447800 h 1447800"/>
              <a:gd name="T4" fmla="*/ 0 w 7162800"/>
              <a:gd name="T5" fmla="*/ 723900 h 1447800"/>
              <a:gd name="T6" fmla="*/ 3581400 w 7162800"/>
              <a:gd name="T7" fmla="*/ 0 h 1447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70676 w 7162800"/>
              <a:gd name="T13" fmla="*/ 70676 h 1447800"/>
              <a:gd name="T14" fmla="*/ 7092124 w 7162800"/>
              <a:gd name="T15" fmla="*/ 1377124 h 1447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62800" h="1447800">
                <a:moveTo>
                  <a:pt x="241305" y="0"/>
                </a:moveTo>
                <a:lnTo>
                  <a:pt x="7162800" y="0"/>
                </a:lnTo>
                <a:lnTo>
                  <a:pt x="7162800" y="1206495"/>
                </a:lnTo>
                <a:cubicBezTo>
                  <a:pt x="7162800" y="1339764"/>
                  <a:pt x="7054764" y="1447799"/>
                  <a:pt x="6921495" y="1447800"/>
                </a:cubicBezTo>
                <a:lnTo>
                  <a:pt x="0" y="1447800"/>
                </a:lnTo>
                <a:lnTo>
                  <a:pt x="0" y="241305"/>
                </a:lnTo>
                <a:cubicBezTo>
                  <a:pt x="0" y="108035"/>
                  <a:pt x="108035" y="0"/>
                  <a:pt x="241304" y="0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7E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zh-CN" sz="28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Work in groups of 6, and talk about problems in learning English and give advice.</a:t>
            </a:r>
          </a:p>
        </p:txBody>
      </p:sp>
      <p:grpSp>
        <p:nvGrpSpPr>
          <p:cNvPr id="5" name="组合 5"/>
          <p:cNvGrpSpPr/>
          <p:nvPr/>
        </p:nvGrpSpPr>
        <p:grpSpPr bwMode="auto">
          <a:xfrm>
            <a:off x="914400" y="2362200"/>
            <a:ext cx="1828800" cy="1143000"/>
            <a:chOff x="838200" y="2438400"/>
            <a:chExt cx="1828800" cy="1143000"/>
          </a:xfrm>
        </p:grpSpPr>
        <p:sp>
          <p:nvSpPr>
            <p:cNvPr id="4" name="流程图: 顺序访问存储器 3"/>
            <p:cNvSpPr/>
            <p:nvPr/>
          </p:nvSpPr>
          <p:spPr>
            <a:xfrm>
              <a:off x="838200" y="2438400"/>
              <a:ext cx="1828800" cy="1143000"/>
            </a:xfrm>
            <a:prstGeom prst="flowChartMagneticTap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4214" name="TextBox 4"/>
            <p:cNvSpPr txBox="1">
              <a:spLocks noChangeArrowheads="1"/>
            </p:cNvSpPr>
            <p:nvPr/>
          </p:nvSpPr>
          <p:spPr bwMode="auto">
            <a:xfrm>
              <a:off x="838200" y="2667000"/>
              <a:ext cx="18288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/>
                <a:t>Example </a:t>
              </a:r>
              <a:endParaRPr lang="zh-CN" altLang="en-US" sz="3200"/>
            </a:p>
          </p:txBody>
        </p:sp>
      </p:grpSp>
      <p:pic>
        <p:nvPicPr>
          <p:cNvPr id="94215" name="Picture 2" descr="C:\Users\Administrator\Desktop\新建文件夹\小优形象\女生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0" y="48768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6" name="Picture 3" descr="C:\Users\Administrator\Desktop\新建文件夹\小优形象\男生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3352800"/>
            <a:ext cx="21367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18"/>
          <p:cNvGrpSpPr/>
          <p:nvPr/>
        </p:nvGrpSpPr>
        <p:grpSpPr bwMode="auto">
          <a:xfrm>
            <a:off x="2895600" y="3352800"/>
            <a:ext cx="5181600" cy="954088"/>
            <a:chOff x="2895600" y="3352800"/>
            <a:chExt cx="5181600" cy="954107"/>
          </a:xfrm>
        </p:grpSpPr>
        <p:sp>
          <p:nvSpPr>
            <p:cNvPr id="11" name="矩形标注 10"/>
            <p:cNvSpPr/>
            <p:nvPr/>
          </p:nvSpPr>
          <p:spPr>
            <a:xfrm>
              <a:off x="2895600" y="3429002"/>
              <a:ext cx="5181600" cy="838217"/>
            </a:xfrm>
            <a:prstGeom prst="wedgeRectCallout">
              <a:avLst>
                <a:gd name="adj1" fmla="val -66547"/>
                <a:gd name="adj2" fmla="val 2250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4219" name="Text Box 87"/>
            <p:cNvSpPr txBox="1">
              <a:spLocks noChangeArrowheads="1"/>
            </p:cNvSpPr>
            <p:nvPr/>
          </p:nvSpPr>
          <p:spPr bwMode="auto">
            <a:xfrm>
              <a:off x="2895600" y="3352800"/>
              <a:ext cx="50292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i="1">
                  <a:latin typeface="Times New Roman" panose="02020603050405020304" pitchFamily="18" charset="0"/>
                </a:rPr>
                <a:t>I can’t speak English well. What should I do?</a:t>
              </a:r>
            </a:p>
          </p:txBody>
        </p:sp>
      </p:grpSp>
      <p:grpSp>
        <p:nvGrpSpPr>
          <p:cNvPr id="7" name="组合 19"/>
          <p:cNvGrpSpPr/>
          <p:nvPr/>
        </p:nvGrpSpPr>
        <p:grpSpPr bwMode="auto">
          <a:xfrm>
            <a:off x="2667000" y="5257800"/>
            <a:ext cx="4572000" cy="954088"/>
            <a:chOff x="2667000" y="5257800"/>
            <a:chExt cx="4572000" cy="954107"/>
          </a:xfrm>
        </p:grpSpPr>
        <p:sp>
          <p:nvSpPr>
            <p:cNvPr id="13" name="矩形标注 12"/>
            <p:cNvSpPr/>
            <p:nvPr/>
          </p:nvSpPr>
          <p:spPr>
            <a:xfrm>
              <a:off x="2667000" y="5257800"/>
              <a:ext cx="4114800" cy="838217"/>
            </a:xfrm>
            <a:prstGeom prst="wedgeRectCallout">
              <a:avLst>
                <a:gd name="adj1" fmla="val 66106"/>
                <a:gd name="adj2" fmla="val -500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4222" name="矩形 13"/>
            <p:cNvSpPr>
              <a:spLocks noChangeArrowheads="1"/>
            </p:cNvSpPr>
            <p:nvPr/>
          </p:nvSpPr>
          <p:spPr bwMode="auto">
            <a:xfrm>
              <a:off x="2667000" y="5257800"/>
              <a:ext cx="45720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</a:rPr>
                <a:t>Why don’t you try to talk to our classmates in English?</a:t>
              </a:r>
            </a:p>
          </p:txBody>
        </p:sp>
      </p:grpSp>
      <p:grpSp>
        <p:nvGrpSpPr>
          <p:cNvPr id="8" name="组合 20"/>
          <p:cNvGrpSpPr/>
          <p:nvPr/>
        </p:nvGrpSpPr>
        <p:grpSpPr bwMode="auto">
          <a:xfrm>
            <a:off x="2971800" y="3429000"/>
            <a:ext cx="5257800" cy="838200"/>
            <a:chOff x="3505200" y="1143000"/>
            <a:chExt cx="5257658" cy="838200"/>
          </a:xfrm>
        </p:grpSpPr>
        <p:sp>
          <p:nvSpPr>
            <p:cNvPr id="18" name="矩形标注 17"/>
            <p:cNvSpPr/>
            <p:nvPr/>
          </p:nvSpPr>
          <p:spPr>
            <a:xfrm>
              <a:off x="3505200" y="1143000"/>
              <a:ext cx="5181460" cy="838200"/>
            </a:xfrm>
            <a:prstGeom prst="wedgeRectCallout">
              <a:avLst>
                <a:gd name="adj1" fmla="val -66547"/>
                <a:gd name="adj2" fmla="val 2250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4225" name="Text Box 87"/>
            <p:cNvSpPr txBox="1">
              <a:spLocks noChangeArrowheads="1"/>
            </p:cNvSpPr>
            <p:nvPr/>
          </p:nvSpPr>
          <p:spPr bwMode="auto">
            <a:xfrm>
              <a:off x="3505200" y="1295400"/>
              <a:ext cx="525765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i="1">
                  <a:latin typeface="Times New Roman" panose="02020603050405020304" pitchFamily="18" charset="0"/>
                </a:rPr>
                <a:t>I don’t know how to talk to others.</a:t>
              </a:r>
            </a:p>
          </p:txBody>
        </p:sp>
      </p:grpSp>
      <p:grpSp>
        <p:nvGrpSpPr>
          <p:cNvPr id="9" name="组合 23"/>
          <p:cNvGrpSpPr/>
          <p:nvPr/>
        </p:nvGrpSpPr>
        <p:grpSpPr bwMode="auto">
          <a:xfrm>
            <a:off x="2514600" y="5181600"/>
            <a:ext cx="4648200" cy="954088"/>
            <a:chOff x="2667000" y="5181600"/>
            <a:chExt cx="4648200" cy="954107"/>
          </a:xfrm>
        </p:grpSpPr>
        <p:sp>
          <p:nvSpPr>
            <p:cNvPr id="25" name="矩形标注 24"/>
            <p:cNvSpPr/>
            <p:nvPr/>
          </p:nvSpPr>
          <p:spPr>
            <a:xfrm>
              <a:off x="2667000" y="5257802"/>
              <a:ext cx="4114800" cy="838217"/>
            </a:xfrm>
            <a:prstGeom prst="wedgeRectCallout">
              <a:avLst>
                <a:gd name="adj1" fmla="val 66106"/>
                <a:gd name="adj2" fmla="val -500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4228" name="矩形 25"/>
            <p:cNvSpPr>
              <a:spLocks noChangeArrowheads="1"/>
            </p:cNvSpPr>
            <p:nvPr/>
          </p:nvSpPr>
          <p:spPr bwMode="auto">
            <a:xfrm>
              <a:off x="2743200" y="5181600"/>
              <a:ext cx="45720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</a:rPr>
                <a:t>How about saying simple expressions or sentences?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9200" y="39688"/>
            <a:ext cx="78486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+mj-cs"/>
              </a:rPr>
              <a:t>Language points</a:t>
            </a:r>
          </a:p>
        </p:txBody>
      </p:sp>
      <p:grpSp>
        <p:nvGrpSpPr>
          <p:cNvPr id="95235" name="组合 1"/>
          <p:cNvGrpSpPr/>
          <p:nvPr/>
        </p:nvGrpSpPr>
        <p:grpSpPr bwMode="auto">
          <a:xfrm>
            <a:off x="304800" y="1219200"/>
            <a:ext cx="8534400" cy="4876800"/>
            <a:chOff x="607572" y="1597025"/>
            <a:chExt cx="8195246" cy="4041775"/>
          </a:xfrm>
        </p:grpSpPr>
        <p:sp>
          <p:nvSpPr>
            <p:cNvPr id="4" name="AutoShape 78"/>
            <p:cNvSpPr>
              <a:spLocks noChangeArrowheads="1"/>
            </p:cNvSpPr>
            <p:nvPr/>
          </p:nvSpPr>
          <p:spPr bwMode="gray">
            <a:xfrm flipH="1">
              <a:off x="607572" y="1597025"/>
              <a:ext cx="1275934" cy="4039144"/>
            </a:xfrm>
            <a:prstGeom prst="roundRect">
              <a:avLst>
                <a:gd name="adj" fmla="val 11375"/>
              </a:avLst>
            </a:prstGeom>
            <a:solidFill>
              <a:srgbClr val="FFFAEC"/>
            </a:solidFill>
            <a:ln w="28575">
              <a:solidFill>
                <a:srgbClr val="FFC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5" name="AutoShape 76"/>
            <p:cNvSpPr>
              <a:spLocks noChangeArrowheads="1"/>
            </p:cNvSpPr>
            <p:nvPr/>
          </p:nvSpPr>
          <p:spPr bwMode="gray">
            <a:xfrm>
              <a:off x="1981069" y="1599656"/>
              <a:ext cx="6821749" cy="4039144"/>
            </a:xfrm>
            <a:prstGeom prst="roundRect">
              <a:avLst>
                <a:gd name="adj" fmla="val 2454"/>
              </a:avLst>
            </a:prstGeom>
            <a:solidFill>
              <a:srgbClr val="FFFFCC"/>
            </a:solidFill>
            <a:ln w="28575">
              <a:solidFill>
                <a:srgbClr val="FFC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grpSp>
          <p:nvGrpSpPr>
            <p:cNvPr id="6" name="Group 29"/>
            <p:cNvGrpSpPr/>
            <p:nvPr/>
          </p:nvGrpSpPr>
          <p:grpSpPr bwMode="auto">
            <a:xfrm rot="5400000">
              <a:off x="1685925" y="1743075"/>
              <a:ext cx="495300" cy="666750"/>
              <a:chOff x="778" y="1762"/>
              <a:chExt cx="312" cy="42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7" name="Group 30"/>
              <p:cNvGrpSpPr/>
              <p:nvPr/>
            </p:nvGrpSpPr>
            <p:grpSpPr bwMode="auto">
              <a:xfrm>
                <a:off x="960" y="1764"/>
                <a:ext cx="130" cy="418"/>
                <a:chOff x="960" y="1764"/>
                <a:chExt cx="130" cy="418"/>
              </a:xfrm>
            </p:grpSpPr>
            <p:sp>
              <p:nvSpPr>
                <p:cNvPr id="21" name="Oval 31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22" name="Oval 32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23" name="AutoShape 33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  <p:grpSp>
            <p:nvGrpSpPr>
              <p:cNvPr id="8" name="Group 34"/>
              <p:cNvGrpSpPr/>
              <p:nvPr/>
            </p:nvGrpSpPr>
            <p:grpSpPr bwMode="auto">
              <a:xfrm>
                <a:off x="778" y="1762"/>
                <a:ext cx="130" cy="418"/>
                <a:chOff x="960" y="1764"/>
                <a:chExt cx="130" cy="418"/>
              </a:xfrm>
            </p:grpSpPr>
            <p:sp>
              <p:nvSpPr>
                <p:cNvPr id="18" name="Oval 35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9" name="Oval 36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20" name="AutoShape 37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</p:grpSp>
        <p:grpSp>
          <p:nvGrpSpPr>
            <p:cNvPr id="9" name="Group 65"/>
            <p:cNvGrpSpPr/>
            <p:nvPr/>
          </p:nvGrpSpPr>
          <p:grpSpPr bwMode="auto">
            <a:xfrm rot="5400000">
              <a:off x="1685925" y="4867275"/>
              <a:ext cx="495300" cy="666750"/>
              <a:chOff x="778" y="1762"/>
              <a:chExt cx="312" cy="42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6" name="Group 66"/>
              <p:cNvGrpSpPr/>
              <p:nvPr/>
            </p:nvGrpSpPr>
            <p:grpSpPr bwMode="auto">
              <a:xfrm>
                <a:off x="960" y="1764"/>
                <a:ext cx="130" cy="418"/>
                <a:chOff x="960" y="1764"/>
                <a:chExt cx="130" cy="418"/>
              </a:xfrm>
            </p:grpSpPr>
            <p:sp>
              <p:nvSpPr>
                <p:cNvPr id="13" name="Oval 67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4" name="Oval 68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5" name="AutoShape 69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  <p:grpSp>
            <p:nvGrpSpPr>
              <p:cNvPr id="17" name="Group 70"/>
              <p:cNvGrpSpPr/>
              <p:nvPr/>
            </p:nvGrpSpPr>
            <p:grpSpPr bwMode="auto">
              <a:xfrm>
                <a:off x="778" y="1762"/>
                <a:ext cx="130" cy="418"/>
                <a:chOff x="960" y="1764"/>
                <a:chExt cx="130" cy="418"/>
              </a:xfrm>
            </p:grpSpPr>
            <p:sp>
              <p:nvSpPr>
                <p:cNvPr id="10" name="Oval 71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1" name="Oval 72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2" name="AutoShape 73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</p:grpSp>
      </p:grpSp>
      <p:sp>
        <p:nvSpPr>
          <p:cNvPr id="24" name="矩形 23"/>
          <p:cNvSpPr/>
          <p:nvPr/>
        </p:nvSpPr>
        <p:spPr>
          <a:xfrm>
            <a:off x="547688" y="2189163"/>
            <a:ext cx="842962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知</a:t>
            </a:r>
            <a:endParaRPr lang="en-US" altLang="zh-CN" sz="28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识</a:t>
            </a:r>
            <a:endParaRPr lang="en-US" altLang="zh-CN" sz="28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探究</a:t>
            </a:r>
            <a:endParaRPr lang="en-US" altLang="zh-CN" sz="28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33"/>
          <p:cNvSpPr>
            <a:spLocks noChangeArrowheads="1"/>
          </p:cNvSpPr>
          <p:nvPr/>
        </p:nvSpPr>
        <p:spPr bwMode="auto">
          <a:xfrm>
            <a:off x="2016125" y="1341438"/>
            <a:ext cx="6594475" cy="451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advice </a:t>
            </a:r>
            <a:r>
              <a:rPr lang="en-US" altLang="zh-C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意见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建议，不可数名词，表示一条建议时用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a/one piece of advice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；表示一些建议时常用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 advice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常用的固定搭配有</a:t>
            </a:r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①give some advice on. . . “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方面提建议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”; ②take/follow one’s advice “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接受某人的建议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”; ③ask for one’s advice “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征求某人的建议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组合 1"/>
          <p:cNvGrpSpPr/>
          <p:nvPr/>
        </p:nvGrpSpPr>
        <p:grpSpPr bwMode="auto">
          <a:xfrm>
            <a:off x="304800" y="1219200"/>
            <a:ext cx="8534400" cy="4876800"/>
            <a:chOff x="607572" y="1597025"/>
            <a:chExt cx="8195246" cy="4041775"/>
          </a:xfrm>
        </p:grpSpPr>
        <p:sp>
          <p:nvSpPr>
            <p:cNvPr id="5" name="AutoShape 78"/>
            <p:cNvSpPr>
              <a:spLocks noChangeArrowheads="1"/>
            </p:cNvSpPr>
            <p:nvPr/>
          </p:nvSpPr>
          <p:spPr bwMode="gray">
            <a:xfrm flipH="1">
              <a:off x="607572" y="1597025"/>
              <a:ext cx="1275934" cy="4039144"/>
            </a:xfrm>
            <a:prstGeom prst="roundRect">
              <a:avLst>
                <a:gd name="adj" fmla="val 11375"/>
              </a:avLst>
            </a:prstGeom>
            <a:solidFill>
              <a:srgbClr val="FFFAEC"/>
            </a:solidFill>
            <a:ln w="28575">
              <a:solidFill>
                <a:srgbClr val="FFC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6" name="AutoShape 76"/>
            <p:cNvSpPr>
              <a:spLocks noChangeArrowheads="1"/>
            </p:cNvSpPr>
            <p:nvPr/>
          </p:nvSpPr>
          <p:spPr bwMode="gray">
            <a:xfrm>
              <a:off x="1981069" y="1599656"/>
              <a:ext cx="6821749" cy="4039144"/>
            </a:xfrm>
            <a:prstGeom prst="roundRect">
              <a:avLst>
                <a:gd name="adj" fmla="val 2454"/>
              </a:avLst>
            </a:prstGeom>
            <a:solidFill>
              <a:srgbClr val="FFFFCC"/>
            </a:solidFill>
            <a:ln w="28575">
              <a:solidFill>
                <a:srgbClr val="FFC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grpSp>
          <p:nvGrpSpPr>
            <p:cNvPr id="3" name="Group 29"/>
            <p:cNvGrpSpPr/>
            <p:nvPr/>
          </p:nvGrpSpPr>
          <p:grpSpPr bwMode="auto">
            <a:xfrm rot="5400000">
              <a:off x="1685925" y="1743075"/>
              <a:ext cx="495300" cy="666750"/>
              <a:chOff x="778" y="1762"/>
              <a:chExt cx="312" cy="42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4" name="Group 30"/>
              <p:cNvGrpSpPr/>
              <p:nvPr/>
            </p:nvGrpSpPr>
            <p:grpSpPr bwMode="auto">
              <a:xfrm>
                <a:off x="960" y="1764"/>
                <a:ext cx="130" cy="418"/>
                <a:chOff x="960" y="1764"/>
                <a:chExt cx="130" cy="418"/>
              </a:xfrm>
            </p:grpSpPr>
            <p:sp>
              <p:nvSpPr>
                <p:cNvPr id="22" name="Oval 31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23" name="Oval 32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24" name="AutoShape 33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  <p:grpSp>
            <p:nvGrpSpPr>
              <p:cNvPr id="7" name="Group 34"/>
              <p:cNvGrpSpPr/>
              <p:nvPr/>
            </p:nvGrpSpPr>
            <p:grpSpPr bwMode="auto">
              <a:xfrm>
                <a:off x="778" y="1762"/>
                <a:ext cx="130" cy="418"/>
                <a:chOff x="960" y="1764"/>
                <a:chExt cx="130" cy="418"/>
              </a:xfrm>
            </p:grpSpPr>
            <p:sp>
              <p:nvSpPr>
                <p:cNvPr id="19" name="Oval 35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20" name="Oval 36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21" name="AutoShape 37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</p:grpSp>
        <p:grpSp>
          <p:nvGrpSpPr>
            <p:cNvPr id="8" name="Group 65"/>
            <p:cNvGrpSpPr/>
            <p:nvPr/>
          </p:nvGrpSpPr>
          <p:grpSpPr bwMode="auto">
            <a:xfrm rot="5400000">
              <a:off x="1685925" y="4867275"/>
              <a:ext cx="495300" cy="666750"/>
              <a:chOff x="778" y="1762"/>
              <a:chExt cx="312" cy="42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9" name="Group 66"/>
              <p:cNvGrpSpPr/>
              <p:nvPr/>
            </p:nvGrpSpPr>
            <p:grpSpPr bwMode="auto">
              <a:xfrm>
                <a:off x="960" y="1764"/>
                <a:ext cx="130" cy="418"/>
                <a:chOff x="960" y="1764"/>
                <a:chExt cx="130" cy="418"/>
              </a:xfrm>
            </p:grpSpPr>
            <p:sp>
              <p:nvSpPr>
                <p:cNvPr id="14" name="Oval 67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5" name="Oval 68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6" name="AutoShape 69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  <p:grpSp>
            <p:nvGrpSpPr>
              <p:cNvPr id="10" name="Group 70"/>
              <p:cNvGrpSpPr/>
              <p:nvPr/>
            </p:nvGrpSpPr>
            <p:grpSpPr bwMode="auto">
              <a:xfrm>
                <a:off x="778" y="1762"/>
                <a:ext cx="130" cy="418"/>
                <a:chOff x="960" y="1764"/>
                <a:chExt cx="130" cy="418"/>
              </a:xfrm>
            </p:grpSpPr>
            <p:sp>
              <p:nvSpPr>
                <p:cNvPr id="11" name="Oval 71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2" name="Oval 72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3" name="AutoShape 73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</p:grpSp>
      </p:grpSp>
      <p:sp>
        <p:nvSpPr>
          <p:cNvPr id="25" name="矩形 24"/>
          <p:cNvSpPr/>
          <p:nvPr/>
        </p:nvSpPr>
        <p:spPr>
          <a:xfrm>
            <a:off x="547688" y="2189163"/>
            <a:ext cx="842962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知</a:t>
            </a:r>
            <a:endParaRPr lang="en-US" altLang="zh-CN" sz="28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识</a:t>
            </a:r>
            <a:endParaRPr lang="en-US" altLang="zh-CN" sz="28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探究</a:t>
            </a:r>
            <a:endParaRPr lang="en-US" altLang="zh-CN" sz="28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6264" name="矩形 33"/>
          <p:cNvSpPr>
            <a:spLocks noChangeArrowheads="1"/>
          </p:cNvSpPr>
          <p:nvPr/>
        </p:nvSpPr>
        <p:spPr bwMode="auto">
          <a:xfrm>
            <a:off x="2016125" y="1143000"/>
            <a:ext cx="6746875" cy="115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Let’s </a:t>
            </a:r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try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 speak English as much as possible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7" name="组合 55"/>
          <p:cNvGrpSpPr/>
          <p:nvPr/>
        </p:nvGrpSpPr>
        <p:grpSpPr bwMode="auto">
          <a:xfrm>
            <a:off x="3352800" y="2209800"/>
            <a:ext cx="4953000" cy="838200"/>
            <a:chOff x="3276600" y="2209800"/>
            <a:chExt cx="4953000" cy="838200"/>
          </a:xfrm>
        </p:grpSpPr>
        <p:sp>
          <p:nvSpPr>
            <p:cNvPr id="43" name="圆角矩形 42"/>
            <p:cNvSpPr/>
            <p:nvPr/>
          </p:nvSpPr>
          <p:spPr>
            <a:xfrm>
              <a:off x="3276600" y="2209800"/>
              <a:ext cx="4876800" cy="762000"/>
            </a:xfrm>
            <a:prstGeom prst="roundRect">
              <a:avLst/>
            </a:prstGeom>
            <a:noFill/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sp>
          <p:nvSpPr>
            <p:cNvPr id="96267" name="TextBox 43"/>
            <p:cNvSpPr txBox="1">
              <a:spLocks noChangeArrowheads="1"/>
            </p:cNvSpPr>
            <p:nvPr/>
          </p:nvSpPr>
          <p:spPr bwMode="auto">
            <a:xfrm>
              <a:off x="3352800" y="2217003"/>
              <a:ext cx="48768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try to do </a:t>
              </a:r>
              <a:r>
                <a:rPr lang="en-US" altLang="zh-CN" sz="2400" dirty="0" err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sth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.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“尽力，设法做某事”，强调付出一定的努力。</a:t>
              </a:r>
            </a:p>
          </p:txBody>
        </p:sp>
      </p:grpSp>
      <p:grpSp>
        <p:nvGrpSpPr>
          <p:cNvPr id="18" name="组合 57"/>
          <p:cNvGrpSpPr/>
          <p:nvPr/>
        </p:nvGrpSpPr>
        <p:grpSpPr bwMode="auto">
          <a:xfrm>
            <a:off x="3276600" y="4191000"/>
            <a:ext cx="4876800" cy="838200"/>
            <a:chOff x="3276600" y="4191000"/>
            <a:chExt cx="4876800" cy="838200"/>
          </a:xfrm>
        </p:grpSpPr>
        <p:sp>
          <p:nvSpPr>
            <p:cNvPr id="96269" name="TextBox 32"/>
            <p:cNvSpPr txBox="1">
              <a:spLocks noChangeArrowheads="1"/>
            </p:cNvSpPr>
            <p:nvPr/>
          </p:nvSpPr>
          <p:spPr bwMode="auto">
            <a:xfrm>
              <a:off x="3352800" y="4198203"/>
              <a:ext cx="4724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try one’s best do </a:t>
              </a:r>
              <a:r>
                <a:rPr lang="en-US" altLang="zh-CN" sz="2400" dirty="0" err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sth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.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尽某人最大的努力做某事。</a:t>
              </a:r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3276600" y="4191000"/>
              <a:ext cx="4876800" cy="762000"/>
            </a:xfrm>
            <a:prstGeom prst="roundRect">
              <a:avLst/>
            </a:prstGeom>
            <a:noFill/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组合 56"/>
          <p:cNvGrpSpPr/>
          <p:nvPr/>
        </p:nvGrpSpPr>
        <p:grpSpPr bwMode="auto">
          <a:xfrm>
            <a:off x="3276600" y="3132138"/>
            <a:ext cx="4876800" cy="830262"/>
            <a:chOff x="3276600" y="3131403"/>
            <a:chExt cx="4876800" cy="830997"/>
          </a:xfrm>
        </p:grpSpPr>
        <p:sp>
          <p:nvSpPr>
            <p:cNvPr id="96272" name="TextBox 45"/>
            <p:cNvSpPr txBox="1">
              <a:spLocks noChangeArrowheads="1"/>
            </p:cNvSpPr>
            <p:nvPr/>
          </p:nvSpPr>
          <p:spPr bwMode="auto">
            <a:xfrm>
              <a:off x="3429000" y="3131403"/>
              <a:ext cx="4724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try doing </a:t>
              </a:r>
              <a:r>
                <a:rPr lang="en-US" altLang="zh-CN" sz="2400" dirty="0" err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sth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.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“尝试做某事”，但不一定付出很大努力。</a:t>
              </a:r>
            </a:p>
          </p:txBody>
        </p:sp>
        <p:sp>
          <p:nvSpPr>
            <p:cNvPr id="51" name="圆角矩形 50"/>
            <p:cNvSpPr/>
            <p:nvPr/>
          </p:nvSpPr>
          <p:spPr>
            <a:xfrm>
              <a:off x="3276600" y="3131403"/>
              <a:ext cx="4876800" cy="762675"/>
            </a:xfrm>
            <a:prstGeom prst="roundRect">
              <a:avLst/>
            </a:prstGeom>
            <a:noFill/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组合 58"/>
          <p:cNvGrpSpPr/>
          <p:nvPr/>
        </p:nvGrpSpPr>
        <p:grpSpPr bwMode="auto">
          <a:xfrm>
            <a:off x="3352800" y="5181600"/>
            <a:ext cx="4724400" cy="685800"/>
            <a:chOff x="3276600" y="5181600"/>
            <a:chExt cx="4724400" cy="685800"/>
          </a:xfrm>
        </p:grpSpPr>
        <p:sp>
          <p:nvSpPr>
            <p:cNvPr id="96275" name="TextBox 34"/>
            <p:cNvSpPr txBox="1">
              <a:spLocks noChangeArrowheads="1"/>
            </p:cNvSpPr>
            <p:nvPr/>
          </p:nvSpPr>
          <p:spPr bwMode="auto">
            <a:xfrm>
              <a:off x="3352800" y="5257800"/>
              <a:ext cx="4114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have a try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尝试，</a:t>
              </a:r>
              <a:r>
                <a:rPr lang="en-US" altLang="zh-CN" sz="24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try</a:t>
              </a:r>
              <a:r>
                <a:rPr lang="zh-CN" altLang="en-US" sz="24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是名词。</a:t>
              </a:r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3276600" y="5181600"/>
              <a:ext cx="4724400" cy="685800"/>
            </a:xfrm>
            <a:prstGeom prst="roundRect">
              <a:avLst/>
            </a:prstGeom>
            <a:noFill/>
            <a:ln w="952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组合 48"/>
          <p:cNvGrpSpPr/>
          <p:nvPr/>
        </p:nvGrpSpPr>
        <p:grpSpPr bwMode="auto">
          <a:xfrm>
            <a:off x="2514600" y="2438400"/>
            <a:ext cx="1447800" cy="3200400"/>
            <a:chOff x="2514600" y="2438400"/>
            <a:chExt cx="1447800" cy="3200400"/>
          </a:xfrm>
        </p:grpSpPr>
        <p:sp>
          <p:nvSpPr>
            <p:cNvPr id="46" name="空心弧 45"/>
            <p:cNvSpPr/>
            <p:nvPr/>
          </p:nvSpPr>
          <p:spPr bwMode="auto">
            <a:xfrm rot="16200000">
              <a:off x="1638300" y="3314700"/>
              <a:ext cx="3200400" cy="1447800"/>
            </a:xfrm>
            <a:prstGeom prst="blockArc">
              <a:avLst>
                <a:gd name="adj1" fmla="val 10614482"/>
                <a:gd name="adj2" fmla="val 196616"/>
                <a:gd name="adj3" fmla="val 483"/>
              </a:avLst>
            </a:prstGeom>
            <a:solidFill>
              <a:srgbClr val="00B050">
                <a:alpha val="85882"/>
              </a:srgbClr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zh-CN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47" name="空心弧 46"/>
            <p:cNvSpPr/>
            <p:nvPr/>
          </p:nvSpPr>
          <p:spPr bwMode="auto">
            <a:xfrm rot="16200000">
              <a:off x="2247900" y="3390900"/>
              <a:ext cx="1676400" cy="1143000"/>
            </a:xfrm>
            <a:prstGeom prst="blockArc">
              <a:avLst>
                <a:gd name="adj1" fmla="val 10031934"/>
                <a:gd name="adj2" fmla="val 950714"/>
                <a:gd name="adj3" fmla="val 581"/>
              </a:avLst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zh-CN" altLang="en-US"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9" name="组合 47"/>
          <p:cNvGrpSpPr/>
          <p:nvPr/>
        </p:nvGrpSpPr>
        <p:grpSpPr bwMode="auto">
          <a:xfrm>
            <a:off x="1905000" y="3505200"/>
            <a:ext cx="914400" cy="762000"/>
            <a:chOff x="1905000" y="3505200"/>
            <a:chExt cx="914399" cy="762000"/>
          </a:xfrm>
        </p:grpSpPr>
        <p:pic>
          <p:nvPicPr>
            <p:cNvPr id="96281" name="图片 3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905000" y="3505200"/>
              <a:ext cx="914399" cy="762000"/>
            </a:xfrm>
            <a:prstGeom prst="rect">
              <a:avLst/>
            </a:prstGeom>
            <a:solidFill>
              <a:srgbClr val="00CC99"/>
            </a:solidFill>
            <a:ln w="12700">
              <a:solidFill>
                <a:srgbClr val="00B050"/>
              </a:solidFill>
              <a:miter lim="800000"/>
              <a:headEnd/>
              <a:tailEnd/>
            </a:ln>
          </p:spPr>
        </p:pic>
        <p:sp>
          <p:nvSpPr>
            <p:cNvPr id="96282" name="矩形 43"/>
            <p:cNvSpPr>
              <a:spLocks noChangeArrowheads="1"/>
            </p:cNvSpPr>
            <p:nvPr/>
          </p:nvSpPr>
          <p:spPr bwMode="auto">
            <a:xfrm>
              <a:off x="2013398" y="3576935"/>
              <a:ext cx="5774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try</a:t>
              </a:r>
              <a:endPara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组合 1"/>
          <p:cNvGrpSpPr/>
          <p:nvPr/>
        </p:nvGrpSpPr>
        <p:grpSpPr bwMode="auto">
          <a:xfrm>
            <a:off x="304800" y="1219200"/>
            <a:ext cx="8534400" cy="4876800"/>
            <a:chOff x="607572" y="1597025"/>
            <a:chExt cx="8195246" cy="4041775"/>
          </a:xfrm>
        </p:grpSpPr>
        <p:sp>
          <p:nvSpPr>
            <p:cNvPr id="3" name="AutoShape 78"/>
            <p:cNvSpPr>
              <a:spLocks noChangeArrowheads="1"/>
            </p:cNvSpPr>
            <p:nvPr/>
          </p:nvSpPr>
          <p:spPr bwMode="gray">
            <a:xfrm flipH="1">
              <a:off x="607572" y="1597025"/>
              <a:ext cx="1275934" cy="4039144"/>
            </a:xfrm>
            <a:prstGeom prst="roundRect">
              <a:avLst>
                <a:gd name="adj" fmla="val 11375"/>
              </a:avLst>
            </a:prstGeom>
            <a:solidFill>
              <a:srgbClr val="FFFAEC"/>
            </a:solidFill>
            <a:ln w="28575">
              <a:solidFill>
                <a:srgbClr val="FFC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" name="AutoShape 76"/>
            <p:cNvSpPr>
              <a:spLocks noChangeArrowheads="1"/>
            </p:cNvSpPr>
            <p:nvPr/>
          </p:nvSpPr>
          <p:spPr bwMode="gray">
            <a:xfrm>
              <a:off x="1981069" y="1599656"/>
              <a:ext cx="6821749" cy="4039144"/>
            </a:xfrm>
            <a:prstGeom prst="roundRect">
              <a:avLst>
                <a:gd name="adj" fmla="val 2454"/>
              </a:avLst>
            </a:prstGeom>
            <a:solidFill>
              <a:srgbClr val="FFFFCC"/>
            </a:solidFill>
            <a:ln w="28575">
              <a:solidFill>
                <a:srgbClr val="FFC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grpSp>
          <p:nvGrpSpPr>
            <p:cNvPr id="5" name="Group 29"/>
            <p:cNvGrpSpPr/>
            <p:nvPr/>
          </p:nvGrpSpPr>
          <p:grpSpPr bwMode="auto">
            <a:xfrm rot="5400000">
              <a:off x="1685925" y="1743075"/>
              <a:ext cx="495300" cy="666750"/>
              <a:chOff x="778" y="1762"/>
              <a:chExt cx="312" cy="42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6" name="Group 30"/>
              <p:cNvGrpSpPr/>
              <p:nvPr/>
            </p:nvGrpSpPr>
            <p:grpSpPr bwMode="auto">
              <a:xfrm>
                <a:off x="960" y="1764"/>
                <a:ext cx="130" cy="418"/>
                <a:chOff x="960" y="1764"/>
                <a:chExt cx="130" cy="418"/>
              </a:xfrm>
            </p:grpSpPr>
            <p:sp>
              <p:nvSpPr>
                <p:cNvPr id="20" name="Oval 31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21" name="Oval 32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22" name="AutoShape 33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  <p:grpSp>
            <p:nvGrpSpPr>
              <p:cNvPr id="7" name="Group 34"/>
              <p:cNvGrpSpPr/>
              <p:nvPr/>
            </p:nvGrpSpPr>
            <p:grpSpPr bwMode="auto">
              <a:xfrm>
                <a:off x="778" y="1762"/>
                <a:ext cx="130" cy="418"/>
                <a:chOff x="960" y="1764"/>
                <a:chExt cx="130" cy="418"/>
              </a:xfrm>
            </p:grpSpPr>
            <p:sp>
              <p:nvSpPr>
                <p:cNvPr id="17" name="Oval 35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8" name="Oval 36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9" name="AutoShape 37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</p:grpSp>
        <p:grpSp>
          <p:nvGrpSpPr>
            <p:cNvPr id="8" name="Group 65"/>
            <p:cNvGrpSpPr/>
            <p:nvPr/>
          </p:nvGrpSpPr>
          <p:grpSpPr bwMode="auto">
            <a:xfrm rot="5400000">
              <a:off x="1685925" y="4867275"/>
              <a:ext cx="495300" cy="666750"/>
              <a:chOff x="778" y="1762"/>
              <a:chExt cx="312" cy="42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5" name="Group 66"/>
              <p:cNvGrpSpPr/>
              <p:nvPr/>
            </p:nvGrpSpPr>
            <p:grpSpPr bwMode="auto">
              <a:xfrm>
                <a:off x="960" y="1764"/>
                <a:ext cx="130" cy="418"/>
                <a:chOff x="960" y="1764"/>
                <a:chExt cx="130" cy="418"/>
              </a:xfrm>
            </p:grpSpPr>
            <p:sp>
              <p:nvSpPr>
                <p:cNvPr id="12" name="Oval 67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3" name="Oval 68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4" name="AutoShape 69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  <p:grpSp>
            <p:nvGrpSpPr>
              <p:cNvPr id="16" name="Group 70"/>
              <p:cNvGrpSpPr/>
              <p:nvPr/>
            </p:nvGrpSpPr>
            <p:grpSpPr bwMode="auto">
              <a:xfrm>
                <a:off x="778" y="1762"/>
                <a:ext cx="130" cy="418"/>
                <a:chOff x="960" y="1764"/>
                <a:chExt cx="130" cy="418"/>
              </a:xfrm>
            </p:grpSpPr>
            <p:sp>
              <p:nvSpPr>
                <p:cNvPr id="9" name="Oval 71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0" name="Oval 72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1" name="AutoShape 73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</p:grpSp>
      </p:grpSp>
      <p:sp>
        <p:nvSpPr>
          <p:cNvPr id="97287" name="矩形 33"/>
          <p:cNvSpPr>
            <a:spLocks noChangeArrowheads="1"/>
          </p:cNvSpPr>
          <p:nvPr/>
        </p:nvSpPr>
        <p:spPr bwMode="auto">
          <a:xfrm>
            <a:off x="2016125" y="1143000"/>
            <a:ext cx="6746875" cy="457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Why not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write down our mistakes in our notebooks? 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句型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Why not. . . ?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相当于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Why don’t you/we. . . ?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意为“为什么不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呢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 ”,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其后面跟动词原形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是提建议的一种句型。例如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Why not ______ for a walk?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Why don’t you _____ for a walk? 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为什么不去散步呢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  <a:endParaRPr lang="zh-CN" altLang="en-US" sz="28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47688" y="2189163"/>
            <a:ext cx="842962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知</a:t>
            </a:r>
            <a:endParaRPr lang="en-US" altLang="zh-CN" sz="28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识</a:t>
            </a:r>
            <a:endParaRPr lang="en-US" altLang="zh-CN" sz="28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探究</a:t>
            </a:r>
            <a:endParaRPr lang="en-US" altLang="zh-CN" sz="28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4637088" y="3971925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4800600" y="4572000"/>
            <a:ext cx="544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组合 1"/>
          <p:cNvGrpSpPr/>
          <p:nvPr/>
        </p:nvGrpSpPr>
        <p:grpSpPr bwMode="auto">
          <a:xfrm>
            <a:off x="304800" y="1219200"/>
            <a:ext cx="8534400" cy="4876800"/>
            <a:chOff x="607572" y="1597025"/>
            <a:chExt cx="8195246" cy="4041775"/>
          </a:xfrm>
        </p:grpSpPr>
        <p:sp>
          <p:nvSpPr>
            <p:cNvPr id="3" name="AutoShape 78"/>
            <p:cNvSpPr>
              <a:spLocks noChangeArrowheads="1"/>
            </p:cNvSpPr>
            <p:nvPr/>
          </p:nvSpPr>
          <p:spPr bwMode="gray">
            <a:xfrm flipH="1">
              <a:off x="607572" y="1597025"/>
              <a:ext cx="1275934" cy="4039144"/>
            </a:xfrm>
            <a:prstGeom prst="roundRect">
              <a:avLst>
                <a:gd name="adj" fmla="val 11375"/>
              </a:avLst>
            </a:prstGeom>
            <a:solidFill>
              <a:srgbClr val="FFFAEC"/>
            </a:solidFill>
            <a:ln w="28575">
              <a:solidFill>
                <a:srgbClr val="FFC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" name="AutoShape 76"/>
            <p:cNvSpPr>
              <a:spLocks noChangeArrowheads="1"/>
            </p:cNvSpPr>
            <p:nvPr/>
          </p:nvSpPr>
          <p:spPr bwMode="gray">
            <a:xfrm>
              <a:off x="1981069" y="1599656"/>
              <a:ext cx="6821749" cy="4039144"/>
            </a:xfrm>
            <a:prstGeom prst="roundRect">
              <a:avLst>
                <a:gd name="adj" fmla="val 2454"/>
              </a:avLst>
            </a:prstGeom>
            <a:solidFill>
              <a:srgbClr val="FFFFCC"/>
            </a:solidFill>
            <a:ln w="28575">
              <a:solidFill>
                <a:srgbClr val="FFC000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dirty="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grpSp>
          <p:nvGrpSpPr>
            <p:cNvPr id="5" name="Group 29"/>
            <p:cNvGrpSpPr/>
            <p:nvPr/>
          </p:nvGrpSpPr>
          <p:grpSpPr bwMode="auto">
            <a:xfrm rot="5400000">
              <a:off x="1685925" y="1743075"/>
              <a:ext cx="495300" cy="666750"/>
              <a:chOff x="778" y="1762"/>
              <a:chExt cx="312" cy="42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6" name="Group 30"/>
              <p:cNvGrpSpPr/>
              <p:nvPr/>
            </p:nvGrpSpPr>
            <p:grpSpPr bwMode="auto">
              <a:xfrm>
                <a:off x="960" y="1764"/>
                <a:ext cx="130" cy="418"/>
                <a:chOff x="960" y="1764"/>
                <a:chExt cx="130" cy="418"/>
              </a:xfrm>
            </p:grpSpPr>
            <p:sp>
              <p:nvSpPr>
                <p:cNvPr id="20" name="Oval 31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21" name="Oval 32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22" name="AutoShape 33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  <p:grpSp>
            <p:nvGrpSpPr>
              <p:cNvPr id="7" name="Group 34"/>
              <p:cNvGrpSpPr/>
              <p:nvPr/>
            </p:nvGrpSpPr>
            <p:grpSpPr bwMode="auto">
              <a:xfrm>
                <a:off x="778" y="1762"/>
                <a:ext cx="130" cy="418"/>
                <a:chOff x="960" y="1764"/>
                <a:chExt cx="130" cy="418"/>
              </a:xfrm>
            </p:grpSpPr>
            <p:sp>
              <p:nvSpPr>
                <p:cNvPr id="17" name="Oval 35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8" name="Oval 36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9" name="AutoShape 37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</p:grpSp>
        <p:grpSp>
          <p:nvGrpSpPr>
            <p:cNvPr id="8" name="Group 65"/>
            <p:cNvGrpSpPr/>
            <p:nvPr/>
          </p:nvGrpSpPr>
          <p:grpSpPr bwMode="auto">
            <a:xfrm rot="5400000">
              <a:off x="1685925" y="4867275"/>
              <a:ext cx="495300" cy="666750"/>
              <a:chOff x="778" y="1762"/>
              <a:chExt cx="312" cy="42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5" name="Group 66"/>
              <p:cNvGrpSpPr/>
              <p:nvPr/>
            </p:nvGrpSpPr>
            <p:grpSpPr bwMode="auto">
              <a:xfrm>
                <a:off x="960" y="1764"/>
                <a:ext cx="130" cy="418"/>
                <a:chOff x="960" y="1764"/>
                <a:chExt cx="130" cy="418"/>
              </a:xfrm>
            </p:grpSpPr>
            <p:sp>
              <p:nvSpPr>
                <p:cNvPr id="12" name="Oval 67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3" name="Oval 68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4" name="AutoShape 69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EAEAEA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  <p:grpSp>
            <p:nvGrpSpPr>
              <p:cNvPr id="16" name="Group 70"/>
              <p:cNvGrpSpPr/>
              <p:nvPr/>
            </p:nvGrpSpPr>
            <p:grpSpPr bwMode="auto">
              <a:xfrm>
                <a:off x="778" y="1762"/>
                <a:ext cx="130" cy="418"/>
                <a:chOff x="960" y="1764"/>
                <a:chExt cx="130" cy="418"/>
              </a:xfrm>
            </p:grpSpPr>
            <p:sp>
              <p:nvSpPr>
                <p:cNvPr id="9" name="Oval 71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20000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0" name="Oval 72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solidFill>
                  <a:srgbClr val="000000">
                    <a:alpha val="30196"/>
                  </a:srgbClr>
                </a:solidFill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  <p:sp>
              <p:nvSpPr>
                <p:cNvPr id="11" name="AutoShape 73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38100" algn="ctr">
                  <a:noFill/>
                  <a:round/>
                </a:ln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solidFill>
                      <a:srgbClr val="000000"/>
                    </a:solidFill>
                    <a:latin typeface="Arial" panose="020B0604020202020204"/>
                  </a:endParaRPr>
                </a:p>
              </p:txBody>
            </p:sp>
          </p:grpSp>
        </p:grpSp>
      </p:grpSp>
      <p:sp>
        <p:nvSpPr>
          <p:cNvPr id="98311" name="矩形 33"/>
          <p:cNvSpPr>
            <a:spLocks noChangeArrowheads="1"/>
          </p:cNvSpPr>
          <p:nvPr/>
        </p:nvSpPr>
        <p:spPr bwMode="auto">
          <a:xfrm>
            <a:off x="2016125" y="1143000"/>
            <a:ext cx="6746875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about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listening to the radio?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about. . . ? 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怎么样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 ”, 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相当于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about. . . ? “……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怎么样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 ”, 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用来提出请求、建议或征求对方的意见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其后可以接名词、代词或动名词形式。</a:t>
            </a:r>
            <a:endParaRPr lang="en-US" altLang="zh-CN" sz="28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如：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—How about taking a rest?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—OK. Let’s go for a walk. </a:t>
            </a:r>
          </a:p>
          <a:p>
            <a:pPr eaLnBrk="1" hangingPunct="1">
              <a:lnSpc>
                <a:spcPct val="130000"/>
              </a:lnSpc>
            </a:pPr>
            <a:endParaRPr lang="en-US" altLang="zh-CN" sz="28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47688" y="2189163"/>
            <a:ext cx="842962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知</a:t>
            </a:r>
            <a:endParaRPr lang="en-US" altLang="zh-CN" sz="28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识</a:t>
            </a:r>
            <a:endParaRPr lang="en-US" altLang="zh-CN" sz="28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探究</a:t>
            </a:r>
            <a:endParaRPr lang="en-US" altLang="zh-CN" sz="28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ChangeArrowheads="1"/>
          </p:cNvSpPr>
          <p:nvPr/>
        </p:nvSpPr>
        <p:spPr bwMode="gray">
          <a:xfrm>
            <a:off x="609600" y="1219200"/>
            <a:ext cx="8153400" cy="4419600"/>
          </a:xfrm>
          <a:prstGeom prst="roundRect">
            <a:avLst>
              <a:gd name="adj" fmla="val 1150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3DA47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295400" y="39688"/>
            <a:ext cx="78486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+mj-cs"/>
              </a:rPr>
              <a:t>Task6: Listen and mark the intonation.</a:t>
            </a:r>
          </a:p>
        </p:txBody>
      </p:sp>
      <p:sp>
        <p:nvSpPr>
          <p:cNvPr id="99332" name="矩形 3"/>
          <p:cNvSpPr>
            <a:spLocks noChangeArrowheads="1"/>
          </p:cNvSpPr>
          <p:nvPr/>
        </p:nvSpPr>
        <p:spPr bwMode="auto">
          <a:xfrm>
            <a:off x="762000" y="1371600"/>
            <a:ext cx="8172450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1. We should always speak English in class.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2. Let’s try to speak English as much as possible.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3. Why not write down the mistakes in our notebooks?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4. It’s a good idea to spell and pronounce new words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aloud.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5. How about listening to the radio</a:t>
            </a:r>
            <a:r>
              <a:rPr lang="zh-CN" altLang="en-US" sz="2800" dirty="0">
                <a:latin typeface="Times New Roman" panose="02020603050405020304" pitchFamily="18" charset="0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1"/>
          <p:cNvSpPr txBox="1"/>
          <p:nvPr/>
        </p:nvSpPr>
        <p:spPr bwMode="auto">
          <a:xfrm>
            <a:off x="3962400" y="1371600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zh-CN" altLang="en-US" sz="2800" kern="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学习目标</a:t>
            </a:r>
          </a:p>
        </p:txBody>
      </p:sp>
      <p:sp>
        <p:nvSpPr>
          <p:cNvPr id="81923" name="文本框 2"/>
          <p:cNvSpPr txBox="1">
            <a:spLocks noChangeArrowheads="1"/>
          </p:cNvSpPr>
          <p:nvPr/>
        </p:nvSpPr>
        <p:spPr bwMode="auto">
          <a:xfrm>
            <a:off x="990600" y="2133600"/>
            <a:ext cx="76009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To understand conversations involving advice on learning English.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To get information about how to learn English from the conversation.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To understand the way of giving advice.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practise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giving advice on English learning.</a:t>
            </a:r>
          </a:p>
        </p:txBody>
      </p:sp>
      <p:sp>
        <p:nvSpPr>
          <p:cNvPr id="81924" name="图片 4"/>
          <p:cNvSpPr>
            <a:spLocks noChangeAspect="1"/>
          </p:cNvSpPr>
          <p:nvPr/>
        </p:nvSpPr>
        <p:spPr bwMode="auto">
          <a:xfrm>
            <a:off x="7696200" y="4953000"/>
            <a:ext cx="1247775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空心弧 10"/>
          <p:cNvSpPr/>
          <p:nvPr/>
        </p:nvSpPr>
        <p:spPr bwMode="auto">
          <a:xfrm rot="16200000">
            <a:off x="272256" y="2242344"/>
            <a:ext cx="3167063" cy="1577975"/>
          </a:xfrm>
          <a:prstGeom prst="blockArc">
            <a:avLst>
              <a:gd name="adj1" fmla="val 10481913"/>
              <a:gd name="adj2" fmla="val 337000"/>
              <a:gd name="adj3" fmla="val 3624"/>
            </a:avLst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400" kern="0" dirty="0">
              <a:solidFill>
                <a:sysClr val="windowText" lastClr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55" name="椭圆 22"/>
          <p:cNvSpPr>
            <a:spLocks noChangeArrowheads="1"/>
          </p:cNvSpPr>
          <p:nvPr/>
        </p:nvSpPr>
        <p:spPr bwMode="auto">
          <a:xfrm>
            <a:off x="1981200" y="1066800"/>
            <a:ext cx="1447800" cy="936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CC99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00356" name="组合 17"/>
          <p:cNvGrpSpPr/>
          <p:nvPr/>
        </p:nvGrpSpPr>
        <p:grpSpPr bwMode="auto">
          <a:xfrm>
            <a:off x="838200" y="2286000"/>
            <a:ext cx="990600" cy="1655763"/>
            <a:chOff x="3581400" y="2696765"/>
            <a:chExt cx="990600" cy="1655510"/>
          </a:xfrm>
        </p:grpSpPr>
        <p:sp>
          <p:nvSpPr>
            <p:cNvPr id="12" name="圆角矩形 3"/>
            <p:cNvSpPr>
              <a:spLocks noChangeArrowheads="1"/>
            </p:cNvSpPr>
            <p:nvPr/>
          </p:nvSpPr>
          <p:spPr bwMode="auto">
            <a:xfrm>
              <a:off x="3581400" y="2696765"/>
              <a:ext cx="990600" cy="1655510"/>
            </a:xfrm>
            <a:prstGeom prst="roundRect">
              <a:avLst>
                <a:gd name="adj" fmla="val 16667"/>
              </a:avLst>
            </a:prstGeom>
            <a:solidFill>
              <a:srgbClr val="00CC99"/>
            </a:solidFill>
            <a:ln w="9525" algn="ctr">
              <a:noFill/>
              <a:round/>
            </a:ln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zh-CN" altLang="en-US" sz="2400" kern="0">
                <a:solidFill>
                  <a:sysClr val="windowText" lastClr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0358" name="TextBox 16"/>
            <p:cNvSpPr txBox="1">
              <a:spLocks noChangeArrowheads="1"/>
            </p:cNvSpPr>
            <p:nvPr/>
          </p:nvSpPr>
          <p:spPr bwMode="auto">
            <a:xfrm>
              <a:off x="3581400" y="2895600"/>
              <a:ext cx="9906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>
                  <a:latin typeface="Comic Sans MS" panose="030F0702030302020204" pitchFamily="66" charset="0"/>
                </a:rPr>
                <a:t>Good ways to learn English </a:t>
              </a:r>
              <a:endParaRPr lang="zh-CN" altLang="en-US">
                <a:latin typeface="Comic Sans MS" panose="030F0702030302020204" pitchFamily="66" charset="0"/>
              </a:endParaRPr>
            </a:p>
          </p:txBody>
        </p:sp>
      </p:grpSp>
      <p:sp>
        <p:nvSpPr>
          <p:cNvPr id="100359" name="TextBox 18"/>
          <p:cNvSpPr txBox="1">
            <a:spLocks noChangeArrowheads="1"/>
          </p:cNvSpPr>
          <p:nvPr/>
        </p:nvSpPr>
        <p:spPr bwMode="auto">
          <a:xfrm>
            <a:off x="2133600" y="1295400"/>
            <a:ext cx="152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Comic Sans MS" panose="030F0702030302020204" pitchFamily="66" charset="0"/>
              </a:rPr>
              <a:t>Advice </a:t>
            </a:r>
            <a:endParaRPr lang="zh-CN" altLang="en-US" sz="2400">
              <a:latin typeface="Comic Sans MS" panose="030F0702030302020204" pitchFamily="66" charset="0"/>
            </a:endParaRPr>
          </a:p>
        </p:txBody>
      </p:sp>
      <p:sp>
        <p:nvSpPr>
          <p:cNvPr id="100360" name="TextBox 21"/>
          <p:cNvSpPr txBox="1">
            <a:spLocks noChangeArrowheads="1"/>
          </p:cNvSpPr>
          <p:nvPr/>
        </p:nvSpPr>
        <p:spPr bwMode="auto">
          <a:xfrm>
            <a:off x="4038600" y="83820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try…..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361" name="TextBox 22"/>
          <p:cNvSpPr txBox="1">
            <a:spLocks noChangeArrowheads="1"/>
          </p:cNvSpPr>
          <p:nvPr/>
        </p:nvSpPr>
        <p:spPr bwMode="auto">
          <a:xfrm>
            <a:off x="4038600" y="114300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Why not…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362" name="TextBox 23"/>
          <p:cNvSpPr txBox="1">
            <a:spLocks noChangeArrowheads="1"/>
          </p:cNvSpPr>
          <p:nvPr/>
        </p:nvSpPr>
        <p:spPr bwMode="auto">
          <a:xfrm>
            <a:off x="4114800" y="142875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forget to…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363" name="TextBox 24"/>
          <p:cNvSpPr txBox="1">
            <a:spLocks noChangeArrowheads="1"/>
          </p:cNvSpPr>
          <p:nvPr/>
        </p:nvSpPr>
        <p:spPr bwMode="auto">
          <a:xfrm>
            <a:off x="4114800" y="173355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It’s a good idea to…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364" name="TextBox 25"/>
          <p:cNvSpPr txBox="1">
            <a:spLocks noChangeArrowheads="1"/>
          </p:cNvSpPr>
          <p:nvPr/>
        </p:nvSpPr>
        <p:spPr bwMode="auto">
          <a:xfrm>
            <a:off x="4114800" y="203835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How about…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365" name="TextBox 26"/>
          <p:cNvSpPr txBox="1">
            <a:spLocks noChangeArrowheads="1"/>
          </p:cNvSpPr>
          <p:nvPr/>
        </p:nvSpPr>
        <p:spPr bwMode="auto">
          <a:xfrm>
            <a:off x="4114800" y="234315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Why don’t we…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366" name="椭圆 22"/>
          <p:cNvSpPr>
            <a:spLocks noChangeArrowheads="1"/>
          </p:cNvSpPr>
          <p:nvPr/>
        </p:nvSpPr>
        <p:spPr bwMode="auto">
          <a:xfrm>
            <a:off x="2590800" y="2819400"/>
            <a:ext cx="1447800" cy="936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CC99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0" name="空心弧 59"/>
          <p:cNvSpPr/>
          <p:nvPr/>
        </p:nvSpPr>
        <p:spPr>
          <a:xfrm flipV="1">
            <a:off x="1828800" y="3124200"/>
            <a:ext cx="762000" cy="152400"/>
          </a:xfrm>
          <a:prstGeom prst="blockArc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0368" name="矩形 48"/>
          <p:cNvSpPr>
            <a:spLocks noChangeArrowheads="1"/>
          </p:cNvSpPr>
          <p:nvPr/>
        </p:nvSpPr>
        <p:spPr bwMode="auto">
          <a:xfrm>
            <a:off x="2667000" y="3048000"/>
            <a:ext cx="1298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Phrases</a:t>
            </a:r>
            <a:endParaRPr lang="zh-CN" altLang="en-US" sz="2400">
              <a:solidFill>
                <a:srgbClr val="0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00369" name="矩形 63"/>
          <p:cNvSpPr>
            <a:spLocks noChangeArrowheads="1"/>
          </p:cNvSpPr>
          <p:nvPr/>
        </p:nvSpPr>
        <p:spPr bwMode="auto">
          <a:xfrm>
            <a:off x="5257800" y="2819400"/>
            <a:ext cx="1981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mistake</a:t>
            </a:r>
          </a:p>
          <a:p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as…as possible</a:t>
            </a:r>
          </a:p>
          <a:p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down</a:t>
            </a:r>
          </a:p>
          <a:p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 with</a:t>
            </a:r>
          </a:p>
        </p:txBody>
      </p:sp>
      <p:sp>
        <p:nvSpPr>
          <p:cNvPr id="100370" name="椭圆 22"/>
          <p:cNvSpPr>
            <a:spLocks noChangeArrowheads="1"/>
          </p:cNvSpPr>
          <p:nvPr/>
        </p:nvSpPr>
        <p:spPr bwMode="auto">
          <a:xfrm>
            <a:off x="1981200" y="4114800"/>
            <a:ext cx="1447800" cy="936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0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CC99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00371" name="矩形 23"/>
          <p:cNvSpPr>
            <a:spLocks noChangeArrowheads="1"/>
          </p:cNvSpPr>
          <p:nvPr/>
        </p:nvSpPr>
        <p:spPr bwMode="auto">
          <a:xfrm>
            <a:off x="2133600" y="4343400"/>
            <a:ext cx="1144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Words</a:t>
            </a:r>
            <a:endParaRPr lang="zh-CN" altLang="en-US" sz="24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0372" name="TextBox 91"/>
          <p:cNvSpPr txBox="1">
            <a:spLocks noChangeArrowheads="1"/>
          </p:cNvSpPr>
          <p:nvPr/>
        </p:nvSpPr>
        <p:spPr bwMode="auto">
          <a:xfrm>
            <a:off x="4114800" y="4191000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名词：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pair, spelling, meaning, sentence, dictionary, grammar, …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0373" name="TextBox 92"/>
          <p:cNvSpPr txBox="1">
            <a:spLocks noChangeArrowheads="1"/>
          </p:cNvSpPr>
          <p:nvPr/>
        </p:nvSpPr>
        <p:spPr bwMode="auto">
          <a:xfrm>
            <a:off x="4114800" y="4953000"/>
            <a:ext cx="502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动词：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practise, match, complete, forget, pronounce, understand, agree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0374" name="TextBox 95"/>
          <p:cNvSpPr txBox="1">
            <a:spLocks noChangeArrowheads="1"/>
          </p:cNvSpPr>
          <p:nvPr/>
        </p:nvSpPr>
        <p:spPr bwMode="auto">
          <a:xfrm>
            <a:off x="4114800" y="61722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其他词性：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correct, </a:t>
            </a: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should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0375" name="TextBox 98"/>
          <p:cNvSpPr txBox="1">
            <a:spLocks noChangeArrowheads="1"/>
          </p:cNvSpPr>
          <p:nvPr/>
        </p:nvSpPr>
        <p:spPr bwMode="auto">
          <a:xfrm>
            <a:off x="4114800" y="5715000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形容词：</a:t>
            </a: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possible, key, main, excellent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0376" name="Rectangle 8"/>
          <p:cNvSpPr>
            <a:spLocks noChangeArrowheads="1"/>
          </p:cNvSpPr>
          <p:nvPr/>
        </p:nvSpPr>
        <p:spPr bwMode="auto">
          <a:xfrm>
            <a:off x="1258888" y="44450"/>
            <a:ext cx="2052637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CN" sz="3200">
                <a:solidFill>
                  <a:srgbClr val="FFFFFF"/>
                </a:solidFill>
                <a:ea typeface="Cambria Math" panose="02040503050406030204" pitchFamily="18" charset="0"/>
                <a:cs typeface="Arial" panose="020B0604020202020204" pitchFamily="34" charset="0"/>
              </a:rPr>
              <a:t>Summary </a:t>
            </a:r>
          </a:p>
        </p:txBody>
      </p:sp>
      <p:cxnSp>
        <p:nvCxnSpPr>
          <p:cNvPr id="51" name="直接连接符 50"/>
          <p:cNvCxnSpPr/>
          <p:nvPr/>
        </p:nvCxnSpPr>
        <p:spPr>
          <a:xfrm flipV="1">
            <a:off x="3429000" y="1143000"/>
            <a:ext cx="609600" cy="25717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3429000" y="1371600"/>
            <a:ext cx="685800" cy="18097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>
            <a:endCxn id="100362" idx="1"/>
          </p:cNvCxnSpPr>
          <p:nvPr/>
        </p:nvCxnSpPr>
        <p:spPr>
          <a:xfrm flipV="1">
            <a:off x="3429000" y="1628775"/>
            <a:ext cx="685800" cy="4762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352800" y="1800225"/>
            <a:ext cx="762000" cy="13335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3124200" y="1905000"/>
            <a:ext cx="914400" cy="33337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>
            <a:endCxn id="100365" idx="1"/>
          </p:cNvCxnSpPr>
          <p:nvPr/>
        </p:nvCxnSpPr>
        <p:spPr>
          <a:xfrm>
            <a:off x="3048000" y="1981200"/>
            <a:ext cx="1066800" cy="56197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 flipV="1">
            <a:off x="4038600" y="3048000"/>
            <a:ext cx="1295400" cy="152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>
            <a:off x="4038600" y="3352800"/>
            <a:ext cx="12954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>
            <a:off x="3962400" y="3505200"/>
            <a:ext cx="1371600" cy="152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3810000" y="3657600"/>
            <a:ext cx="1524000" cy="304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>
            <a:endCxn id="100374" idx="1"/>
          </p:cNvCxnSpPr>
          <p:nvPr/>
        </p:nvCxnSpPr>
        <p:spPr>
          <a:xfrm>
            <a:off x="2514600" y="5029200"/>
            <a:ext cx="1600200" cy="134302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>
            <a:endCxn id="100375" idx="1"/>
          </p:cNvCxnSpPr>
          <p:nvPr/>
        </p:nvCxnSpPr>
        <p:spPr>
          <a:xfrm>
            <a:off x="2895600" y="5029200"/>
            <a:ext cx="1219200" cy="88582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/>
          <p:nvPr/>
        </p:nvCxnSpPr>
        <p:spPr>
          <a:xfrm>
            <a:off x="3352800" y="4800600"/>
            <a:ext cx="838200" cy="304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>
          <a:xfrm>
            <a:off x="3429000" y="4419600"/>
            <a:ext cx="762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 txBox="1"/>
          <p:nvPr/>
        </p:nvSpPr>
        <p:spPr bwMode="auto">
          <a:xfrm>
            <a:off x="3657600" y="13716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zh-CN" sz="2800" b="1" kern="0" dirty="0" smtClean="0">
                <a:solidFill>
                  <a:srgbClr val="FFFFFF"/>
                </a:solidFill>
                <a:ea typeface="黑体" panose="02010609060101010101" pitchFamily="49" charset="-122"/>
              </a:rPr>
              <a:t>Homework</a:t>
            </a:r>
            <a:endParaRPr lang="zh-CN" altLang="en-US" sz="2800" b="1" kern="0" dirty="0" smtClean="0">
              <a:solidFill>
                <a:srgbClr val="FFFFFF"/>
              </a:solidFill>
              <a:ea typeface="黑体" panose="02010609060101010101" pitchFamily="49" charset="-122"/>
            </a:endParaRPr>
          </a:p>
        </p:txBody>
      </p:sp>
      <p:sp>
        <p:nvSpPr>
          <p:cNvPr id="101379" name="文本框 5"/>
          <p:cNvSpPr txBox="1">
            <a:spLocks noChangeArrowheads="1"/>
          </p:cNvSpPr>
          <p:nvPr/>
        </p:nvSpPr>
        <p:spPr bwMode="auto">
          <a:xfrm>
            <a:off x="1524000" y="2590800"/>
            <a:ext cx="6248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Remember the key points in this unit.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Recite the dialogue.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 Write at least five sentences about advice on learning English.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ChangeArrowheads="1"/>
          </p:cNvSpPr>
          <p:nvPr/>
        </p:nvSpPr>
        <p:spPr bwMode="auto">
          <a:xfrm>
            <a:off x="1828800" y="1371600"/>
            <a:ext cx="5562600" cy="4419600"/>
          </a:xfrm>
          <a:prstGeom prst="sun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zh-CN" sz="3600" b="1"/>
          </a:p>
        </p:txBody>
      </p:sp>
      <p:sp>
        <p:nvSpPr>
          <p:cNvPr id="82947" name="TextBox 4"/>
          <p:cNvSpPr txBox="1">
            <a:spLocks noChangeArrowheads="1"/>
          </p:cNvSpPr>
          <p:nvPr/>
        </p:nvSpPr>
        <p:spPr bwMode="auto">
          <a:xfrm>
            <a:off x="3429000" y="2895600"/>
            <a:ext cx="27432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b="1"/>
              <a:t>Where can we see English in our daily life? </a:t>
            </a:r>
          </a:p>
          <a:p>
            <a:endParaRPr lang="zh-CN" altLang="en-US" sz="2800"/>
          </a:p>
        </p:txBody>
      </p:sp>
      <p:pic>
        <p:nvPicPr>
          <p:cNvPr id="6" name="Picture 38" descr="C:\Users\Administrator\Desktop\QQ截图201606081352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24600" y="1143000"/>
            <a:ext cx="1905000" cy="1234606"/>
          </a:xfrm>
          <a:prstGeom prst="roundRect">
            <a:avLst/>
          </a:prstGeom>
          <a:noFill/>
        </p:spPr>
      </p:pic>
      <p:pic>
        <p:nvPicPr>
          <p:cNvPr id="8" name="Picture 36" descr="C:\Users\Administrator\Desktop\201012060930533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48400" y="4800600"/>
            <a:ext cx="1905000" cy="1295400"/>
          </a:xfrm>
          <a:prstGeom prst="roundRect">
            <a:avLst/>
          </a:prstGeom>
          <a:noFill/>
        </p:spPr>
      </p:pic>
      <p:pic>
        <p:nvPicPr>
          <p:cNvPr id="9" name="Picture 35" descr="C:\Users\Administrator\Desktop\bki-20120520121723-101336081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57600" y="5486400"/>
            <a:ext cx="1752598" cy="1208689"/>
          </a:xfrm>
          <a:prstGeom prst="roundRect">
            <a:avLst/>
          </a:prstGeom>
          <a:noFill/>
        </p:spPr>
      </p:pic>
      <p:pic>
        <p:nvPicPr>
          <p:cNvPr id="10" name="Picture 34" descr="C:\Users\Administrator\Desktop\QQ截图2016060813584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24000" y="4800600"/>
            <a:ext cx="1384300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3" descr="C:\Users\Administrator\Desktop\65c3bf2d337aaefb6a09f4eb034d138ef34b5da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9600" y="2667000"/>
            <a:ext cx="1642756" cy="1817391"/>
          </a:xfrm>
          <a:prstGeom prst="roundRect">
            <a:avLst/>
          </a:prstGeom>
          <a:noFill/>
        </p:spPr>
      </p:pic>
      <p:pic>
        <p:nvPicPr>
          <p:cNvPr id="132099" name="Picture 3" descr="C:\Users\Administrator\Desktop\2010052802193885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38200" y="1066800"/>
            <a:ext cx="2055962" cy="1485900"/>
          </a:xfrm>
          <a:prstGeom prst="roundRect">
            <a:avLst/>
          </a:prstGeom>
          <a:noFill/>
        </p:spPr>
      </p:pic>
      <p:sp>
        <p:nvSpPr>
          <p:cNvPr id="14" name="矩形 13"/>
          <p:cNvSpPr/>
          <p:nvPr/>
        </p:nvSpPr>
        <p:spPr>
          <a:xfrm>
            <a:off x="1295400" y="0"/>
            <a:ext cx="29718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+mj-cs"/>
              </a:rPr>
              <a:t>Brainstorm</a:t>
            </a:r>
          </a:p>
        </p:txBody>
      </p:sp>
      <p:pic>
        <p:nvPicPr>
          <p:cNvPr id="132101" name="Picture 5" descr="C:\Users\Administrator\Desktop\QQ截图20160608134912.jp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E8E3E9"/>
              </a:clrFrom>
              <a:clrTo>
                <a:srgbClr val="E8E3E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2438400"/>
            <a:ext cx="24384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102" name="Picture 6" descr="C:\Users\Administrator\Desktop\QQ截图20160608141340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810000" y="304800"/>
            <a:ext cx="2014538" cy="1375657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组合 3"/>
          <p:cNvGrpSpPr/>
          <p:nvPr/>
        </p:nvGrpSpPr>
        <p:grpSpPr bwMode="auto">
          <a:xfrm>
            <a:off x="1676400" y="152400"/>
            <a:ext cx="8769350" cy="1219200"/>
            <a:chOff x="1447800" y="990600"/>
            <a:chExt cx="8769350" cy="1219200"/>
          </a:xfrm>
        </p:grpSpPr>
        <p:sp>
          <p:nvSpPr>
            <p:cNvPr id="2" name="云形 1"/>
            <p:cNvSpPr/>
            <p:nvPr/>
          </p:nvSpPr>
          <p:spPr>
            <a:xfrm>
              <a:off x="1447800" y="990600"/>
              <a:ext cx="6934200" cy="1219200"/>
            </a:xfrm>
            <a:prstGeom prst="cloud">
              <a:avLst/>
            </a:prstGeom>
            <a:solidFill>
              <a:srgbClr val="FFFAEC"/>
            </a:solidFill>
            <a:ln w="95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83972" name="Text Box 20"/>
            <p:cNvSpPr txBox="1">
              <a:spLocks noChangeArrowheads="1"/>
            </p:cNvSpPr>
            <p:nvPr/>
          </p:nvSpPr>
          <p:spPr bwMode="auto">
            <a:xfrm>
              <a:off x="1828800" y="1295400"/>
              <a:ext cx="83883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</a:rPr>
                <a:t>How do people usually learn English?</a:t>
              </a:r>
            </a:p>
          </p:txBody>
        </p:sp>
      </p:grpSp>
      <p:pic>
        <p:nvPicPr>
          <p:cNvPr id="133122" name="Picture 2" descr="C:\Users\Administrator\Desktop\QQ截图20160608141640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1809750"/>
            <a:ext cx="5286375" cy="419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13"/>
          <p:cNvGrpSpPr/>
          <p:nvPr/>
        </p:nvGrpSpPr>
        <p:grpSpPr bwMode="auto">
          <a:xfrm>
            <a:off x="2000250" y="2336800"/>
            <a:ext cx="2470150" cy="1281113"/>
            <a:chOff x="1999536" y="2584076"/>
            <a:chExt cx="2470864" cy="1281780"/>
          </a:xfrm>
          <a:solidFill>
            <a:srgbClr val="CC6600"/>
          </a:solidFill>
        </p:grpSpPr>
        <p:sp>
          <p:nvSpPr>
            <p:cNvPr id="6" name="椭圆 5"/>
            <p:cNvSpPr/>
            <p:nvPr/>
          </p:nvSpPr>
          <p:spPr>
            <a:xfrm rot="17423492">
              <a:off x="2197882" y="2385730"/>
              <a:ext cx="1281780" cy="16784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3568" name="Text Box 4"/>
            <p:cNvSpPr txBox="1">
              <a:spLocks noChangeArrowheads="1"/>
            </p:cNvSpPr>
            <p:nvPr/>
          </p:nvSpPr>
          <p:spPr bwMode="auto">
            <a:xfrm>
              <a:off x="2057400" y="2895600"/>
              <a:ext cx="2413000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zh-CN" sz="2800">
                  <a:latin typeface="Arial" panose="020B0604020202020204" pitchFamily="34" charset="0"/>
                </a:rPr>
                <a:t>Listening</a:t>
              </a:r>
            </a:p>
          </p:txBody>
        </p:sp>
      </p:grpSp>
      <p:grpSp>
        <p:nvGrpSpPr>
          <p:cNvPr id="5" name="组合 14"/>
          <p:cNvGrpSpPr/>
          <p:nvPr/>
        </p:nvGrpSpPr>
        <p:grpSpPr bwMode="auto">
          <a:xfrm>
            <a:off x="3317875" y="1509713"/>
            <a:ext cx="2124075" cy="1241425"/>
            <a:chOff x="3317351" y="1757435"/>
            <a:chExt cx="2124599" cy="1241619"/>
          </a:xfrm>
          <a:solidFill>
            <a:srgbClr val="CC6600"/>
          </a:solidFill>
        </p:grpSpPr>
        <p:sp>
          <p:nvSpPr>
            <p:cNvPr id="7" name="椭圆 6"/>
            <p:cNvSpPr/>
            <p:nvPr/>
          </p:nvSpPr>
          <p:spPr>
            <a:xfrm rot="17423492">
              <a:off x="3526215" y="1548571"/>
              <a:ext cx="1241619" cy="16593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3566" name="Text Box 5"/>
            <p:cNvSpPr txBox="1">
              <a:spLocks noChangeArrowheads="1"/>
            </p:cNvSpPr>
            <p:nvPr/>
          </p:nvSpPr>
          <p:spPr bwMode="auto">
            <a:xfrm>
              <a:off x="3352800" y="2133600"/>
              <a:ext cx="2089150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zh-CN" sz="2800">
                  <a:latin typeface="Arial" panose="020B0604020202020204" pitchFamily="34" charset="0"/>
                </a:rPr>
                <a:t>Speaking</a:t>
              </a:r>
            </a:p>
          </p:txBody>
        </p:sp>
      </p:grpSp>
      <p:grpSp>
        <p:nvGrpSpPr>
          <p:cNvPr id="10" name="组合 15"/>
          <p:cNvGrpSpPr/>
          <p:nvPr/>
        </p:nvGrpSpPr>
        <p:grpSpPr bwMode="auto">
          <a:xfrm>
            <a:off x="4953000" y="1447800"/>
            <a:ext cx="2497138" cy="1168400"/>
            <a:chOff x="4952953" y="1695682"/>
            <a:chExt cx="2496837" cy="1168195"/>
          </a:xfrm>
          <a:solidFill>
            <a:srgbClr val="CC6600"/>
          </a:solidFill>
        </p:grpSpPr>
        <p:sp>
          <p:nvSpPr>
            <p:cNvPr id="8" name="椭圆 7"/>
            <p:cNvSpPr/>
            <p:nvPr/>
          </p:nvSpPr>
          <p:spPr>
            <a:xfrm rot="17423492">
              <a:off x="5185526" y="1463109"/>
              <a:ext cx="1168195" cy="1633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3564" name="Text Box 6"/>
            <p:cNvSpPr txBox="1">
              <a:spLocks noChangeArrowheads="1"/>
            </p:cNvSpPr>
            <p:nvPr/>
          </p:nvSpPr>
          <p:spPr bwMode="auto">
            <a:xfrm rot="1360615">
              <a:off x="5036790" y="2121324"/>
              <a:ext cx="2413000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zh-CN" sz="2800">
                  <a:latin typeface="Arial" panose="020B0604020202020204" pitchFamily="34" charset="0"/>
                </a:rPr>
                <a:t>Reading</a:t>
              </a:r>
            </a:p>
          </p:txBody>
        </p:sp>
      </p:grpSp>
      <p:grpSp>
        <p:nvGrpSpPr>
          <p:cNvPr id="11" name="组合 16"/>
          <p:cNvGrpSpPr/>
          <p:nvPr/>
        </p:nvGrpSpPr>
        <p:grpSpPr bwMode="auto">
          <a:xfrm>
            <a:off x="6256338" y="2625725"/>
            <a:ext cx="1925637" cy="1168400"/>
            <a:chOff x="6255873" y="2873070"/>
            <a:chExt cx="1925949" cy="1168195"/>
          </a:xfrm>
          <a:solidFill>
            <a:srgbClr val="CC6600"/>
          </a:solidFill>
        </p:grpSpPr>
        <p:sp>
          <p:nvSpPr>
            <p:cNvPr id="9" name="椭圆 8"/>
            <p:cNvSpPr/>
            <p:nvPr/>
          </p:nvSpPr>
          <p:spPr>
            <a:xfrm rot="17423492">
              <a:off x="6368007" y="2760936"/>
              <a:ext cx="1168195" cy="13924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3562" name="Text Box 7"/>
            <p:cNvSpPr txBox="1">
              <a:spLocks noChangeArrowheads="1"/>
            </p:cNvSpPr>
            <p:nvPr/>
          </p:nvSpPr>
          <p:spPr bwMode="auto">
            <a:xfrm rot="852256">
              <a:off x="6360959" y="3187203"/>
              <a:ext cx="1820863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zh-CN" sz="2800">
                  <a:latin typeface="Arial" panose="020B0604020202020204" pitchFamily="34" charset="0"/>
                </a:rPr>
                <a:t>Writing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667000" y="5943600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>
                <a:solidFill>
                  <a:srgbClr val="FF0000"/>
                </a:solidFill>
              </a:rPr>
              <a:t>English is like a tree.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95400" y="0"/>
            <a:ext cx="70866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+mj-cs"/>
              </a:rPr>
              <a:t>Listening and vocabulary</a:t>
            </a:r>
          </a:p>
        </p:txBody>
      </p:sp>
      <p:sp>
        <p:nvSpPr>
          <p:cNvPr id="84995" name="Text Box 10"/>
          <p:cNvSpPr txBox="1">
            <a:spLocks noChangeArrowheads="1"/>
          </p:cNvSpPr>
          <p:nvPr/>
        </p:nvSpPr>
        <p:spPr bwMode="auto">
          <a:xfrm>
            <a:off x="990600" y="838200"/>
            <a:ext cx="75469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Read the instructions and check (√ ) the ones you understand.</a:t>
            </a:r>
          </a:p>
        </p:txBody>
      </p:sp>
      <p:sp>
        <p:nvSpPr>
          <p:cNvPr id="84996" name="Text Box 6"/>
          <p:cNvSpPr txBox="1">
            <a:spLocks noChangeArrowheads="1"/>
          </p:cNvSpPr>
          <p:nvPr/>
        </p:nvSpPr>
        <p:spPr bwMode="auto">
          <a:xfrm>
            <a:off x="381000" y="1828800"/>
            <a:ext cx="7818438" cy="330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34" tIns="59267" rIns="118534" bIns="59267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1 Work in pairs. Ask and answer the questions. 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2 Correct the spelling.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3 Listen and check the words you hear.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4 </a:t>
            </a:r>
            <a:r>
              <a:rPr lang="en-US" altLang="zh-CN" sz="2800" dirty="0" err="1">
                <a:latin typeface="Times New Roman" panose="02020603050405020304" pitchFamily="18" charset="0"/>
              </a:rPr>
              <a:t>Practise</a:t>
            </a:r>
            <a:r>
              <a:rPr lang="en-US" altLang="zh-CN" sz="2800" dirty="0">
                <a:latin typeface="Times New Roman" panose="02020603050405020304" pitchFamily="18" charset="0"/>
              </a:rPr>
              <a:t> saying the words.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5 Match the words with their meanings.</a:t>
            </a:r>
          </a:p>
          <a:p>
            <a:pPr>
              <a:lnSpc>
                <a:spcPct val="125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6 Complete the sentences with the words in the box.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315200" y="1905000"/>
            <a:ext cx="76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5CADF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810000" y="2514600"/>
            <a:ext cx="76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5CADF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248400" y="3048000"/>
            <a:ext cx="76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5CADF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648200" y="3581400"/>
            <a:ext cx="76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5CADF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324600" y="4038600"/>
            <a:ext cx="76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5CADF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8153400" y="4572000"/>
            <a:ext cx="76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5CADF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5003" name="Picture 5" descr="C:\Documents and Settings\tdz\桌面\未标题-1 拷贝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001000" y="5334000"/>
            <a:ext cx="8540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椭圆 11"/>
          <p:cNvSpPr>
            <a:spLocks noChangeArrowheads="1"/>
          </p:cNvSpPr>
          <p:nvPr/>
        </p:nvSpPr>
        <p:spPr bwMode="auto">
          <a:xfrm>
            <a:off x="914400" y="838200"/>
            <a:ext cx="5334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altLang="zh-CN" sz="3200" b="1" dirty="0">
                <a:solidFill>
                  <a:schemeClr val="lt1"/>
                </a:solidFill>
                <a:latin typeface="+mn-lt"/>
                <a:ea typeface="+mn-ea"/>
              </a:rPr>
              <a:t>1</a:t>
            </a:r>
            <a:endParaRPr lang="zh-CN" altLang="en-US" sz="3200" b="1" dirty="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914400" y="685800"/>
            <a:ext cx="912495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Listen and answer the questions. Use the words and </a:t>
            </a:r>
          </a:p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expressions in the box. </a:t>
            </a:r>
          </a:p>
        </p:txBody>
      </p:sp>
      <p:grpSp>
        <p:nvGrpSpPr>
          <p:cNvPr id="86019" name="组合 8"/>
          <p:cNvGrpSpPr/>
          <p:nvPr/>
        </p:nvGrpSpPr>
        <p:grpSpPr bwMode="auto">
          <a:xfrm>
            <a:off x="914400" y="1752600"/>
            <a:ext cx="7359650" cy="946150"/>
            <a:chOff x="827088" y="1524000"/>
            <a:chExt cx="7359650" cy="94615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27088" y="1557338"/>
              <a:ext cx="7058025" cy="863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TextBox 2"/>
            <p:cNvSpPr txBox="1">
              <a:spLocks noChangeArrowheads="1"/>
            </p:cNvSpPr>
            <p:nvPr/>
          </p:nvSpPr>
          <p:spPr bwMode="auto">
            <a:xfrm>
              <a:off x="914401" y="1524000"/>
              <a:ext cx="7272337" cy="9461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dictionary            grammar    letter      look up  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make a mistake    understand </a:t>
              </a:r>
              <a:endParaRPr lang="zh-CN" altLang="en-US" sz="2800" kern="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对角圆角矩形 10"/>
          <p:cNvSpPr/>
          <p:nvPr/>
        </p:nvSpPr>
        <p:spPr>
          <a:xfrm>
            <a:off x="685800" y="2895600"/>
            <a:ext cx="7772400" cy="350520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838200" y="2784475"/>
            <a:ext cx="7315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latin typeface="Times New Roman" panose="02020603050405020304" pitchFamily="18" charset="0"/>
              </a:rPr>
              <a:t>1. Which word did Daming not understand?</a:t>
            </a:r>
          </a:p>
          <a:p>
            <a:pPr>
              <a:lnSpc>
                <a:spcPct val="20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 2. What mistake did Lingling make?</a:t>
            </a:r>
          </a:p>
          <a:p>
            <a:pPr>
              <a:lnSpc>
                <a:spcPct val="20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143000" y="3581400"/>
            <a:ext cx="6696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He didn’t understand the word “spring”.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990600" y="5334000"/>
            <a:ext cx="100441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She made a grammar mistake. She said “go” </a:t>
            </a:r>
          </a:p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 instead of “went”</a:t>
            </a:r>
            <a:endParaRPr lang="zh-CN" altLang="en-US" sz="2800">
              <a:solidFill>
                <a:srgbClr val="FF0000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685800" y="4495800"/>
            <a:ext cx="777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椭圆 11"/>
          <p:cNvSpPr>
            <a:spLocks noChangeArrowheads="1"/>
          </p:cNvSpPr>
          <p:nvPr/>
        </p:nvSpPr>
        <p:spPr bwMode="auto">
          <a:xfrm>
            <a:off x="914400" y="838200"/>
            <a:ext cx="5334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altLang="zh-CN" sz="3200" b="1" dirty="0">
                <a:solidFill>
                  <a:schemeClr val="lt1"/>
                </a:solidFill>
                <a:latin typeface="+mn-lt"/>
                <a:ea typeface="+mn-ea"/>
              </a:rPr>
              <a:t>2</a:t>
            </a:r>
            <a:endParaRPr lang="zh-CN" altLang="en-US" sz="3200" b="1" dirty="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utoUpdateAnimBg="0"/>
      <p:bldP spid="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对角圆角矩形 1"/>
          <p:cNvSpPr/>
          <p:nvPr/>
        </p:nvSpPr>
        <p:spPr>
          <a:xfrm>
            <a:off x="609600" y="1066800"/>
            <a:ext cx="8077200" cy="495300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7043" name="Rectangle 5"/>
          <p:cNvSpPr>
            <a:spLocks noChangeArrowheads="1"/>
          </p:cNvSpPr>
          <p:nvPr/>
        </p:nvSpPr>
        <p:spPr bwMode="auto">
          <a:xfrm>
            <a:off x="647700" y="1143000"/>
            <a:ext cx="84963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3. How does </a:t>
            </a:r>
            <a:r>
              <a:rPr lang="en-US" altLang="zh-CN" sz="2800" dirty="0" err="1">
                <a:latin typeface="Times New Roman" panose="02020603050405020304" pitchFamily="18" charset="0"/>
              </a:rPr>
              <a:t>Daming</a:t>
            </a:r>
            <a:r>
              <a:rPr lang="en-US" altLang="zh-CN" sz="2800" dirty="0">
                <a:latin typeface="Times New Roman" panose="02020603050405020304" pitchFamily="18" charset="0"/>
              </a:rPr>
              <a:t> usually check the spelling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of a word?</a:t>
            </a:r>
          </a:p>
          <a:p>
            <a:pPr>
              <a:lnSpc>
                <a:spcPct val="150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4. Why is it difficult for </a:t>
            </a:r>
            <a:r>
              <a:rPr lang="en-US" altLang="zh-CN" sz="2800" dirty="0" err="1">
                <a:latin typeface="Times New Roman" panose="02020603050405020304" pitchFamily="18" charset="0"/>
              </a:rPr>
              <a:t>Daming</a:t>
            </a:r>
            <a:r>
              <a:rPr lang="en-US" altLang="zh-CN" sz="2800" dirty="0">
                <a:latin typeface="Times New Roman" panose="02020603050405020304" pitchFamily="18" charset="0"/>
              </a:rPr>
              <a:t> to check the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spelling of Cinema?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762000" y="3505200"/>
            <a:ext cx="7772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2600325"/>
            <a:ext cx="7451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He usually looks it up in the dictionary.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14400" y="4989513"/>
            <a:ext cx="7620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It was difficult because he didn’t know the first letter.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95400" y="0"/>
            <a:ext cx="70866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kern="0" dirty="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  <a:cs typeface="+mj-cs"/>
              </a:rPr>
              <a:t>Watch and answer.</a:t>
            </a:r>
          </a:p>
        </p:txBody>
      </p:sp>
      <p:pic>
        <p:nvPicPr>
          <p:cNvPr id="4" name="Picture 2" descr="C:\Users\Administrator\Desktop\QQ截图201606081452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09800"/>
            <a:ext cx="6362700" cy="3667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8068" name="Picture 3" descr="C:\Users\Administrator\Desktop\173527813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05600" y="4724400"/>
            <a:ext cx="10922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400" y="1371600"/>
            <a:ext cx="525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What’re they talking about?</a:t>
            </a:r>
            <a:endParaRPr lang="zh-C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1371600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They are talking about good ways to learn English.</a:t>
            </a:r>
            <a:endParaRPr lang="zh-CN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990600"/>
            <a:ext cx="5943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Task1: Read and do “T” or “F”.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609600" y="1676400"/>
            <a:ext cx="874871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Speak Chinese in class.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Write the mistakes in the notebooks.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Write down the correct answers next to the mistakes.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Listen to English radio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Read English stories.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Try to understand every word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414838" y="1709738"/>
            <a:ext cx="538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CF2136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172200" y="2438400"/>
            <a:ext cx="460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CF2136"/>
                </a:solidFill>
                <a:latin typeface="Tahoma" panose="020B0604030504040204" pitchFamily="34" charset="0"/>
              </a:rPr>
              <a:t>T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458200" y="3016250"/>
            <a:ext cx="460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CF2136"/>
                </a:solidFill>
                <a:latin typeface="Tahoma" panose="020B0604030504040204" pitchFamily="34" charset="0"/>
              </a:rPr>
              <a:t>T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334000" y="4953000"/>
            <a:ext cx="536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CF2136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172200" y="3733800"/>
            <a:ext cx="460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CF2136"/>
                </a:solidFill>
                <a:latin typeface="Tahoma" panose="020B0604030504040204" pitchFamily="34" charset="0"/>
              </a:rPr>
              <a:t>T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038600" y="4311650"/>
            <a:ext cx="460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CF2136"/>
                </a:solidFill>
                <a:latin typeface="Tahoma" panose="020B0604030504040204" pitchFamily="34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utoUpdateAnimBg="0"/>
      <p:bldP spid="8" grpId="0" autoUpdateAnimBg="0"/>
      <p:bldP spid="9" grpId="0" autoUpdateAnimBg="0"/>
      <p:bldP spid="10" grpId="0" autoUpdateAnimBg="0"/>
      <p:bldP spid="12" grpId="0" autoUpdateAnimBg="0"/>
      <p:bldP spid="13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25111405"/>
  <p:tag name="MH_LIBRARY" val="GRAPHIC"/>
  <p:tag name="MH_TYPE" val="Other"/>
  <p:tag name="MH_ORDER" val="36"/>
</p:tagLst>
</file>

<file path=ppt/theme/theme1.xml><?xml version="1.0" encoding="utf-8"?>
<a:theme xmlns:a="http://schemas.openxmlformats.org/drawingml/2006/main" name="WWW.2PPT.COM&#10;">
  <a:themeElements>
    <a:clrScheme name="#0001 ballons (main) 13">
      <a:dk1>
        <a:srgbClr val="000000"/>
      </a:dk1>
      <a:lt1>
        <a:srgbClr val="FFFFFF"/>
      </a:lt1>
      <a:dk2>
        <a:srgbClr val="000000"/>
      </a:dk2>
      <a:lt2>
        <a:srgbClr val="FDC51A"/>
      </a:lt2>
      <a:accent1>
        <a:srgbClr val="FF33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ADAA"/>
      </a:accent5>
      <a:accent6>
        <a:srgbClr val="8AB900"/>
      </a:accent6>
      <a:hlink>
        <a:srgbClr val="FF0066"/>
      </a:hlink>
      <a:folHlink>
        <a:srgbClr val="0085B2"/>
      </a:folHlink>
    </a:clrScheme>
    <a:fontScheme name="#0001 ballons (main)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#0001 ballons (main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#0001 ballons (main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#0001 ballons (main) 13">
        <a:dk1>
          <a:srgbClr val="000000"/>
        </a:dk1>
        <a:lt1>
          <a:srgbClr val="FFFFFF"/>
        </a:lt1>
        <a:dk2>
          <a:srgbClr val="000000"/>
        </a:dk2>
        <a:lt2>
          <a:srgbClr val="FDC51A"/>
        </a:lt2>
        <a:accent1>
          <a:srgbClr val="FF33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ADAA"/>
        </a:accent5>
        <a:accent6>
          <a:srgbClr val="8AB900"/>
        </a:accent6>
        <a:hlink>
          <a:srgbClr val="FF0066"/>
        </a:hlink>
        <a:folHlink>
          <a:srgbClr val="0085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1217</Words>
  <Application>Microsoft Office PowerPoint</Application>
  <PresentationFormat>全屏显示(4:3)</PresentationFormat>
  <Paragraphs>170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黑体</vt:lpstr>
      <vt:lpstr>宋体</vt:lpstr>
      <vt:lpstr>微软雅黑</vt:lpstr>
      <vt:lpstr>Arial</vt:lpstr>
      <vt:lpstr>Arial Black</vt:lpstr>
      <vt:lpstr>Calibri</vt:lpstr>
      <vt:lpstr>Cambria Math</vt:lpstr>
      <vt:lpstr>Comic Sans MS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2013-07-18T12:49:00Z</dcterms:created>
  <dcterms:modified xsi:type="dcterms:W3CDTF">2023-01-16T16:11:59Z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D7F94874ECA7483BB8CFB75B455120BB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