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68F581-431D-4E61-A0A5-6F4BFF87200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6B531B-9470-4067-BB93-F907235FE9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 flipV="1">
            <a:off x="1763688" y="3212976"/>
            <a:ext cx="5552339" cy="61632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>
            <a:off x="3375340" y="3212980"/>
            <a:ext cx="3940687" cy="61629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>
            <a:off x="4762988" y="3212662"/>
            <a:ext cx="2553040" cy="61922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>
            <a:off x="6136387" y="3212661"/>
            <a:ext cx="1179642" cy="61923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755576" y="1772816"/>
            <a:ext cx="7545579" cy="1325880"/>
          </a:xfrm>
        </p:spPr>
        <p:txBody>
          <a:bodyPr/>
          <a:lstStyle/>
          <a:p>
            <a:r>
              <a:rPr lang="en-US" altLang="zh-CN" sz="5400" dirty="0" smtClean="0"/>
              <a:t>Let’s </a:t>
            </a:r>
            <a:r>
              <a:rPr lang="en-US" altLang="zh-CN" sz="5400" dirty="0"/>
              <a:t>go to school.</a:t>
            </a:r>
            <a:endParaRPr lang="zh-CN" altLang="en-US" sz="5400" dirty="0"/>
          </a:p>
        </p:txBody>
      </p:sp>
      <p:sp>
        <p:nvSpPr>
          <p:cNvPr id="8" name="矩形 7"/>
          <p:cNvSpPr/>
          <p:nvPr/>
        </p:nvSpPr>
        <p:spPr>
          <a:xfrm>
            <a:off x="-379" y="5013176"/>
            <a:ext cx="914437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264467"/>
            <a:ext cx="7609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新学期回到学校，再次见到老师和同学，我们可以说：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909934"/>
            <a:ext cx="37449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Nice / Glad to see you again.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1743669"/>
            <a:ext cx="73003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你提出建议跟好朋友一块去上学，你可以这样表达：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6185" y="2657302"/>
            <a:ext cx="2456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Let’s go to school.</a:t>
            </a:r>
          </a:p>
        </p:txBody>
      </p:sp>
      <p:pic>
        <p:nvPicPr>
          <p:cNvPr id="11270" name="Picture 6" descr="学校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4876800" y="2362200"/>
            <a:ext cx="1676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086600" y="2667000"/>
            <a:ext cx="98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school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04800" y="4648200"/>
            <a:ext cx="33528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Let’s go to the classroom.</a:t>
            </a:r>
          </a:p>
        </p:txBody>
      </p:sp>
      <p:pic>
        <p:nvPicPr>
          <p:cNvPr id="11273" name="Picture 9" descr="classroom1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4953000" y="4267200"/>
            <a:ext cx="168116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816725" y="4648200"/>
            <a:ext cx="15087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classroom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43075" y="5712767"/>
            <a:ext cx="19704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Revision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复习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1" grpId="0"/>
      <p:bldP spid="11272" grpId="0"/>
      <p:bldP spid="11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54441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你想看一看同学的新自行车，你会说：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4400" y="609600"/>
            <a:ext cx="5753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你有一辆新自行车，你会跟朋友这样说：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14400" y="4267200"/>
            <a:ext cx="48253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当你递东西给别人时，你应该说：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4400" y="1447800"/>
            <a:ext cx="3259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Look! I have a new bike.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18556" y="3276600"/>
            <a:ext cx="1712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Can I see it?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14400" y="5108171"/>
            <a:ext cx="18501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Here you are.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1" grpId="0"/>
      <p:bldP spid="6152" grpId="0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170459" y="5104851"/>
            <a:ext cx="12602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textbook</a:t>
            </a:r>
          </a:p>
        </p:txBody>
      </p:sp>
      <p:pic>
        <p:nvPicPr>
          <p:cNvPr id="10243" name="Picture 3" descr="math 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8600"/>
            <a:ext cx="204787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science bo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2286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art book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00600" y="381000"/>
            <a:ext cx="2057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English book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64478" y="381000"/>
            <a:ext cx="2057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AutoShape 8"/>
          <p:cNvSpPr>
            <a:spLocks noChangeArrowheads="1"/>
          </p:cNvSpPr>
          <p:nvPr/>
        </p:nvSpPr>
        <p:spPr bwMode="auto">
          <a:xfrm rot="3192897">
            <a:off x="658508" y="3437753"/>
            <a:ext cx="2365375" cy="455613"/>
          </a:xfrm>
          <a:prstGeom prst="rightArrow">
            <a:avLst>
              <a:gd name="adj1" fmla="val 50000"/>
              <a:gd name="adj2" fmla="val 1297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4483458">
            <a:off x="2590801" y="3437755"/>
            <a:ext cx="1905000" cy="455613"/>
          </a:xfrm>
          <a:prstGeom prst="rightArrow">
            <a:avLst>
              <a:gd name="adj1" fmla="val 50000"/>
              <a:gd name="adj2" fmla="val 1045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 rot="6849927">
            <a:off x="4344545" y="3613181"/>
            <a:ext cx="2365375" cy="455613"/>
          </a:xfrm>
          <a:prstGeom prst="rightArrow">
            <a:avLst>
              <a:gd name="adj1" fmla="val 50000"/>
              <a:gd name="adj2" fmla="val 1297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rot="7637282">
            <a:off x="6380143" y="3678819"/>
            <a:ext cx="2365375" cy="455613"/>
          </a:xfrm>
          <a:prstGeom prst="rightArrow">
            <a:avLst>
              <a:gd name="adj1" fmla="val 50000"/>
              <a:gd name="adj2" fmla="val 1297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8" grpId="0" animBg="1"/>
      <p:bldP spid="10249" grpId="0" animBg="1"/>
      <p:bldP spid="10250" grpId="0" animBg="1"/>
      <p:bldP spid="102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storybook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94246" y="428625"/>
            <a:ext cx="2185988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storybook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20480" y="291326"/>
            <a:ext cx="28956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storybook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2275" y="42862"/>
            <a:ext cx="23717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AutoShape 7"/>
          <p:cNvSpPr>
            <a:spLocks noChangeArrowheads="1"/>
          </p:cNvSpPr>
          <p:nvPr/>
        </p:nvSpPr>
        <p:spPr bwMode="auto">
          <a:xfrm rot="3192897">
            <a:off x="1331119" y="3850481"/>
            <a:ext cx="2365375" cy="455613"/>
          </a:xfrm>
          <a:prstGeom prst="rightArrow">
            <a:avLst>
              <a:gd name="adj1" fmla="val 50000"/>
              <a:gd name="adj2" fmla="val 1297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6793192">
            <a:off x="5979319" y="3621881"/>
            <a:ext cx="2365375" cy="455613"/>
          </a:xfrm>
          <a:prstGeom prst="rightArrow">
            <a:avLst>
              <a:gd name="adj1" fmla="val 50000"/>
              <a:gd name="adj2" fmla="val 1297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 rot="5774334">
            <a:off x="3662085" y="3811442"/>
            <a:ext cx="1755775" cy="455613"/>
          </a:xfrm>
          <a:prstGeom prst="rightArrow">
            <a:avLst>
              <a:gd name="adj1" fmla="val 50000"/>
              <a:gd name="adj2" fmla="val 963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153948" y="5161902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storybook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7" grpId="0" animBg="1"/>
      <p:bldP spid="71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50925" y="1087438"/>
            <a:ext cx="33041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Come on.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来吧，向同学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90600" y="2362200"/>
            <a:ext cx="45159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一下你的新课本或新故事书吧！</a:t>
            </a:r>
          </a:p>
        </p:txBody>
      </p:sp>
      <p:sp>
        <p:nvSpPr>
          <p:cNvPr id="12330" name="AutoShape 42"/>
          <p:cNvSpPr>
            <a:spLocks noChangeArrowheads="1"/>
          </p:cNvSpPr>
          <p:nvPr/>
        </p:nvSpPr>
        <p:spPr bwMode="auto">
          <a:xfrm>
            <a:off x="4495800" y="396240"/>
            <a:ext cx="2286000" cy="19812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炫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1127125" y="3602038"/>
            <a:ext cx="28841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Look! I have a new…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6" grpId="0"/>
      <p:bldP spid="12330" grpId="0" animBg="1"/>
      <p:bldP spid="123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8800" y="272299"/>
            <a:ext cx="172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Let’s chant.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25426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 have a storybook.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3429000"/>
            <a:ext cx="23871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 have a textbook.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1874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 have a ruler.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3400" y="5181600"/>
            <a:ext cx="17556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 have a bag.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334250" y="2514600"/>
            <a:ext cx="1167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Me too!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334250" y="3429000"/>
            <a:ext cx="1167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Me too!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334250" y="4267200"/>
            <a:ext cx="1167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Me too!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334250" y="5181600"/>
            <a:ext cx="1167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Me too!</a:t>
            </a:r>
          </a:p>
        </p:txBody>
      </p:sp>
      <p:pic>
        <p:nvPicPr>
          <p:cNvPr id="14347" name="Picture 11" descr="ca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509" y="982980"/>
            <a:ext cx="20383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monkey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3053" y="982980"/>
            <a:ext cx="14097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  <p:bldP spid="14342" grpId="0"/>
      <p:bldP spid="14343" grpId="0" build="allAtOnce"/>
      <p:bldP spid="14344" grpId="0"/>
      <p:bldP spid="14345" grpId="0"/>
      <p:bldP spid="143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abc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8472055" cy="430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Let's go to school.-Lesson 2_课件1</Template>
  <TotalTime>0</TotalTime>
  <Words>183</Words>
  <Application>Microsoft Office PowerPoint</Application>
  <PresentationFormat>全屏显示(4:3)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Let’s go to school.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2020-05-25T08:43:00Z</dcterms:created>
  <dcterms:modified xsi:type="dcterms:W3CDTF">2023-01-16T16:12:04Z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CBC79418437B481DADBC5F239F279DF5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