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1" r:id="rId5"/>
    <p:sldId id="2211" r:id="rId6"/>
    <p:sldId id="2212" r:id="rId7"/>
    <p:sldId id="2194" r:id="rId8"/>
    <p:sldId id="2195" r:id="rId9"/>
    <p:sldId id="2198" r:id="rId10"/>
    <p:sldId id="414" r:id="rId11"/>
    <p:sldId id="403" r:id="rId12"/>
    <p:sldId id="2196" r:id="rId13"/>
    <p:sldId id="2213" r:id="rId14"/>
    <p:sldId id="2214" r:id="rId15"/>
    <p:sldId id="2215" r:id="rId16"/>
    <p:sldId id="2216" r:id="rId17"/>
    <p:sldId id="2217" r:id="rId18"/>
    <p:sldId id="2197" r:id="rId19"/>
    <p:sldId id="2206" r:id="rId20"/>
    <p:sldId id="2207" r:id="rId21"/>
    <p:sldId id="2208" r:id="rId22"/>
    <p:sldId id="221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  <a:srgbClr val="FF99FF"/>
    <a:srgbClr val="F0A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EE1D5-A6FD-4BFE-97EB-46793768CC61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9F3C-6E92-40E6-AFBA-2EBB4D873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3EA43D-6006-4AFB-9237-9BC8529866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BEED35-F2B8-40F7-8EA1-CB585D3B07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4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5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6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7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800"/>
            <a:ext cx="2238375" cy="388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" y="4558506"/>
            <a:ext cx="2305050" cy="1323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50"/>
            <a:ext cx="3943350" cy="1657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87" y="4029075"/>
            <a:ext cx="2257425" cy="2828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7762874" y="4411662"/>
            <a:ext cx="2505075" cy="2446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4" y="5160236"/>
            <a:ext cx="2795588" cy="16707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4063206"/>
            <a:ext cx="2381250" cy="49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94" y="5195887"/>
            <a:ext cx="2381250" cy="4953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81" y="4225993"/>
            <a:ext cx="2381250" cy="495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27" y="5634831"/>
            <a:ext cx="2003820" cy="115095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3882759" y="5561820"/>
            <a:ext cx="3158070" cy="1323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0"/>
            <a:ext cx="1828738" cy="3175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" y="4848696"/>
            <a:ext cx="1799827" cy="10337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812"/>
            <a:ext cx="3471862" cy="14591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24" y="4225993"/>
            <a:ext cx="2100288" cy="2632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8426647" y="5059870"/>
            <a:ext cx="1841302" cy="17981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05" y="5715739"/>
            <a:ext cx="1866106" cy="11152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4063206"/>
            <a:ext cx="2381250" cy="49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94" y="5195887"/>
            <a:ext cx="2381250" cy="4953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81" y="4225993"/>
            <a:ext cx="2381250" cy="495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27" y="5634831"/>
            <a:ext cx="2003820" cy="115095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3568967" y="5563408"/>
            <a:ext cx="3158070" cy="1323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0" y="4538662"/>
            <a:ext cx="1409043" cy="2356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" y="5822490"/>
            <a:ext cx="2463800" cy="10355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5" y="5054600"/>
            <a:ext cx="1439077" cy="1803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9613693" y="5610608"/>
            <a:ext cx="1277342" cy="1247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911076"/>
            <a:ext cx="1560512" cy="932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2" y="6225176"/>
            <a:ext cx="1277342" cy="733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1606611" y="6017927"/>
            <a:ext cx="2003820" cy="840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31" y="6349206"/>
            <a:ext cx="238125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4" y="6488966"/>
            <a:ext cx="1241855" cy="2583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6" y="6338550"/>
            <a:ext cx="1241855" cy="2583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6362700"/>
            <a:ext cx="238125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 flipH="1">
            <a:off x="8187442" y="6003638"/>
            <a:ext cx="2003820" cy="840073"/>
          </a:xfrm>
          <a:prstGeom prst="rect">
            <a:avLst/>
          </a:prstGeom>
        </p:spPr>
      </p:pic>
      <p:sp>
        <p:nvSpPr>
          <p:cNvPr id="27" name="文本框 26"/>
          <p:cNvSpPr txBox="1"/>
          <p:nvPr userDrawn="1"/>
        </p:nvSpPr>
        <p:spPr>
          <a:xfrm>
            <a:off x="4662857" y="331788"/>
            <a:ext cx="29551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b="1" dirty="0">
                <a:solidFill>
                  <a:schemeClr val="accent2"/>
                </a:solidFill>
                <a:cs typeface="+mn-ea"/>
                <a:sym typeface="+mn-lt"/>
              </a:rPr>
              <a:t>节气特点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0" y="4538662"/>
            <a:ext cx="1409043" cy="2356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" y="5822490"/>
            <a:ext cx="2463800" cy="10355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5" y="5054600"/>
            <a:ext cx="1439077" cy="1803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9613693" y="5610608"/>
            <a:ext cx="1277342" cy="1247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911076"/>
            <a:ext cx="1560512" cy="932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2" y="6225176"/>
            <a:ext cx="1277342" cy="733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1606611" y="6017927"/>
            <a:ext cx="2003820" cy="840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31" y="6349206"/>
            <a:ext cx="238125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4" y="6488966"/>
            <a:ext cx="1241855" cy="2583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6" y="6338550"/>
            <a:ext cx="1241855" cy="2583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6362700"/>
            <a:ext cx="238125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 flipH="1">
            <a:off x="8187442" y="6003638"/>
            <a:ext cx="2003820" cy="840073"/>
          </a:xfrm>
          <a:prstGeom prst="rect">
            <a:avLst/>
          </a:prstGeom>
        </p:spPr>
      </p:pic>
      <p:sp>
        <p:nvSpPr>
          <p:cNvPr id="27" name="文本框 26"/>
          <p:cNvSpPr txBox="1"/>
          <p:nvPr userDrawn="1"/>
        </p:nvSpPr>
        <p:spPr>
          <a:xfrm>
            <a:off x="4662857" y="331788"/>
            <a:ext cx="29551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b="1" dirty="0">
                <a:solidFill>
                  <a:schemeClr val="accent2"/>
                </a:solidFill>
                <a:cs typeface="+mn-ea"/>
                <a:sym typeface="+mn-lt"/>
              </a:rPr>
              <a:t>节气风俗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0" y="4538662"/>
            <a:ext cx="1409043" cy="2356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" y="5822490"/>
            <a:ext cx="2463800" cy="10355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5" y="5054600"/>
            <a:ext cx="1439077" cy="1803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9613693" y="5610608"/>
            <a:ext cx="1277342" cy="1247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911076"/>
            <a:ext cx="1560512" cy="932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2" y="6225176"/>
            <a:ext cx="1277342" cy="733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1606611" y="6017927"/>
            <a:ext cx="2003820" cy="840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31" y="6349206"/>
            <a:ext cx="238125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4" y="6488966"/>
            <a:ext cx="1241855" cy="2583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6" y="6338550"/>
            <a:ext cx="1241855" cy="2583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6362700"/>
            <a:ext cx="238125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 flipH="1">
            <a:off x="8187442" y="6003638"/>
            <a:ext cx="2003820" cy="840073"/>
          </a:xfrm>
          <a:prstGeom prst="rect">
            <a:avLst/>
          </a:prstGeom>
        </p:spPr>
      </p:pic>
      <p:sp>
        <p:nvSpPr>
          <p:cNvPr id="27" name="文本框 26"/>
          <p:cNvSpPr txBox="1"/>
          <p:nvPr userDrawn="1"/>
        </p:nvSpPr>
        <p:spPr>
          <a:xfrm>
            <a:off x="4662857" y="331788"/>
            <a:ext cx="29551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b="1" dirty="0">
                <a:solidFill>
                  <a:schemeClr val="accent2"/>
                </a:solidFill>
                <a:cs typeface="+mn-ea"/>
                <a:sym typeface="+mn-lt"/>
              </a:rPr>
              <a:t>节气饮食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0" y="4538662"/>
            <a:ext cx="1409043" cy="2356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" y="5822490"/>
            <a:ext cx="2463800" cy="10355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5" y="5054600"/>
            <a:ext cx="1439077" cy="1803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9613693" y="5610608"/>
            <a:ext cx="1277342" cy="1247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911076"/>
            <a:ext cx="1560512" cy="932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2" y="6225176"/>
            <a:ext cx="1277342" cy="733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1606611" y="6017927"/>
            <a:ext cx="2003820" cy="840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31" y="6349206"/>
            <a:ext cx="238125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4" y="6488966"/>
            <a:ext cx="1241855" cy="2583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6" y="6338550"/>
            <a:ext cx="1241855" cy="2583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6362700"/>
            <a:ext cx="238125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 flipH="1">
            <a:off x="8187442" y="6003638"/>
            <a:ext cx="2003820" cy="840073"/>
          </a:xfrm>
          <a:prstGeom prst="rect">
            <a:avLst/>
          </a:prstGeom>
        </p:spPr>
      </p:pic>
      <p:sp>
        <p:nvSpPr>
          <p:cNvPr id="27" name="文本框 26"/>
          <p:cNvSpPr txBox="1"/>
          <p:nvPr userDrawn="1"/>
        </p:nvSpPr>
        <p:spPr>
          <a:xfrm>
            <a:off x="4662857" y="331788"/>
            <a:ext cx="29551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b="1" dirty="0">
                <a:solidFill>
                  <a:schemeClr val="accent2"/>
                </a:solidFill>
                <a:cs typeface="+mn-ea"/>
                <a:sym typeface="+mn-lt"/>
              </a:rPr>
              <a:t>节气谚语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>
          <a:xfrm>
            <a:off x="0" y="4538662"/>
            <a:ext cx="1409043" cy="2356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" y="5822490"/>
            <a:ext cx="2463800" cy="10355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5" y="5054600"/>
            <a:ext cx="1439077" cy="1803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1"/>
          <a:stretch>
            <a:fillRect/>
          </a:stretch>
        </p:blipFill>
        <p:spPr>
          <a:xfrm>
            <a:off x="9613693" y="5610608"/>
            <a:ext cx="1277342" cy="1247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911076"/>
            <a:ext cx="1560512" cy="932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2" y="6225176"/>
            <a:ext cx="1277342" cy="733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>
            <a:off x="1606611" y="6017927"/>
            <a:ext cx="2003820" cy="840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31" y="6349206"/>
            <a:ext cx="238125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4" y="6488966"/>
            <a:ext cx="1241855" cy="2583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56" y="6338550"/>
            <a:ext cx="1241855" cy="2583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6362700"/>
            <a:ext cx="238125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1"/>
          <a:stretch>
            <a:fillRect/>
          </a:stretch>
        </p:blipFill>
        <p:spPr>
          <a:xfrm flipH="1">
            <a:off x="8187442" y="6003638"/>
            <a:ext cx="2003820" cy="84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1A30-2BD5-44FB-9D74-EA7BDA507277}" type="datetimeFigureOut">
              <a:rPr lang="zh-CN" altLang="en-US" smtClean="0"/>
              <a:t>2021/6/30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EA37-B8D2-4F24-B4D0-7285DFE4C3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'1.0' encoding='UTF-8' standalone='yes'?>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17.xml.rels><?xml version='1.0' encoding='UTF-8' standalone='yes'?>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25" y="-378953"/>
            <a:ext cx="6040400" cy="604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68" y="3581443"/>
            <a:ext cx="404324" cy="9556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33647" y="1676726"/>
            <a:ext cx="738664" cy="26218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插遍秧畴雨恰晴</a:t>
            </a:r>
          </a:p>
          <a:p>
            <a:r>
              <a:rPr lang="zh-CN" altLang="en-US" spc="300" dirty="0">
                <a:cs typeface="+mn-ea"/>
                <a:sym typeface="+mn-lt"/>
              </a:rPr>
              <a:t>   牧儿顶踵是升平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6" y="346268"/>
            <a:ext cx="506357" cy="50635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87728" y="275609"/>
            <a:ext cx="1076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农历五月十九</a:t>
            </a:r>
          </a:p>
        </p:txBody>
      </p:sp>
      <p:sp>
        <p:nvSpPr>
          <p:cNvPr id="30" name="矩形 29"/>
          <p:cNvSpPr/>
          <p:nvPr/>
        </p:nvSpPr>
        <p:spPr>
          <a:xfrm>
            <a:off x="887728" y="499979"/>
            <a:ext cx="1823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有“夏至雨点值千金”之说</a:t>
            </a:r>
          </a:p>
        </p:txBody>
      </p:sp>
      <p:sp>
        <p:nvSpPr>
          <p:cNvPr id="32" name="矩形 31"/>
          <p:cNvSpPr/>
          <p:nvPr/>
        </p:nvSpPr>
        <p:spPr>
          <a:xfrm>
            <a:off x="907631" y="727519"/>
            <a:ext cx="18298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>
                <a:cs typeface="+mn-ea"/>
                <a:sym typeface="+mn-lt"/>
              </a:rPr>
              <a:t>According to the lunar calendar in May 19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11" y="1971647"/>
            <a:ext cx="1164621" cy="831738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5272569" y="483723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20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/6/21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293240" y="5206564"/>
            <a:ext cx="11884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2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7662" y="1969621"/>
            <a:ext cx="10558075" cy="1759800"/>
            <a:chOff x="443100" y="3875825"/>
            <a:chExt cx="10558075" cy="1759800"/>
          </a:xfrm>
        </p:grpSpPr>
        <p:sp>
          <p:nvSpPr>
            <p:cNvPr id="10" name="文本框 9"/>
            <p:cNvSpPr txBox="1"/>
            <p:nvPr/>
          </p:nvSpPr>
          <p:spPr>
            <a:xfrm>
              <a:off x="6124483" y="3875825"/>
              <a:ext cx="1710338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spc="200" dirty="0">
                  <a:solidFill>
                    <a:schemeClr val="bg1"/>
                  </a:solidFill>
                  <a:cs typeface="+mn-ea"/>
                  <a:sym typeface="+mn-lt"/>
                </a:rPr>
                <a:t>江淮梅雨</a:t>
              </a:r>
              <a:endParaRPr lang="en-US" altLang="zh-CN" sz="2800" b="1" spc="200" dirty="0">
                <a:solidFill>
                  <a:schemeClr val="bg1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"/>
              </p:custDataLst>
            </p:nvPr>
          </p:nvSpPr>
          <p:spPr>
            <a:xfrm>
              <a:off x="5984782" y="4514215"/>
              <a:ext cx="5016393" cy="11214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00" dirty="0">
                  <a:cs typeface="+mn-ea"/>
                  <a:sym typeface="+mn-lt"/>
                </a:rPr>
                <a:t>夏至时节正是江淮一带的“梅雨”季节，这时正是江南梅子黄熟期，空气非常潮湿，冷、暖空气团在这里交汇，并形成一道低压槽，导致阴雨连绵的天气。在这样的天气下，器物发霉，人体也觉得不舒服，一些蚊虫繁殖速度很快，一些肠道性的病菌也很容易滋生。这时要注意饮用水的卫生，尽量不吃生冷食物，防止传染病发生和传播。</a:t>
              </a:r>
              <a:endParaRPr lang="zh-CN" altLang="en-US" sz="1500" spc="200" dirty="0"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2801" y="3875825"/>
              <a:ext cx="1710338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spc="200" dirty="0">
                  <a:solidFill>
                    <a:schemeClr val="bg1"/>
                  </a:solidFill>
                  <a:cs typeface="+mn-ea"/>
                  <a:sym typeface="+mn-lt"/>
                </a:rPr>
                <a:t>高温天气</a:t>
              </a:r>
              <a:endParaRPr lang="en-US" altLang="zh-CN" sz="2800" b="1" spc="200" dirty="0">
                <a:solidFill>
                  <a:schemeClr val="bg1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443100" y="4514215"/>
              <a:ext cx="5016393" cy="11214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00" dirty="0">
                  <a:cs typeface="+mn-ea"/>
                  <a:sym typeface="+mn-lt"/>
                </a:rPr>
                <a:t>夏至和冬至一样，都是反映四季更替的节气。天文学上规定，夏至为北半球夏季的开始。夏至过后，虽然太阳直射点开始从北回归线逐渐向南移动，北半球白昼开始逐渐变短，对于北回归线及其以北的地区，正午太阳高度也开始逐日降低，但由于太阳辐射到地面的热量仍比地面向空中散发的多，故在以后的一段时间内，气温将继续升高，因此有“夏至不过不热”的说法。</a:t>
              </a:r>
              <a:endParaRPr lang="zh-CN" altLang="en-US" sz="1500" spc="200" dirty="0"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7252192" y="3768317"/>
            <a:ext cx="4098290" cy="1221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spc="200" dirty="0">
                <a:cs typeface="+mn-ea"/>
                <a:sym typeface="+mn-lt"/>
              </a:rPr>
              <a:t>夏至时值农作物收，自古以来有在此时庆祝丰收、祭祀祖先之俗，以祈求消灾年丰。因此，夏至作为节日，纳入了古代祭神礼典。成书于两汉之间的</a:t>
            </a:r>
            <a:r>
              <a:rPr lang="en-US" altLang="zh-CN" sz="1500" spc="200" dirty="0">
                <a:cs typeface="+mn-ea"/>
                <a:sym typeface="+mn-lt"/>
              </a:rPr>
              <a:t>《</a:t>
            </a:r>
            <a:r>
              <a:rPr lang="zh-CN" altLang="en-US" sz="1500" spc="200" dirty="0">
                <a:cs typeface="+mn-ea"/>
                <a:sym typeface="+mn-lt"/>
              </a:rPr>
              <a:t>周礼</a:t>
            </a:r>
            <a:r>
              <a:rPr lang="en-US" altLang="zh-CN" sz="1500" spc="200" dirty="0">
                <a:cs typeface="+mn-ea"/>
                <a:sym typeface="+mn-lt"/>
              </a:rPr>
              <a:t>·</a:t>
            </a:r>
            <a:r>
              <a:rPr lang="zh-CN" altLang="en-US" sz="1500" spc="200" dirty="0">
                <a:cs typeface="+mn-ea"/>
                <a:sym typeface="+mn-lt"/>
              </a:rPr>
              <a:t>春官</a:t>
            </a:r>
            <a:r>
              <a:rPr lang="en-US" altLang="zh-CN" sz="1500" spc="200" dirty="0">
                <a:cs typeface="+mn-ea"/>
                <a:sym typeface="+mn-lt"/>
              </a:rPr>
              <a:t>》</a:t>
            </a:r>
            <a:r>
              <a:rPr lang="zh-CN" altLang="en-US" sz="1500" spc="200" dirty="0">
                <a:cs typeface="+mn-ea"/>
                <a:sym typeface="+mn-lt"/>
              </a:rPr>
              <a:t>有载：“以夏日至，致地方物魈。</a:t>
            </a:r>
            <a:endParaRPr lang="zh-CN" altLang="en-US" sz="1500" spc="200" dirty="0"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252192" y="1876017"/>
            <a:ext cx="4235491" cy="1221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spc="200" dirty="0">
                <a:cs typeface="+mn-ea"/>
                <a:sym typeface="+mn-lt"/>
              </a:rPr>
              <a:t>夏至日正是麦收之后，农人既感谢天赐丰收，又祈求获得“秋报”。夏至前后，有的地方举办隆重的“过夏麦”，系古代“夏祭”活动的遗存。消夏避伏：夏至日，妇女们即互相赠送折扇、脂粉等什物。</a:t>
            </a:r>
            <a:endParaRPr lang="zh-CN" altLang="en-US" sz="1500" spc="200" dirty="0"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68572" y="2443706"/>
            <a:ext cx="807844" cy="807845"/>
            <a:chOff x="6405755" y="2167721"/>
            <a:chExt cx="1108879" cy="1108879"/>
          </a:xfrm>
          <a:solidFill>
            <a:schemeClr val="accent2"/>
          </a:solidFill>
        </p:grpSpPr>
        <p:sp>
          <p:nvSpPr>
            <p:cNvPr id="18" name="矩形: 圆角 17"/>
            <p:cNvSpPr/>
            <p:nvPr/>
          </p:nvSpPr>
          <p:spPr>
            <a:xfrm>
              <a:off x="6405755" y="2167721"/>
              <a:ext cx="1108879" cy="11088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83140" y="2218859"/>
              <a:ext cx="957591" cy="97167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76627" y="4181577"/>
            <a:ext cx="807844" cy="807845"/>
            <a:chOff x="6405755" y="4009221"/>
            <a:chExt cx="1108879" cy="1108879"/>
          </a:xfrm>
          <a:solidFill>
            <a:schemeClr val="accent2"/>
          </a:solidFill>
        </p:grpSpPr>
        <p:sp>
          <p:nvSpPr>
            <p:cNvPr id="21" name="矩形: 圆角 20"/>
            <p:cNvSpPr/>
            <p:nvPr/>
          </p:nvSpPr>
          <p:spPr>
            <a:xfrm>
              <a:off x="6405755" y="4009221"/>
              <a:ext cx="1108879" cy="11088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83140" y="4055828"/>
              <a:ext cx="957591" cy="97167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3" y="1088570"/>
            <a:ext cx="5133171" cy="5133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7635" y="1217476"/>
            <a:ext cx="272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0567" y="2325472"/>
            <a:ext cx="4717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2"/>
                </a:solidFill>
                <a:cs typeface="+mn-ea"/>
                <a:sym typeface="+mn-lt"/>
              </a:rPr>
              <a:t>节气饮食</a:t>
            </a:r>
          </a:p>
        </p:txBody>
      </p:sp>
      <p:sp>
        <p:nvSpPr>
          <p:cNvPr id="8" name="矩形 7"/>
          <p:cNvSpPr/>
          <p:nvPr/>
        </p:nvSpPr>
        <p:spPr>
          <a:xfrm>
            <a:off x="3024062" y="3772022"/>
            <a:ext cx="611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The origin of the summer solstice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6" y="1167952"/>
            <a:ext cx="1164621" cy="8317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3312" y="1401707"/>
            <a:ext cx="8825376" cy="2113389"/>
            <a:chOff x="1885950" y="2078124"/>
            <a:chExt cx="8825376" cy="2113389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3581401" y="3004457"/>
              <a:ext cx="7129925" cy="0"/>
            </a:xfrm>
            <a:prstGeom prst="straightConnector1">
              <a:avLst/>
            </a:prstGeom>
            <a:ln>
              <a:solidFill>
                <a:srgbClr val="2223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885950" y="2078124"/>
              <a:ext cx="2113389" cy="2113389"/>
              <a:chOff x="7592946" y="1983969"/>
              <a:chExt cx="3098386" cy="30983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592946" y="1983969"/>
                <a:ext cx="3098386" cy="3098386"/>
                <a:chOff x="5615665" y="1924412"/>
                <a:chExt cx="3098386" cy="3098386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5615665" y="1924412"/>
                  <a:ext cx="3098386" cy="30983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222322"/>
                    </a:solidFill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6436522" y="2582351"/>
                  <a:ext cx="1353671" cy="2364059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4800" dirty="0">
                      <a:solidFill>
                        <a:schemeClr val="accent2"/>
                      </a:solidFill>
                    </a:rPr>
                    <a:t>北京</a:t>
                  </a:r>
                </a:p>
              </p:txBody>
            </p:sp>
          </p:grpSp>
          <p:sp>
            <p:nvSpPr>
              <p:cNvPr id="18" name="圆: 空心 17"/>
              <p:cNvSpPr/>
              <p:nvPr/>
            </p:nvSpPr>
            <p:spPr>
              <a:xfrm>
                <a:off x="7694142" y="2102022"/>
                <a:ext cx="2903945" cy="2903945"/>
              </a:xfrm>
              <a:prstGeom prst="donut">
                <a:avLst>
                  <a:gd name="adj" fmla="val 2854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22322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053741" y="2786033"/>
              <a:ext cx="476121" cy="436848"/>
              <a:chOff x="1885950" y="2294244"/>
              <a:chExt cx="476121" cy="43684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322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25223" y="2349462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222322"/>
                    </a:solidFill>
                  </a:rPr>
                  <a:t>01</a:t>
                </a:r>
                <a:endParaRPr lang="zh-CN" altLang="en-US" sz="1400" dirty="0">
                  <a:solidFill>
                    <a:srgbClr val="222322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509367" y="2786033"/>
              <a:ext cx="476121" cy="436848"/>
              <a:chOff x="1885950" y="2294244"/>
              <a:chExt cx="476121" cy="43684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322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925223" y="2349462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222322"/>
                    </a:solidFill>
                  </a:rPr>
                  <a:t>02</a:t>
                </a:r>
                <a:endParaRPr lang="zh-CN" altLang="en-US" sz="1400" dirty="0">
                  <a:solidFill>
                    <a:srgbClr val="222322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964993" y="2786033"/>
              <a:ext cx="476121" cy="436848"/>
              <a:chOff x="1885950" y="2294244"/>
              <a:chExt cx="476121" cy="4368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322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25223" y="2349462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222322"/>
                    </a:solidFill>
                  </a:rPr>
                  <a:t>03</a:t>
                </a:r>
                <a:endParaRPr lang="zh-CN" altLang="en-US" sz="1400" dirty="0">
                  <a:solidFill>
                    <a:srgbClr val="222322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420620" y="2786033"/>
              <a:ext cx="476121" cy="436848"/>
              <a:chOff x="1885950" y="2294244"/>
              <a:chExt cx="476121" cy="43684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885950" y="2294244"/>
                <a:ext cx="436848" cy="4368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322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25223" y="2349462"/>
                <a:ext cx="4368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222322"/>
                    </a:solidFill>
                  </a:rPr>
                  <a:t>04</a:t>
                </a:r>
                <a:endParaRPr lang="zh-CN" altLang="en-US" sz="1400" dirty="0">
                  <a:solidFill>
                    <a:srgbClr val="222322"/>
                  </a:solidFill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4427409" y="2689995"/>
            <a:ext cx="1015663" cy="23432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222322"/>
                </a:solidFill>
              </a:rPr>
              <a:t>“冬至饺子夏至面”，好吃的北京人在夏至这天讲究吃面。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09062" y="2689995"/>
            <a:ext cx="1292662" cy="23432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222322"/>
                </a:solidFill>
              </a:rPr>
              <a:t>按照老北京的风俗习惯，每年一到夏至节气就可以大啖生菜、凉面了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16024" y="2689995"/>
            <a:ext cx="1292662" cy="23432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222322"/>
                </a:solidFill>
              </a:rPr>
              <a:t>因为这个时候气候炎热，吃些生冷之物可以降火开胃，又不至于因寒凉而损害健康。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22986" y="2709670"/>
            <a:ext cx="1846659" cy="23432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222322"/>
                </a:solidFill>
              </a:rPr>
              <a:t>夏至这天，北京各家面馆人气很旺。无论面馆的四川凉面、担担面、红烧肉面还是炸酱面等等，各种面条都很“畅销”。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9" y="3441245"/>
            <a:ext cx="2675925" cy="18961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09312" y="1691969"/>
            <a:ext cx="8973376" cy="3984172"/>
            <a:chOff x="1416991" y="1712518"/>
            <a:chExt cx="8973376" cy="3984172"/>
          </a:xfrm>
        </p:grpSpPr>
        <p:grpSp>
          <p:nvGrpSpPr>
            <p:cNvPr id="9" name="组合 8"/>
            <p:cNvGrpSpPr/>
            <p:nvPr/>
          </p:nvGrpSpPr>
          <p:grpSpPr>
            <a:xfrm>
              <a:off x="1416991" y="1712518"/>
              <a:ext cx="2450162" cy="3984172"/>
              <a:chOff x="4815595" y="1785257"/>
              <a:chExt cx="2450162" cy="3984172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4999269" y="1785257"/>
                <a:ext cx="2266488" cy="3984172"/>
              </a:xfrm>
              <a:prstGeom prst="roundRect">
                <a:avLst/>
              </a:prstGeom>
              <a:noFill/>
              <a:ln>
                <a:solidFill>
                  <a:srgbClr val="2223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22322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815595" y="2786743"/>
                <a:ext cx="394145" cy="17199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绍兴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678598" y="1712518"/>
              <a:ext cx="2450162" cy="3984172"/>
              <a:chOff x="4815595" y="1785257"/>
              <a:chExt cx="2450162" cy="3984172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4999269" y="1785257"/>
                <a:ext cx="2266488" cy="3984172"/>
              </a:xfrm>
              <a:prstGeom prst="roundRect">
                <a:avLst/>
              </a:prstGeom>
              <a:noFill/>
              <a:ln>
                <a:solidFill>
                  <a:srgbClr val="2223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322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815595" y="2786743"/>
                <a:ext cx="394145" cy="17199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绍兴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940205" y="1712518"/>
              <a:ext cx="2450162" cy="3984172"/>
              <a:chOff x="4815595" y="1785257"/>
              <a:chExt cx="2450162" cy="3984172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4999269" y="1785257"/>
                <a:ext cx="2266488" cy="3984172"/>
              </a:xfrm>
              <a:prstGeom prst="roundRect">
                <a:avLst/>
              </a:prstGeom>
              <a:noFill/>
              <a:ln>
                <a:solidFill>
                  <a:srgbClr val="2223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22322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815595" y="2786743"/>
                <a:ext cx="394145" cy="17199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绍兴</a:t>
                </a: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549237" y="2292583"/>
              <a:ext cx="1415772" cy="28240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222322"/>
                  </a:solidFill>
                </a:rPr>
                <a:t>而绍兴地区龙舟竞渡因气候故，明、清以来多不在端午节，而在夏至，此风俗至今尚存。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95406" y="2292583"/>
              <a:ext cx="800219" cy="28240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222322"/>
                  </a:solidFill>
                </a:rPr>
                <a:t>除常规供品外，特加一盘蒲丝饼。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94810" y="2292584"/>
              <a:ext cx="1415772" cy="28240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222322"/>
                  </a:solidFill>
                </a:rPr>
                <a:t>旧时，在浙江绍兴地区，人们不分贫富，夏至日皆祭其祖，俗称“做夏至”，</a:t>
              </a:r>
            </a:p>
          </p:txBody>
        </p:sp>
      </p:grpSp>
    </p:spTree>
  </p:cSld>
  <p:clrMapOvr>
    <a:masterClrMapping/>
  </p:clrMapOvr>
  <p:transition spd="slow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34023" y="1733877"/>
            <a:ext cx="3098386" cy="3098386"/>
            <a:chOff x="5615665" y="1924412"/>
            <a:chExt cx="3098386" cy="3098386"/>
          </a:xfrm>
        </p:grpSpPr>
        <p:sp>
          <p:nvSpPr>
            <p:cNvPr id="9" name="椭圆 8"/>
            <p:cNvSpPr/>
            <p:nvPr/>
          </p:nvSpPr>
          <p:spPr>
            <a:xfrm>
              <a:off x="5615665" y="1924412"/>
              <a:ext cx="3098386" cy="30983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10860" y="2658739"/>
              <a:ext cx="1107996" cy="23640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</a:rPr>
                <a:t>无锡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55108" y="2118212"/>
            <a:ext cx="1224811" cy="3181350"/>
            <a:chOff x="8998917" y="2334831"/>
            <a:chExt cx="1224811" cy="3181350"/>
          </a:xfrm>
        </p:grpSpPr>
        <p:sp>
          <p:nvSpPr>
            <p:cNvPr id="12" name="文本框 11"/>
            <p:cNvSpPr txBox="1"/>
            <p:nvPr/>
          </p:nvSpPr>
          <p:spPr>
            <a:xfrm>
              <a:off x="9608175" y="2356181"/>
              <a:ext cx="615553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</a:rPr>
                <a:t>无锡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98917" y="2334831"/>
              <a:ext cx="738664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222322"/>
                  </a:solidFill>
                </a:rPr>
                <a:t>夏至这天，无锡人早晨吃麦粥，中午吃馄饨，取混沌和合之意。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84882" y="2118212"/>
            <a:ext cx="1224811" cy="3181350"/>
            <a:chOff x="8998917" y="2334831"/>
            <a:chExt cx="1224811" cy="3181350"/>
          </a:xfrm>
        </p:grpSpPr>
        <p:sp>
          <p:nvSpPr>
            <p:cNvPr id="15" name="文本框 14"/>
            <p:cNvSpPr txBox="1"/>
            <p:nvPr/>
          </p:nvSpPr>
          <p:spPr>
            <a:xfrm>
              <a:off x="9608175" y="2378463"/>
              <a:ext cx="615553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</a:rPr>
                <a:t>无锡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98917" y="2334831"/>
              <a:ext cx="738664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222322"/>
                  </a:solidFill>
                </a:rPr>
                <a:t>有谚语说：“夏至馄饨冬至团，四季安康人团圆。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75" y="2282999"/>
            <a:ext cx="2937000" cy="34404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56163" y="2118212"/>
            <a:ext cx="1243057" cy="3181350"/>
            <a:chOff x="8998917" y="2334831"/>
            <a:chExt cx="1243057" cy="3181350"/>
          </a:xfrm>
        </p:grpSpPr>
        <p:sp>
          <p:nvSpPr>
            <p:cNvPr id="19" name="文本框 18"/>
            <p:cNvSpPr txBox="1"/>
            <p:nvPr/>
          </p:nvSpPr>
          <p:spPr>
            <a:xfrm>
              <a:off x="9626421" y="2378463"/>
              <a:ext cx="615553" cy="1962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</a:rPr>
                <a:t>无锡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98917" y="2334831"/>
              <a:ext cx="738664" cy="3181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222322"/>
                  </a:solidFill>
                </a:rPr>
                <a:t>吃过馄饨，为孩童称体重，希望孩童体重增加更健康。</a:t>
              </a:r>
            </a:p>
          </p:txBody>
        </p:sp>
      </p:grpSp>
    </p:spTree>
  </p:cSld>
  <p:clrMapOvr>
    <a:masterClrMapping/>
  </p:clrMapOvr>
  <p:transition spd="slow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MH_Other_1"/>
          <p:cNvCxnSpPr/>
          <p:nvPr>
            <p:custDataLst>
              <p:tags r:id="rId1"/>
            </p:custDataLst>
          </p:nvPr>
        </p:nvCxnSpPr>
        <p:spPr>
          <a:xfrm flipH="1">
            <a:off x="5828770" y="1480021"/>
            <a:ext cx="0" cy="4402811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73608" y="1838480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</a:rPr>
              <a:t>夏至吃狗肉和荔枝，是岭南一带的习俗。</a:t>
            </a:r>
            <a:endParaRPr lang="zh-CN" altLang="en-US" sz="2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0" name="MH_Other_3"/>
          <p:cNvSpPr/>
          <p:nvPr>
            <p:custDataLst>
              <p:tags r:id="rId3"/>
            </p:custDataLst>
          </p:nvPr>
        </p:nvSpPr>
        <p:spPr>
          <a:xfrm>
            <a:off x="5546291" y="2109272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1" name="MH_Other_4"/>
          <p:cNvSpPr/>
          <p:nvPr>
            <p:custDataLst>
              <p:tags r:id="rId4"/>
            </p:custDataLst>
          </p:nvPr>
        </p:nvSpPr>
        <p:spPr>
          <a:xfrm>
            <a:off x="5651491" y="2214472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2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3608" y="3105750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</a:rPr>
              <a:t>广西的钦州、玉林等地区的人也是非常喜欢在夏至吃狗肉和荔枝的。</a:t>
            </a:r>
            <a:endParaRPr lang="zh-CN" altLang="en-US" sz="2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3" name="MH_Other_5"/>
          <p:cNvSpPr/>
          <p:nvPr>
            <p:custDataLst>
              <p:tags r:id="rId6"/>
            </p:custDataLst>
          </p:nvPr>
        </p:nvSpPr>
        <p:spPr>
          <a:xfrm>
            <a:off x="5546291" y="3375567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4" name="MH_Other_6"/>
          <p:cNvSpPr/>
          <p:nvPr>
            <p:custDataLst>
              <p:tags r:id="rId7"/>
            </p:custDataLst>
          </p:nvPr>
        </p:nvSpPr>
        <p:spPr>
          <a:xfrm>
            <a:off x="5651491" y="3480767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5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3608" y="4373019"/>
            <a:ext cx="4365796" cy="11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</a:rPr>
              <a:t>据说夏至日的狗肉和荔子合吃不热，有“冬至鱼生夏至狗”之说，故此夏至吃狗肉和荔枝的习惯延续到今。</a:t>
            </a:r>
            <a:endParaRPr lang="zh-CN" altLang="en-US" sz="2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6" name="MH_Other_7"/>
          <p:cNvSpPr/>
          <p:nvPr>
            <p:custDataLst>
              <p:tags r:id="rId9"/>
            </p:custDataLst>
          </p:nvPr>
        </p:nvSpPr>
        <p:spPr>
          <a:xfrm>
            <a:off x="5546291" y="4641862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5651491" y="4747062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73898" y="1993499"/>
            <a:ext cx="3098386" cy="3098386"/>
            <a:chOff x="5615665" y="1924412"/>
            <a:chExt cx="3098386" cy="3098386"/>
          </a:xfrm>
        </p:grpSpPr>
        <p:sp>
          <p:nvSpPr>
            <p:cNvPr id="20" name="椭圆 19"/>
            <p:cNvSpPr/>
            <p:nvPr/>
          </p:nvSpPr>
          <p:spPr>
            <a:xfrm>
              <a:off x="5615665" y="1924412"/>
              <a:ext cx="3098386" cy="30983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10860" y="2658739"/>
              <a:ext cx="1107996" cy="23640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</a:rPr>
                <a:t>岭南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16" y="3596070"/>
            <a:ext cx="2961748" cy="2091583"/>
          </a:xfrm>
          <a:prstGeom prst="rect">
            <a:avLst/>
          </a:prstGeom>
        </p:spPr>
      </p:pic>
    </p:spTree>
  </p:cSld>
  <p:clrMapOvr>
    <a:masterClrMapping/>
  </p:clrMapOvr>
  <p:transition spd="slow" advTm="3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445321" y="1481340"/>
            <a:ext cx="2977662" cy="1273020"/>
            <a:chOff x="6444756" y="2893637"/>
            <a:chExt cx="2977662" cy="1273020"/>
          </a:xfrm>
        </p:grpSpPr>
        <p:cxnSp>
          <p:nvCxnSpPr>
            <p:cNvPr id="12" name="MH_Other_1"/>
            <p:cNvCxnSpPr/>
            <p:nvPr>
              <p:custDataLst>
                <p:tags r:id="rId12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2"/>
            <p:cNvCxnSpPr/>
            <p:nvPr>
              <p:custDataLst>
                <p:tags r:id="rId13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3"/>
            <p:cNvCxnSpPr/>
            <p:nvPr>
              <p:custDataLst>
                <p:tags r:id="rId14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4"/>
            <p:cNvCxnSpPr/>
            <p:nvPr>
              <p:custDataLst>
                <p:tags r:id="rId15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Text_1"/>
            <p:cNvSpPr txBox="1"/>
            <p:nvPr>
              <p:custDataLst>
                <p:tags r:id="rId16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夏至这天山东各地普遍要吃凉面条，俗称过水面，有“冬至饺子夏至面”的谚语。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82398" y="3042411"/>
            <a:ext cx="2977662" cy="1273020"/>
            <a:chOff x="6444756" y="2893637"/>
            <a:chExt cx="2977662" cy="1273020"/>
          </a:xfrm>
        </p:grpSpPr>
        <p:cxnSp>
          <p:nvCxnSpPr>
            <p:cNvPr id="18" name="MH_Other_1"/>
            <p:cNvCxnSpPr/>
            <p:nvPr>
              <p:custDataLst>
                <p:tags r:id="rId7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2"/>
            <p:cNvCxnSpPr/>
            <p:nvPr>
              <p:custDataLst>
                <p:tags r:id="rId8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3"/>
            <p:cNvCxnSpPr/>
            <p:nvPr>
              <p:custDataLst>
                <p:tags r:id="rId9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4"/>
            <p:cNvCxnSpPr/>
            <p:nvPr>
              <p:custDataLst>
                <p:tags r:id="rId10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MH_Text_1"/>
            <p:cNvSpPr txBox="1"/>
            <p:nvPr>
              <p:custDataLst>
                <p:tags r:id="rId11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莱阳一带夏至日荐新麦，黄县（今龙口市）一带则煮新麦粒吃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49185" y="4638982"/>
            <a:ext cx="2977662" cy="1273020"/>
            <a:chOff x="6444756" y="2893637"/>
            <a:chExt cx="2977662" cy="1273020"/>
          </a:xfrm>
        </p:grpSpPr>
        <p:cxnSp>
          <p:nvCxnSpPr>
            <p:cNvPr id="24" name="MH_Other_1"/>
            <p:cNvCxnSpPr/>
            <p:nvPr>
              <p:custDataLst>
                <p:tags r:id="rId2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2"/>
            <p:cNvCxnSpPr/>
            <p:nvPr>
              <p:custDataLst>
                <p:tags r:id="rId3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MH_Other_3"/>
            <p:cNvCxnSpPr/>
            <p:nvPr>
              <p:custDataLst>
                <p:tags r:id="rId4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MH_Other_4"/>
            <p:cNvCxnSpPr/>
            <p:nvPr>
              <p:custDataLst>
                <p:tags r:id="rId5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MH_Text_1"/>
            <p:cNvSpPr txBox="1"/>
            <p:nvPr>
              <p:custDataLst>
                <p:tags r:id="rId6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儿童们用麦秸编一个精致的小笊篱，在汤水中一次一次地向嘴里捞，既吃了麦粒，又是一种游戏，很有农家生活的情趣。</a:t>
              </a:r>
              <a:endParaRPr lang="zh-CN" altLang="en-US" sz="1400" dirty="0">
                <a:latin typeface="+mn-ea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9" y="1938083"/>
            <a:ext cx="4237256" cy="4237256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3308494" y="1214674"/>
            <a:ext cx="1855990" cy="1194757"/>
          </a:xfrm>
          <a:prstGeom prst="rect">
            <a:avLst/>
          </a:prstGeom>
          <a:ln>
            <a:noFill/>
          </a:ln>
        </p:spPr>
        <p:txBody>
          <a:bodyPr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pc="200" dirty="0">
                <a:cs typeface="+mn-ea"/>
                <a:sym typeface="+mn-lt"/>
              </a:rPr>
              <a:t>山东</a:t>
            </a:r>
          </a:p>
        </p:txBody>
      </p:sp>
    </p:spTree>
  </p:cSld>
  <p:clrMapOvr>
    <a:masterClrMapping/>
  </p:clrMapOvr>
  <p:transition spd="slow" advTm="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7635" y="1217476"/>
            <a:ext cx="272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0567" y="2325472"/>
            <a:ext cx="4717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2"/>
                </a:solidFill>
                <a:cs typeface="+mn-ea"/>
                <a:sym typeface="+mn-lt"/>
              </a:rPr>
              <a:t>节气谚语</a:t>
            </a:r>
          </a:p>
        </p:txBody>
      </p:sp>
      <p:sp>
        <p:nvSpPr>
          <p:cNvPr id="8" name="矩形 7"/>
          <p:cNvSpPr/>
          <p:nvPr/>
        </p:nvSpPr>
        <p:spPr>
          <a:xfrm>
            <a:off x="3024062" y="3772022"/>
            <a:ext cx="611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The origin of the summer solstice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6" y="1167952"/>
            <a:ext cx="1164621" cy="8317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5276" y="1659556"/>
            <a:ext cx="4493538" cy="4421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夏至食个荔，一年都无弊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芒种栽秧日管日，夏至栽秧时管时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夏至伏天到，中耕很重要，伏里锄一遍，赛过水浇园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日长长到夏至，日短短到冬至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夏至风从西边起，瓜菜园中受熬煎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夏至落雨十八落，一天要落七八砣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08" y="613221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 spd="slow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26683" y="3005107"/>
            <a:ext cx="612934" cy="2007019"/>
          </a:xfrm>
          <a:prstGeom prst="roundRect">
            <a:avLst/>
          </a:prstGeom>
          <a:solidFill>
            <a:schemeClr val="accent2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9352" y="2455416"/>
            <a:ext cx="738664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kern="0" dirty="0">
                <a:solidFill>
                  <a:schemeClr val="accent2"/>
                </a:solidFill>
                <a:cs typeface="+mn-ea"/>
                <a:sym typeface="+mn-lt"/>
              </a:rPr>
              <a:t>节气特点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08950" y="2455416"/>
            <a:ext cx="612934" cy="2007019"/>
          </a:xfrm>
          <a:prstGeom prst="roundRect">
            <a:avLst/>
          </a:prstGeom>
          <a:solidFill>
            <a:schemeClr val="accent2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2531" y="1905725"/>
            <a:ext cx="738664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00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节气风俗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46533" y="3091954"/>
            <a:ext cx="612934" cy="2007019"/>
          </a:xfrm>
          <a:prstGeom prst="roundRect">
            <a:avLst/>
          </a:prstGeom>
          <a:solidFill>
            <a:schemeClr val="accent2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70114" y="2542263"/>
            <a:ext cx="738664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00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节气饮食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85043" y="2455416"/>
            <a:ext cx="612934" cy="2007019"/>
          </a:xfrm>
          <a:prstGeom prst="roundRect">
            <a:avLst/>
          </a:prstGeom>
          <a:solidFill>
            <a:schemeClr val="accent2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08624" y="1905725"/>
            <a:ext cx="738664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400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节气谚语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932531" y="172328"/>
            <a:ext cx="2817953" cy="1540803"/>
            <a:chOff x="73738" y="4001290"/>
            <a:chExt cx="2817953" cy="1540803"/>
          </a:xfrm>
        </p:grpSpPr>
        <p:sp>
          <p:nvSpPr>
            <p:cNvPr id="13" name="文本框 12"/>
            <p:cNvSpPr txBox="1"/>
            <p:nvPr/>
          </p:nvSpPr>
          <p:spPr>
            <a:xfrm>
              <a:off x="205546" y="4001290"/>
              <a:ext cx="1695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5400" dirty="0">
                  <a:solidFill>
                    <a:schemeClr val="accent2"/>
                  </a:solidFill>
                  <a:cs typeface="+mn-ea"/>
                  <a:sym typeface="+mn-lt"/>
                </a:rPr>
                <a:t>目录</a:t>
              </a:r>
              <a:endParaRPr lang="en-US" altLang="zh-CN" sz="5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73738" y="4895762"/>
              <a:ext cx="2817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accent2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6" y="1167952"/>
            <a:ext cx="1164621" cy="8317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47643" y="1721801"/>
            <a:ext cx="3877985" cy="4278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夏至东风摇，麦子水里捞</a:t>
            </a:r>
          </a:p>
          <a:p>
            <a:r>
              <a:rPr lang="zh-CN" altLang="en-US" dirty="0">
                <a:sym typeface="+mn-lt"/>
              </a:rPr>
              <a:t>夏至东南风，平地把船撑</a:t>
            </a:r>
          </a:p>
          <a:p>
            <a:r>
              <a:rPr lang="zh-CN" altLang="en-US" dirty="0">
                <a:sym typeface="+mn-lt"/>
              </a:rPr>
              <a:t>冬至始打霜，夏至干长江</a:t>
            </a:r>
          </a:p>
          <a:p>
            <a:r>
              <a:rPr lang="zh-CN" altLang="en-US" dirty="0">
                <a:sym typeface="+mn-lt"/>
              </a:rPr>
              <a:t>冬至江南风短，夏至天气旱</a:t>
            </a:r>
          </a:p>
          <a:p>
            <a:r>
              <a:rPr lang="zh-CN" altLang="en-US" dirty="0">
                <a:sym typeface="+mn-lt"/>
              </a:rPr>
              <a:t>夏至东风摇，麦子坐水牢</a:t>
            </a:r>
          </a:p>
          <a:p>
            <a:r>
              <a:rPr lang="zh-CN" altLang="en-US" dirty="0">
                <a:sym typeface="+mn-lt"/>
              </a:rPr>
              <a:t>夏至有雨三伏热，重阳无雨一冬晴</a:t>
            </a:r>
            <a:endParaRPr lang="en-US" altLang="zh-CN" dirty="0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9" y="1030513"/>
            <a:ext cx="5363029" cy="5363029"/>
          </a:xfrm>
          <a:prstGeom prst="rect">
            <a:avLst/>
          </a:prstGeom>
        </p:spPr>
      </p:pic>
    </p:spTree>
  </p:cSld>
  <p:clrMapOvr>
    <a:masterClrMapping/>
  </p:clrMapOvr>
  <p:transition spd="slow" advTm="3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0160" y="2247475"/>
            <a:ext cx="615553" cy="2603891"/>
          </a:xfrm>
          <a:prstGeom prst="rect">
            <a:avLst/>
          </a:prstGeom>
          <a:solidFill>
            <a:schemeClr val="accent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800" b="1" spc="200" dirty="0">
                <a:solidFill>
                  <a:schemeClr val="bg1"/>
                </a:solidFill>
                <a:cs typeface="+mn-ea"/>
                <a:sym typeface="+mn-lt"/>
              </a:rPr>
              <a:t> 夏至避暑北池</a:t>
            </a:r>
            <a:endParaRPr lang="en-US" altLang="zh-CN" sz="2800" b="1" spc="200" dirty="0">
              <a:solidFill>
                <a:schemeClr val="bg1"/>
              </a:solidFill>
              <a:effectLst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31407" y="1599742"/>
            <a:ext cx="4453653" cy="419145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昼晷已云极，宵漏自此长。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未及施政教，所忧变炎凉。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公门日多暇，是月农稍忙。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高居念田里，苦热安可当。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亭午息群物，独游爱方塘。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门闭阴寂寂，城高树苍苍。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绿筠尚含粉，圆荷始散芳。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于焉洒烦抱，可以对华觞。</a:t>
            </a:r>
            <a:endParaRPr lang="zh-CN" altLang="en-US" sz="2000" spc="300" dirty="0"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3" y="1521956"/>
            <a:ext cx="4347029" cy="4347029"/>
          </a:xfrm>
          <a:prstGeom prst="rect">
            <a:avLst/>
          </a:prstGeom>
        </p:spPr>
      </p:pic>
    </p:spTree>
  </p:cSld>
  <p:clrMapOvr>
    <a:masterClrMapping/>
  </p:clrMapOvr>
  <p:transition spd="slow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62" y="-3315"/>
            <a:ext cx="5360438" cy="53604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68" y="3302519"/>
            <a:ext cx="404324" cy="9556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689057" y="1474002"/>
            <a:ext cx="738664" cy="26218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插遍秧畴雨恰晴</a:t>
            </a:r>
          </a:p>
          <a:p>
            <a:r>
              <a:rPr lang="zh-CN" altLang="en-US" spc="300" dirty="0">
                <a:cs typeface="+mn-ea"/>
                <a:sym typeface="+mn-lt"/>
              </a:rPr>
              <a:t>   牧儿顶踵是升平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11" y="1971647"/>
            <a:ext cx="1164621" cy="831738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679574" y="458768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谢谢观看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306181" y="5400665"/>
            <a:ext cx="11884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6" y="346268"/>
            <a:ext cx="506357" cy="50635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87728" y="275609"/>
            <a:ext cx="1076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农历五月十九</a:t>
            </a:r>
          </a:p>
        </p:txBody>
      </p:sp>
      <p:sp>
        <p:nvSpPr>
          <p:cNvPr id="15" name="矩形 14"/>
          <p:cNvSpPr/>
          <p:nvPr/>
        </p:nvSpPr>
        <p:spPr>
          <a:xfrm>
            <a:off x="887728" y="499979"/>
            <a:ext cx="1823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有“夏至雨点值千金”之说</a:t>
            </a:r>
          </a:p>
        </p:txBody>
      </p:sp>
      <p:sp>
        <p:nvSpPr>
          <p:cNvPr id="16" name="矩形 15"/>
          <p:cNvSpPr/>
          <p:nvPr/>
        </p:nvSpPr>
        <p:spPr>
          <a:xfrm>
            <a:off x="907631" y="727519"/>
            <a:ext cx="18298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>
                <a:cs typeface="+mn-ea"/>
                <a:sym typeface="+mn-lt"/>
              </a:rPr>
              <a:t>According to the lunar calendar in May 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000">
        <p15:prstTrans prst="curtains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7635" y="1217476"/>
            <a:ext cx="272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5928" y="2325472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2"/>
                </a:solidFill>
                <a:cs typeface="+mn-ea"/>
                <a:sym typeface="+mn-lt"/>
              </a:rPr>
              <a:t>小满的由来</a:t>
            </a:r>
          </a:p>
        </p:txBody>
      </p:sp>
      <p:sp>
        <p:nvSpPr>
          <p:cNvPr id="8" name="矩形 7"/>
          <p:cNvSpPr/>
          <p:nvPr/>
        </p:nvSpPr>
        <p:spPr>
          <a:xfrm>
            <a:off x="3024062" y="3772022"/>
            <a:ext cx="611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The origin of the summer solstice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6" y="1167952"/>
            <a:ext cx="1164621" cy="8317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e7d195523061f1c074694c8bbf98be7b1e4b015d796375963FD28840057458461C7CA0DAD340D15583DEDFC2E3241C4F392EF3A8B4D067B40CF4F149DD7E51F346B0CAB1BCCF6DB2480C67273C6C9E4C33AF3046B1F7F7F0B2A51923447FF2D765CC750011ADC7600C66A8DE278F4F3BF652A6F92B038DDCE276C32D205890E810956E7BBEF46205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6755540" y="1550776"/>
            <a:ext cx="4011558" cy="433001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这天，太阳直射地面的位置到达一年的最北端，几乎直射北回归线，此时，北半球各地的白昼时间达到全年最长。对于北回归线及其以北的地区来说，夏至日也是一年中正午太阳高度最高的一天。这一天北半球得到的太阳辐射最多，比南半球多了将近一倍。</a:t>
            </a:r>
            <a:endParaRPr lang="zh-CN" altLang="en-US" sz="1600" spc="200" dirty="0">
              <a:solidFill>
                <a:schemeClr val="tx1">
                  <a:lumMod val="85000"/>
                  <a:lumOff val="1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229315" y="1534353"/>
            <a:ext cx="3608714" cy="5232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pc="200" dirty="0">
                <a:cs typeface="+mn-ea"/>
                <a:sym typeface="+mn-lt"/>
              </a:rPr>
              <a:t>日北至，日长之至，日影短至，故曰夏至。至者，极也。</a:t>
            </a:r>
            <a:endParaRPr lang="zh-CN" altLang="en-US" spc="200" dirty="0">
              <a:effectLst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1231776" y="2541363"/>
            <a:ext cx="5346700" cy="843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spc="200" dirty="0">
                <a:cs typeface="+mn-ea"/>
                <a:sym typeface="+mn-lt"/>
              </a:rPr>
              <a:t>夏至，二十四节气之一，太阳运行至黄经</a:t>
            </a:r>
            <a:r>
              <a:rPr lang="en-US" altLang="zh-CN" sz="1500" spc="200" dirty="0">
                <a:cs typeface="+mn-ea"/>
                <a:sym typeface="+mn-lt"/>
              </a:rPr>
              <a:t>90°</a:t>
            </a:r>
            <a:r>
              <a:rPr lang="zh-CN" altLang="en-US" sz="1500" spc="200" dirty="0">
                <a:cs typeface="+mn-ea"/>
                <a:sym typeface="+mn-lt"/>
              </a:rPr>
              <a:t>时为交节点，一般在公历</a:t>
            </a:r>
            <a:r>
              <a:rPr lang="en-US" altLang="zh-CN" sz="1500" spc="200" dirty="0">
                <a:cs typeface="+mn-ea"/>
                <a:sym typeface="+mn-lt"/>
              </a:rPr>
              <a:t>6</a:t>
            </a:r>
            <a:r>
              <a:rPr lang="zh-CN" altLang="en-US" sz="1500" spc="200" dirty="0">
                <a:cs typeface="+mn-ea"/>
                <a:sym typeface="+mn-lt"/>
              </a:rPr>
              <a:t>月</a:t>
            </a:r>
            <a:r>
              <a:rPr lang="en-US" altLang="zh-CN" sz="1500" spc="200" dirty="0">
                <a:cs typeface="+mn-ea"/>
                <a:sym typeface="+mn-lt"/>
              </a:rPr>
              <a:t>21</a:t>
            </a:r>
            <a:r>
              <a:rPr lang="zh-CN" altLang="en-US" sz="1500" spc="200" dirty="0">
                <a:cs typeface="+mn-ea"/>
                <a:sym typeface="+mn-lt"/>
              </a:rPr>
              <a:t>－</a:t>
            </a:r>
            <a:r>
              <a:rPr lang="en-US" altLang="zh-CN" sz="1500" spc="200" dirty="0">
                <a:cs typeface="+mn-ea"/>
                <a:sym typeface="+mn-lt"/>
              </a:rPr>
              <a:t>22</a:t>
            </a:r>
            <a:r>
              <a:rPr lang="zh-CN" altLang="en-US" sz="1500" spc="200" dirty="0">
                <a:cs typeface="+mn-ea"/>
                <a:sym typeface="+mn-lt"/>
              </a:rPr>
              <a:t>日交节。</a:t>
            </a:r>
            <a:endParaRPr lang="zh-CN" altLang="en-US" sz="1500" spc="200" dirty="0">
              <a:uFillTx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578476" y="1534353"/>
            <a:ext cx="0" cy="405364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10" y="3538812"/>
            <a:ext cx="2744031" cy="27440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6200000">
            <a:off x="-166858" y="2317242"/>
            <a:ext cx="2026823" cy="416316"/>
            <a:chOff x="2785983" y="1494758"/>
            <a:chExt cx="1520315" cy="312165"/>
          </a:xfrm>
        </p:grpSpPr>
        <p:sp>
          <p:nvSpPr>
            <p:cNvPr id="9" name="圆角矩形 69"/>
            <p:cNvSpPr/>
            <p:nvPr/>
          </p:nvSpPr>
          <p:spPr>
            <a:xfrm>
              <a:off x="2785983" y="1494758"/>
              <a:ext cx="1520315" cy="312165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2970849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t"/>
            <a:lstStyle/>
            <a:p>
              <a:pPr algn="ctr"/>
              <a:r>
                <a:rPr lang="zh-CN" altLang="en-US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何为夏至</a:t>
              </a:r>
              <a:endParaRPr lang="en-US" altLang="zh-CN" sz="1900" b="1" cap="all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71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6200000">
            <a:off x="10118145" y="2356030"/>
            <a:ext cx="2026823" cy="416316"/>
            <a:chOff x="2785983" y="1494758"/>
            <a:chExt cx="1520315" cy="312165"/>
          </a:xfrm>
        </p:grpSpPr>
        <p:sp>
          <p:nvSpPr>
            <p:cNvPr id="13" name="圆角矩形 69"/>
            <p:cNvSpPr/>
            <p:nvPr/>
          </p:nvSpPr>
          <p:spPr>
            <a:xfrm>
              <a:off x="2785983" y="1494758"/>
              <a:ext cx="1520315" cy="312165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2970849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t"/>
            <a:lstStyle/>
            <a:p>
              <a:pPr algn="ctr"/>
              <a:r>
                <a:rPr lang="zh-CN" altLang="en-US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何为夏至</a:t>
              </a:r>
              <a:endParaRPr lang="en-US" altLang="zh-CN" sz="1900" b="1" cap="all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71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89355" y="2494825"/>
            <a:ext cx="4465620" cy="3020991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夏至，是干支历中表示季节变迁的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24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个特定节令之一。二十四节气，是上古时代人们以北斗七星斗柄顶端的指向确定。其也与地球在黄道（即地球绕太阳公转的轨道）上的位置变化有关，每一个节气分别相应于太阳在黄道上每运动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15°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所到达的一定位置而制定的气候规律。夏至，斗指乙，太阳运行至黄经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度（夏至点，目前处在双子座）。</a:t>
            </a:r>
          </a:p>
        </p:txBody>
      </p:sp>
      <p:sp>
        <p:nvSpPr>
          <p:cNvPr id="4" name="L 形 3"/>
          <p:cNvSpPr/>
          <p:nvPr/>
        </p:nvSpPr>
        <p:spPr>
          <a:xfrm rot="5400000">
            <a:off x="1238229" y="2469840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L 形 4"/>
          <p:cNvSpPr/>
          <p:nvPr/>
        </p:nvSpPr>
        <p:spPr>
          <a:xfrm rot="16200000">
            <a:off x="5628218" y="5083549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454068" y="1623540"/>
            <a:ext cx="2227346" cy="416316"/>
            <a:chOff x="2785983" y="1494758"/>
            <a:chExt cx="1670727" cy="312165"/>
          </a:xfrm>
        </p:grpSpPr>
        <p:sp>
          <p:nvSpPr>
            <p:cNvPr id="7" name="圆角矩形 69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0" rIns="0" bIns="0" anchor="t"/>
            <a:lstStyle/>
            <a:p>
              <a:pPr algn="ctr"/>
              <a:r>
                <a:rPr lang="zh-CN" altLang="en-US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夏至特点</a:t>
              </a:r>
              <a:r>
                <a:rPr lang="en-US" altLang="zh-CN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" name="任意多边形 71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63032" y="2494825"/>
            <a:ext cx="4465620" cy="3020991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仿宋" panose="02010609060101010101" charset="-122"/>
              </a:rPr>
              <a:t>夏至是一年里太阳最偏北的一天，北半球日照时间最长的一天，也是白昼时间超过黑夜时间最多的一天。但各地的昼长时间从北到南呈递减趋势。这是地球自转轴倾斜造成的昼长夜短效应，越接近两级越明显的缘故。夏至日那天，整个地球上除南极点和南极圈内的极夜地区外，所有地点的日出方向都是从东北方开始的，在西北方落下。 </a:t>
            </a:r>
          </a:p>
        </p:txBody>
      </p:sp>
      <p:sp>
        <p:nvSpPr>
          <p:cNvPr id="11" name="L 形 10"/>
          <p:cNvSpPr/>
          <p:nvPr/>
        </p:nvSpPr>
        <p:spPr>
          <a:xfrm rot="5400000">
            <a:off x="6211906" y="2469840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L 形 11"/>
          <p:cNvSpPr/>
          <p:nvPr/>
        </p:nvSpPr>
        <p:spPr>
          <a:xfrm rot="16200000">
            <a:off x="10601895" y="5083549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427745" y="1623540"/>
            <a:ext cx="2227346" cy="416316"/>
            <a:chOff x="2785983" y="1494758"/>
            <a:chExt cx="1670727" cy="312165"/>
          </a:xfrm>
        </p:grpSpPr>
        <p:sp>
          <p:nvSpPr>
            <p:cNvPr id="14" name="圆角矩形 69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0" rIns="0" bIns="0" anchor="t"/>
            <a:lstStyle/>
            <a:p>
              <a:pPr algn="ctr"/>
              <a:r>
                <a:rPr lang="zh-CN" altLang="en-US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夏至特点</a:t>
              </a:r>
              <a:r>
                <a:rPr lang="en-US" altLang="zh-CN" sz="1900" b="1" cap="all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6" name="任意多边形 71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 bldLvl="0" animBg="1"/>
      <p:bldP spid="10" grpId="0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29" y="1997065"/>
            <a:ext cx="3004247" cy="300424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4147024" y="1608484"/>
            <a:ext cx="3897951" cy="389795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43257" y="4153907"/>
            <a:ext cx="935421" cy="93542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贰</a:t>
            </a:r>
          </a:p>
        </p:txBody>
      </p:sp>
      <p:sp>
        <p:nvSpPr>
          <p:cNvPr id="26" name="椭圆 25"/>
          <p:cNvSpPr/>
          <p:nvPr/>
        </p:nvSpPr>
        <p:spPr>
          <a:xfrm>
            <a:off x="7148547" y="1662872"/>
            <a:ext cx="1176124" cy="1176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叁</a:t>
            </a:r>
            <a:endParaRPr kumimoji="1" lang="en-US" altLang="en-US" sz="54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87631" y="1878576"/>
            <a:ext cx="855824" cy="855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  <a:endParaRPr kumimoji="1" lang="en-US" altLang="en-US" sz="36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03269" y="1933816"/>
            <a:ext cx="3601565" cy="1285269"/>
            <a:chOff x="6251030" y="1604235"/>
            <a:chExt cx="5087530" cy="1285269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夏至这天，太阳直射地面的位置到达一年的最北端，几乎直射北回归线（北纬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23°26'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），北回归线自西向东穿过我国云南、广西、广东、台四省区，这四省区是我国境域内太阳在天空位置最当中的地区，日影最短、白天最长、黑夜最短，即如古人所说：“日长之至，日影短至，至者，极也，故曰夏至”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夏至这天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9742" y="1733317"/>
            <a:ext cx="3592556" cy="1285269"/>
            <a:chOff x="6263756" y="1604235"/>
            <a:chExt cx="5074804" cy="1285269"/>
          </a:xfrm>
        </p:grpSpPr>
        <p:sp>
          <p:nvSpPr>
            <p:cNvPr id="32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同时，对于北回归线及其以北的地区来说，夏至日也是一年中正午太阳高度在当地属最高的一天。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北回归线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3094" y="3978982"/>
            <a:ext cx="3592556" cy="1285269"/>
            <a:chOff x="6263756" y="1604235"/>
            <a:chExt cx="5074804" cy="1285269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夏至这天北半球得到的太阳辐射最多，比南半球多了将近一倍。而此时的南半球正值隆冬。夏至是北半球各地全年白昼最长的一天，且纬度越高白昼越长。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太阳辐射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528652" y="1612352"/>
            <a:ext cx="7446886" cy="152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夏至是太阳的转折点，这天过后它将走“回头路”。夏至过后，太阳直射点逐渐向南移动，北半球白昼开始逐渐变短。对于北回归线及其以北的地区，夏至日过后，正午太阳高度也开始逐日降低。夏季是北半球日照最长的季节，在北极圈会出现极昼，太阳终日不落。在</a:t>
            </a:r>
            <a:r>
              <a:rPr lang="en-US" altLang="zh-CN" sz="1600" kern="100" dirty="0">
                <a:cs typeface="+mn-ea"/>
                <a:sym typeface="+mn-lt"/>
              </a:rPr>
              <a:t>7</a:t>
            </a:r>
            <a:r>
              <a:rPr lang="zh-CN" altLang="en-US" sz="1600" kern="100" dirty="0">
                <a:cs typeface="+mn-ea"/>
                <a:sym typeface="+mn-lt"/>
              </a:rPr>
              <a:t>月</a:t>
            </a:r>
            <a:r>
              <a:rPr lang="en-US" altLang="zh-CN" sz="1600" kern="100" dirty="0">
                <a:cs typeface="+mn-ea"/>
                <a:sym typeface="+mn-lt"/>
              </a:rPr>
              <a:t>1</a:t>
            </a:r>
            <a:r>
              <a:rPr lang="zh-CN" altLang="en-US" sz="1600" kern="100" dirty="0">
                <a:cs typeface="+mn-ea"/>
                <a:sym typeface="+mn-lt"/>
              </a:rPr>
              <a:t>－</a:t>
            </a:r>
            <a:r>
              <a:rPr lang="en-US" altLang="zh-CN" sz="1600" kern="100" dirty="0">
                <a:cs typeface="+mn-ea"/>
                <a:sym typeface="+mn-lt"/>
              </a:rPr>
              <a:t>3</a:t>
            </a:r>
            <a:r>
              <a:rPr lang="zh-CN" altLang="en-US" sz="1600" kern="100" dirty="0">
                <a:cs typeface="+mn-ea"/>
                <a:sym typeface="+mn-lt"/>
              </a:rPr>
              <a:t>日，地球会运动到公转轨道的最远点。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184988" y="3754993"/>
            <a:ext cx="7729591" cy="152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从黄道平面看来，太阳位于金牛座、双子座、巨蟹座的背景上。夏至为五月中。夏为大，至为极，万物到此壮大繁茂到极点、阳气也达到极致。夏季是阴阳二气相争的时节，阳动于上、阴迫于下。夏季阳气盛，仲夏尤甚，仲夏午月纯阳正气，乃阴邪之所惧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370910" y="1821552"/>
            <a:ext cx="1108879" cy="1108879"/>
            <a:chOff x="6405755" y="2167721"/>
            <a:chExt cx="1108879" cy="1108879"/>
          </a:xfrm>
        </p:grpSpPr>
        <p:sp>
          <p:nvSpPr>
            <p:cNvPr id="13" name="矩形: 圆角 12"/>
            <p:cNvSpPr/>
            <p:nvPr/>
          </p:nvSpPr>
          <p:spPr>
            <a:xfrm>
              <a:off x="6405755" y="2167721"/>
              <a:ext cx="1108879" cy="110887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83142" y="2170788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28652" y="3919640"/>
            <a:ext cx="1108879" cy="1108879"/>
            <a:chOff x="6405755" y="4009221"/>
            <a:chExt cx="1108879" cy="1108879"/>
          </a:xfrm>
        </p:grpSpPr>
        <p:sp>
          <p:nvSpPr>
            <p:cNvPr id="15" name="矩形: 圆角 14"/>
            <p:cNvSpPr/>
            <p:nvPr/>
          </p:nvSpPr>
          <p:spPr>
            <a:xfrm>
              <a:off x="6405755" y="4009221"/>
              <a:ext cx="1108879" cy="110887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83142" y="4012288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11093" y="3431444"/>
            <a:ext cx="1050018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7635" y="1217476"/>
            <a:ext cx="272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0567" y="2325472"/>
            <a:ext cx="4717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2"/>
                </a:solidFill>
                <a:cs typeface="+mn-ea"/>
                <a:sym typeface="+mn-lt"/>
              </a:rPr>
              <a:t>节气风俗</a:t>
            </a:r>
          </a:p>
        </p:txBody>
      </p:sp>
      <p:sp>
        <p:nvSpPr>
          <p:cNvPr id="8" name="矩形 7"/>
          <p:cNvSpPr/>
          <p:nvPr/>
        </p:nvSpPr>
        <p:spPr>
          <a:xfrm>
            <a:off x="3024062" y="3772022"/>
            <a:ext cx="611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The origin of the summer solstice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26" y="1167952"/>
            <a:ext cx="1164621" cy="8317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2057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83347" y="1721777"/>
            <a:ext cx="5346700" cy="3444262"/>
            <a:chOff x="1130947" y="1937677"/>
            <a:chExt cx="5346700" cy="3444262"/>
          </a:xfrm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>
            <a:xfrm>
              <a:off x="1130947" y="1937677"/>
              <a:ext cx="1802753" cy="5232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noAutofit/>
            </a:bodyPr>
            <a:lstStyle/>
            <a:p>
              <a:r>
                <a:rPr lang="zh-CN" altLang="en-US" sz="2800" spc="200" dirty="0">
                  <a:solidFill>
                    <a:schemeClr val="bg1"/>
                  </a:solidFill>
                  <a:cs typeface="+mn-ea"/>
                  <a:sym typeface="+mn-lt"/>
                </a:rPr>
                <a:t>对流天气</a:t>
              </a:r>
              <a:endParaRPr lang="zh-CN" altLang="en-US" sz="2800" spc="200" dirty="0">
                <a:solidFill>
                  <a:schemeClr val="bg1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130947" y="2547126"/>
              <a:ext cx="5346700" cy="8439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00" dirty="0">
                  <a:cs typeface="+mn-ea"/>
                  <a:sym typeface="+mn-lt"/>
                </a:rPr>
                <a:t>夏至以后地面受热强烈，空气对流旺盛，午后至傍晚常易形成雷阵雨。这种热雷雨骤来疾去，降雨范围小，人们称“夏雨隔田坎”。</a:t>
              </a:r>
              <a:endParaRPr lang="zh-CN" altLang="en-US" sz="1500" spc="200" dirty="0"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130947" y="3880260"/>
              <a:ext cx="1802753" cy="5232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noAutofit/>
            </a:bodyPr>
            <a:lstStyle/>
            <a:p>
              <a:r>
                <a:rPr lang="zh-CN" altLang="en-US" sz="2800" spc="200" dirty="0">
                  <a:solidFill>
                    <a:schemeClr val="bg1"/>
                  </a:solidFill>
                  <a:cs typeface="+mn-ea"/>
                  <a:sym typeface="+mn-lt"/>
                </a:rPr>
                <a:t>暴雨天气</a:t>
              </a:r>
              <a:endParaRPr lang="zh-CN" altLang="en-US" sz="2800" spc="200" dirty="0">
                <a:solidFill>
                  <a:schemeClr val="bg1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30947" y="4538024"/>
              <a:ext cx="5346700" cy="8439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00" dirty="0">
                  <a:cs typeface="+mn-ea"/>
                  <a:sym typeface="+mn-lt"/>
                </a:rPr>
                <a:t>多数情况，“夏至”期间，正值长江中下游、江淮流域梅雨，频频出现暴雨天气，容易形成洪涝灾害，甚至对人民生命财产造成威胁，应注意加强防汛工作。</a:t>
              </a:r>
              <a:endParaRPr lang="zh-CN" altLang="en-US" sz="1500" spc="200" dirty="0"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2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71"/>
  <p:tag name="KSO_WM_TAG_VERSION" val="1.0"/>
  <p:tag name="KSO_WM_UNIT_TYPE" val="l_h_f"/>
  <p:tag name="KSO_WM_UNIT_INDEX" val="1_1_1"/>
  <p:tag name="KSO_WM_UNIT_ID" val="diagram771_4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71"/>
  <p:tag name="KSO_WM_TAG_VERSION" val="1.0"/>
  <p:tag name="KSO_WM_UNIT_TYPE" val="l_h_f"/>
  <p:tag name="KSO_WM_UNIT_INDEX" val="1_1_1"/>
  <p:tag name="KSO_WM_UNIT_ID" val="diagram771_4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71"/>
  <p:tag name="KSO_WM_TAG_VERSION" val="1.0"/>
  <p:tag name="KSO_WM_UNIT_TYPE" val="l_h_f"/>
  <p:tag name="KSO_WM_UNIT_INDEX" val="1_1_1"/>
  <p:tag name="KSO_WM_UNIT_ID" val="diagram771_4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小Q办公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j1jx3g52">
      <a:majorFont>
        <a:latin typeface="印品灵秀体"/>
        <a:ea typeface="印品灵秀体"/>
        <a:cs typeface=""/>
      </a:majorFont>
      <a:minorFont>
        <a:latin typeface="印品灵秀体"/>
        <a:ea typeface="印品灵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1762</Words>
  <Application>Microsoft Office PowerPoint</Application>
  <PresentationFormat>宽屏</PresentationFormat>
  <Paragraphs>122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方正黄草简体</vt:lpstr>
      <vt:lpstr>仿宋</vt:lpstr>
      <vt:lpstr>宋体</vt:lpstr>
      <vt:lpstr>印品灵秀体</vt:lpstr>
      <vt:lpstr>幼圆</vt:lpstr>
      <vt:lpstr>Arial</vt:lpstr>
      <vt:lpstr>Calibri</vt:lpstr>
      <vt:lpstr>Wingdings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夏日节气PPT模板</dc:title>
  <dc:subject>www.xqppt.com</dc:subject>
  <dc:creator>小Q</dc:creator>
  <cp:lastModifiedBy>Microsoft</cp:lastModifiedBy>
  <cp:revision>2</cp:revision>
  <dcterms:created xsi:type="dcterms:W3CDTF">2020-05-11T19:17:00Z</dcterms:created>
  <dcterms:modified xsi:type="dcterms:W3CDTF">2021-06-30T11:21:08Z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82C16A4ACC9842F9B57BEF956514DBBE</vt:lpwstr>
  </property>
  <property fmtid="{D5CDD505-2E9C-101B-9397-08002B2CF9AE}" pid="3" name="KSOProductBuildVer">
    <vt:lpwstr>2052-11.1.0.10495</vt:lpwstr>
  </property>
</Properties>
</file>