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</p:sldIdLst>
  <p:sldSz cx="9144000" cy="5143500" type="screen16x9"/>
  <p:notesSz cx="6858000" cy="9144000"/>
  <p:custDataLst>
    <p:tags r:id="rId24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FFFF"/>
    <a:srgbClr val="FFCCCC"/>
    <a:srgbClr val="FFCCFF"/>
    <a:srgbClr val="00CCFF"/>
    <a:srgbClr val="00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46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-354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1" d="100"/>
        <a:sy n="41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0699A0B-1DEA-450B-AA26-D7B703C4484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等线" panose="02010600030101010101" pitchFamily="2" charset="-122"/>
                <a:ea typeface="等线" panose="02010600030101010101" pitchFamily="2" charset="-122"/>
              </a:defRPr>
            </a:lvl1pPr>
          </a:lstStyle>
          <a:p>
            <a:pPr>
              <a:defRPr/>
            </a:pPr>
            <a:fld id="{5447E239-53D8-44C4-A2FD-5EF9FF26689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25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045A9EE-564C-4241-996A-E5087126AB58}" type="slidenum">
              <a:rPr lang="zh-CN" altLang="en-US" smtClean="0">
                <a:latin typeface="Times New Roman" panose="02020603050405020304" pitchFamily="18" charset="0"/>
              </a:rPr>
              <a:t>12</a:t>
            </a:fld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6182B450-BA25-42DD-8E1A-EDC38ACD85B6}" type="slidenum">
              <a:rPr lang="zh-CN" altLang="en-US" smtClean="0">
                <a:latin typeface="Times New Roman" panose="02020603050405020304" pitchFamily="18" charset="0"/>
              </a:rPr>
              <a:t>15</a:t>
            </a:fld>
            <a:endParaRPr lang="zh-CN" altLang="en-US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757238" y="2415772"/>
            <a:ext cx="74882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757238" y="721930"/>
            <a:ext cx="7410450" cy="1476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36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Unit </a:t>
            </a:r>
            <a:r>
              <a:rPr lang="en-US" altLang="zh-CN" sz="36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6</a:t>
            </a:r>
          </a:p>
          <a:p>
            <a:pPr algn="ctr" eaLnBrk="1" hangingPunct="1">
              <a:defRPr/>
            </a:pPr>
            <a:r>
              <a:rPr lang="en-US" altLang="zh-CN" sz="5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I’m </a:t>
            </a:r>
            <a:r>
              <a:rPr lang="en-US" altLang="zh-CN" sz="5400" b="1" dirty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watching TV.</a:t>
            </a:r>
            <a:endParaRPr lang="zh-CN" altLang="en-US" sz="2800" dirty="0"/>
          </a:p>
        </p:txBody>
      </p:sp>
      <p:sp>
        <p:nvSpPr>
          <p:cNvPr id="9" name="矩形 8"/>
          <p:cNvSpPr/>
          <p:nvPr/>
        </p:nvSpPr>
        <p:spPr>
          <a:xfrm>
            <a:off x="2035969" y="2713022"/>
            <a:ext cx="4929188" cy="4615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Section B   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第</a:t>
            </a:r>
            <a:r>
              <a:rPr lang="en-US" altLang="zh-CN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1</a:t>
            </a:r>
            <a:r>
              <a:rPr lang="zh-CN" altLang="en-US" sz="2400" b="1" dirty="0" smtClean="0">
                <a:solidFill>
                  <a:prstClr val="black"/>
                </a:solidFill>
                <a:latin typeface="Times New Roman" panose="02020603050405020304"/>
                <a:ea typeface="黑体" panose="02010609060101010101" charset="-122"/>
                <a:cs typeface="+mj-cs"/>
              </a:rPr>
              <a:t>课时</a:t>
            </a:r>
            <a:endParaRPr lang="zh-CN" altLang="en-US" sz="1100" dirty="0"/>
          </a:p>
        </p:txBody>
      </p:sp>
      <p:sp>
        <p:nvSpPr>
          <p:cNvPr id="10" name="矩形 9"/>
          <p:cNvSpPr/>
          <p:nvPr/>
        </p:nvSpPr>
        <p:spPr>
          <a:xfrm>
            <a:off x="0" y="4003578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1489076" y="488799"/>
            <a:ext cx="3465513" cy="216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What’s he/she doing?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He / She is…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Where is he/she …?</a:t>
            </a:r>
          </a:p>
          <a:p>
            <a:pPr eaLnBrk="1" hangingPunct="1">
              <a:lnSpc>
                <a:spcPct val="12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</a:rPr>
              <a:t>He/ She’s...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67514" y="2810744"/>
            <a:ext cx="2921527" cy="2033362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51" y="551791"/>
            <a:ext cx="2922957" cy="2033361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4355976" y="2738736"/>
            <a:ext cx="3065070" cy="2105370"/>
          </a:xfrm>
          <a:prstGeom prst="flowChartInputOutpu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组合 4"/>
          <p:cNvGrpSpPr/>
          <p:nvPr/>
        </p:nvGrpSpPr>
        <p:grpSpPr bwMode="auto">
          <a:xfrm>
            <a:off x="930276" y="661784"/>
            <a:ext cx="722313" cy="584020"/>
            <a:chOff x="466920" y="517058"/>
            <a:chExt cx="722435" cy="584775"/>
          </a:xfrm>
        </p:grpSpPr>
        <p:sp>
          <p:nvSpPr>
            <p:cNvPr id="3" name="椭圆 2"/>
            <p:cNvSpPr/>
            <p:nvPr/>
          </p:nvSpPr>
          <p:spPr>
            <a:xfrm>
              <a:off x="466920" y="571086"/>
              <a:ext cx="685916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292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686435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1c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644650" y="680828"/>
            <a:ext cx="4914900" cy="56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and complete the chart. </a:t>
            </a:r>
          </a:p>
        </p:txBody>
      </p:sp>
      <p:graphicFrame>
        <p:nvGraphicFramePr>
          <p:cNvPr id="6" name="Group 4"/>
          <p:cNvGraphicFramePr/>
          <p:nvPr/>
        </p:nvGraphicFramePr>
        <p:xfrm>
          <a:off x="915988" y="1436245"/>
          <a:ext cx="7327900" cy="2648719"/>
        </p:xfrm>
        <a:graphic>
          <a:graphicData uri="http://schemas.openxmlformats.org/drawingml/2006/table">
            <a:tbl>
              <a:tblPr/>
              <a:tblGrid>
                <a:gridCol w="148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Names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Places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Activities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530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Alice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supermarket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4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Mike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74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Lisa</a:t>
                      </a: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838" marB="46838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组合 4"/>
          <p:cNvGrpSpPr/>
          <p:nvPr/>
        </p:nvGrpSpPr>
        <p:grpSpPr bwMode="auto">
          <a:xfrm>
            <a:off x="949326" y="577671"/>
            <a:ext cx="695325" cy="584020"/>
            <a:chOff x="592430" y="517058"/>
            <a:chExt cx="695349" cy="584775"/>
          </a:xfrm>
        </p:grpSpPr>
        <p:sp>
          <p:nvSpPr>
            <p:cNvPr id="3" name="椭圆 2"/>
            <p:cNvSpPr/>
            <p:nvPr/>
          </p:nvSpPr>
          <p:spPr>
            <a:xfrm>
              <a:off x="635294" y="571086"/>
              <a:ext cx="596921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21" name="TextBox 3"/>
            <p:cNvSpPr txBox="1">
              <a:spLocks noChangeArrowheads="1"/>
            </p:cNvSpPr>
            <p:nvPr/>
          </p:nvSpPr>
          <p:spPr bwMode="auto">
            <a:xfrm>
              <a:off x="592430" y="517058"/>
              <a:ext cx="695349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 dirty="0">
                  <a:solidFill>
                    <a:srgbClr val="0000FF"/>
                  </a:solidFill>
                  <a:latin typeface="Arial" panose="020B0604020202020204" pitchFamily="34" charset="0"/>
                </a:rPr>
                <a:t>1d</a:t>
              </a:r>
              <a:endPara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554164" y="531649"/>
            <a:ext cx="6192837" cy="652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Listen again. Check your answers in 1c. </a:t>
            </a:r>
          </a:p>
        </p:txBody>
      </p:sp>
      <p:graphicFrame>
        <p:nvGraphicFramePr>
          <p:cNvPr id="6" name="Group 4"/>
          <p:cNvGraphicFramePr/>
          <p:nvPr/>
        </p:nvGraphicFramePr>
        <p:xfrm>
          <a:off x="944563" y="1302936"/>
          <a:ext cx="7327900" cy="2940728"/>
        </p:xfrm>
        <a:graphic>
          <a:graphicData uri="http://schemas.openxmlformats.org/drawingml/2006/table">
            <a:tbl>
              <a:tblPr/>
              <a:tblGrid>
                <a:gridCol w="148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6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Names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Places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Activities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89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Alice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supermarket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8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Mike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Lisa</a:t>
                      </a: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9" marB="46799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4665663" y="1956784"/>
            <a:ext cx="3636962" cy="955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shopping (buying milk and bread)</a:t>
            </a: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2928939" y="3007385"/>
            <a:ext cx="1144587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school</a:t>
            </a:r>
          </a:p>
        </p:txBody>
      </p:sp>
      <p:sp>
        <p:nvSpPr>
          <p:cNvPr id="9" name="Text Box 30"/>
          <p:cNvSpPr txBox="1">
            <a:spLocks noChangeArrowheads="1"/>
          </p:cNvSpPr>
          <p:nvPr/>
        </p:nvSpPr>
        <p:spPr bwMode="auto">
          <a:xfrm>
            <a:off x="5008563" y="3007385"/>
            <a:ext cx="2989262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playing basketball</a:t>
            </a:r>
          </a:p>
        </p:txBody>
      </p:sp>
      <p:sp>
        <p:nvSpPr>
          <p:cNvPr id="10" name="Text Box 31"/>
          <p:cNvSpPr txBox="1">
            <a:spLocks noChangeArrowheads="1"/>
          </p:cNvSpPr>
          <p:nvPr/>
        </p:nvSpPr>
        <p:spPr bwMode="auto">
          <a:xfrm>
            <a:off x="2874963" y="3672341"/>
            <a:ext cx="1223962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library</a:t>
            </a:r>
          </a:p>
        </p:txBody>
      </p:sp>
      <p:sp>
        <p:nvSpPr>
          <p:cNvPr id="11" name="Text Box 32"/>
          <p:cNvSpPr txBox="1">
            <a:spLocks noChangeArrowheads="1"/>
          </p:cNvSpPr>
          <p:nvPr/>
        </p:nvSpPr>
        <p:spPr bwMode="auto">
          <a:xfrm>
            <a:off x="5797550" y="3665994"/>
            <a:ext cx="1411288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</a:rPr>
              <a:t>reading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矩形 1"/>
          <p:cNvSpPr>
            <a:spLocks noChangeArrowheads="1"/>
          </p:cNvSpPr>
          <p:nvPr/>
        </p:nvSpPr>
        <p:spPr bwMode="auto">
          <a:xfrm>
            <a:off x="1187450" y="842703"/>
            <a:ext cx="6840538" cy="332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1</a:t>
            </a:r>
            <a:endParaRPr lang="zh-CN" altLang="zh-C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Hello. Is Alice there?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she isn’t. She’s at the supermarket.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Oh, is she shopping?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Yes, she is. She’s buying milk and bread.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580064" y="2355123"/>
            <a:ext cx="2160587" cy="361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211639" y="3661233"/>
            <a:ext cx="3673475" cy="36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317" name="矩形 1"/>
          <p:cNvSpPr>
            <a:spLocks noChangeArrowheads="1"/>
          </p:cNvSpPr>
          <p:nvPr/>
        </p:nvSpPr>
        <p:spPr bwMode="auto">
          <a:xfrm>
            <a:off x="468314" y="258683"/>
            <a:ext cx="2301875" cy="5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Tapescripts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矩形 1"/>
          <p:cNvSpPr>
            <a:spLocks noChangeArrowheads="1"/>
          </p:cNvSpPr>
          <p:nvPr/>
        </p:nvSpPr>
        <p:spPr bwMode="auto">
          <a:xfrm>
            <a:off x="1187450" y="757004"/>
            <a:ext cx="6985000" cy="3324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2</a:t>
            </a:r>
            <a:endParaRPr lang="zh-CN" altLang="zh-C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Hello. Is Mike there?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Sorry, he’s still at school.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Oh. Umm, is he doing his homework?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he isn’t. He’s playing basketball.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060826" y="2266250"/>
            <a:ext cx="1368425" cy="3618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4356100" y="3580295"/>
            <a:ext cx="2952750" cy="3602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1"/>
          <p:cNvSpPr>
            <a:spLocks noChangeArrowheads="1"/>
          </p:cNvSpPr>
          <p:nvPr/>
        </p:nvSpPr>
        <p:spPr bwMode="auto">
          <a:xfrm>
            <a:off x="1547813" y="192029"/>
            <a:ext cx="5903912" cy="461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Conversation 3</a:t>
            </a:r>
            <a:endParaRPr lang="zh-CN" altLang="zh-CN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Lisa? 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this is her sister, Julie.  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Oh. Is Lisa there?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No, she isn’t. She’s at the library.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 Oh. Is she reading?</a:t>
            </a:r>
            <a:endParaRPr lang="zh-CN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B: Yes, she is.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5003800" y="3004210"/>
            <a:ext cx="2160588" cy="36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3600451" y="3651710"/>
            <a:ext cx="1547813" cy="36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2022476" y="4270644"/>
            <a:ext cx="1800225" cy="36025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2039" y="1537814"/>
            <a:ext cx="1387475" cy="263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组合 4"/>
          <p:cNvGrpSpPr/>
          <p:nvPr/>
        </p:nvGrpSpPr>
        <p:grpSpPr bwMode="auto">
          <a:xfrm>
            <a:off x="684213" y="701458"/>
            <a:ext cx="685800" cy="584020"/>
            <a:chOff x="603851" y="509851"/>
            <a:chExt cx="686435" cy="585350"/>
          </a:xfrm>
        </p:grpSpPr>
        <p:sp>
          <p:nvSpPr>
            <p:cNvPr id="3" name="椭圆 2"/>
            <p:cNvSpPr/>
            <p:nvPr/>
          </p:nvSpPr>
          <p:spPr>
            <a:xfrm>
              <a:off x="611795" y="570295"/>
              <a:ext cx="584741" cy="502638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393" name="TextBox 3"/>
            <p:cNvSpPr txBox="1">
              <a:spLocks noChangeArrowheads="1"/>
            </p:cNvSpPr>
            <p:nvPr/>
          </p:nvSpPr>
          <p:spPr bwMode="auto">
            <a:xfrm>
              <a:off x="603851" y="509851"/>
              <a:ext cx="686435" cy="585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1e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388" name="矩形 4"/>
          <p:cNvSpPr>
            <a:spLocks noChangeArrowheads="1"/>
          </p:cNvSpPr>
          <p:nvPr/>
        </p:nvSpPr>
        <p:spPr bwMode="auto">
          <a:xfrm>
            <a:off x="1208088" y="537997"/>
            <a:ext cx="6858000" cy="95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the information in the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chart to make a conversation.</a:t>
            </a:r>
            <a:endParaRPr lang="zh-CN" altLang="en-US" sz="2800">
              <a:latin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622550" y="1779039"/>
            <a:ext cx="2338388" cy="874442"/>
          </a:xfrm>
          <a:prstGeom prst="wedgeRoundRectCallout">
            <a:avLst>
              <a:gd name="adj1" fmla="val -64194"/>
              <a:gd name="adj2" fmla="val 27088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170" tIns="46990" rIns="90170" bIns="46990" anchor="ctr"/>
          <a:lstStyle/>
          <a:p>
            <a:pPr algn="ctr" eaLnBrk="1" hangingPunct="1"/>
            <a:r>
              <a:rPr lang="en-US" altLang="zh-CN" sz="2600" b="1">
                <a:latin typeface="Times New Roman" panose="02020603050405020304" pitchFamily="18" charset="0"/>
              </a:rPr>
              <a:t>Is Alice playing</a:t>
            </a:r>
          </a:p>
          <a:p>
            <a:pPr algn="ctr" eaLnBrk="1" hangingPunct="1"/>
            <a:r>
              <a:rPr lang="en-US" altLang="zh-CN" sz="2600" b="1">
                <a:latin typeface="Times New Roman" panose="02020603050405020304" pitchFamily="18" charset="0"/>
              </a:rPr>
              <a:t> basketball? </a:t>
            </a:r>
          </a:p>
        </p:txBody>
      </p:sp>
      <p:pic>
        <p:nvPicPr>
          <p:cNvPr id="16390" name="Picture 2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9776" y="1874260"/>
            <a:ext cx="1311275" cy="26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圆角矩形标注 1"/>
          <p:cNvSpPr/>
          <p:nvPr/>
        </p:nvSpPr>
        <p:spPr>
          <a:xfrm>
            <a:off x="2581276" y="2856619"/>
            <a:ext cx="4397375" cy="968076"/>
          </a:xfrm>
          <a:prstGeom prst="wedgeRoundRectCallout">
            <a:avLst>
              <a:gd name="adj1" fmla="val 57883"/>
              <a:gd name="adj2" fmla="val -33544"/>
              <a:gd name="adj3" fmla="val 16667"/>
            </a:avLst>
          </a:prstGeom>
          <a:noFill/>
          <a:ln w="317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altLang="zh-CN" sz="2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No, she isn’t. She is shopping in the supermarket.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"/>
          <p:cNvGraphicFramePr/>
          <p:nvPr/>
        </p:nvGraphicFramePr>
        <p:xfrm>
          <a:off x="900113" y="699872"/>
          <a:ext cx="7327900" cy="2448755"/>
        </p:xfrm>
        <a:graphic>
          <a:graphicData uri="http://schemas.openxmlformats.org/drawingml/2006/table">
            <a:tbl>
              <a:tblPr/>
              <a:tblGrid>
                <a:gridCol w="14823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5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0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2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Names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Places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Activities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2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Alice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supermarket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Mike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Lisa</a:t>
                      </a: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0016" marR="90016" marT="46796" marB="46796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432" name="Text Box 28"/>
          <p:cNvSpPr txBox="1">
            <a:spLocks noChangeArrowheads="1"/>
          </p:cNvSpPr>
          <p:nvPr/>
        </p:nvSpPr>
        <p:spPr bwMode="auto">
          <a:xfrm>
            <a:off x="4621213" y="1137887"/>
            <a:ext cx="3636962" cy="95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shopping (buying milk and bread)</a:t>
            </a:r>
          </a:p>
        </p:txBody>
      </p:sp>
      <p:sp>
        <p:nvSpPr>
          <p:cNvPr id="17433" name="Text Box 29"/>
          <p:cNvSpPr txBox="1">
            <a:spLocks noChangeArrowheads="1"/>
          </p:cNvSpPr>
          <p:nvPr/>
        </p:nvSpPr>
        <p:spPr bwMode="auto">
          <a:xfrm>
            <a:off x="2884489" y="2017091"/>
            <a:ext cx="1144587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school</a:t>
            </a:r>
          </a:p>
        </p:txBody>
      </p:sp>
      <p:sp>
        <p:nvSpPr>
          <p:cNvPr id="17434" name="Text Box 30"/>
          <p:cNvSpPr txBox="1">
            <a:spLocks noChangeArrowheads="1"/>
          </p:cNvSpPr>
          <p:nvPr/>
        </p:nvSpPr>
        <p:spPr bwMode="auto">
          <a:xfrm>
            <a:off x="4964113" y="2017091"/>
            <a:ext cx="2989262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playing basketball</a:t>
            </a:r>
          </a:p>
        </p:txBody>
      </p:sp>
      <p:sp>
        <p:nvSpPr>
          <p:cNvPr id="17435" name="Text Box 31"/>
          <p:cNvSpPr txBox="1">
            <a:spLocks noChangeArrowheads="1"/>
          </p:cNvSpPr>
          <p:nvPr/>
        </p:nvSpPr>
        <p:spPr bwMode="auto">
          <a:xfrm>
            <a:off x="2830513" y="2585240"/>
            <a:ext cx="1223962" cy="5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library</a:t>
            </a:r>
          </a:p>
        </p:txBody>
      </p:sp>
      <p:sp>
        <p:nvSpPr>
          <p:cNvPr id="17436" name="Text Box 32"/>
          <p:cNvSpPr txBox="1">
            <a:spLocks noChangeArrowheads="1"/>
          </p:cNvSpPr>
          <p:nvPr/>
        </p:nvSpPr>
        <p:spPr bwMode="auto">
          <a:xfrm>
            <a:off x="5802314" y="2572544"/>
            <a:ext cx="1411287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 pitchFamily="18" charset="0"/>
              </a:rPr>
              <a:t>reading</a:t>
            </a: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24075" y="3313677"/>
            <a:ext cx="5975350" cy="1383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Is __________________?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Yes, he/she is. </a:t>
            </a:r>
          </a:p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No, he/she isn’t. He/ She is_______.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87"/>
          <p:cNvSpPr>
            <a:spLocks noChangeArrowheads="1"/>
          </p:cNvSpPr>
          <p:nvPr/>
        </p:nvSpPr>
        <p:spPr bwMode="auto">
          <a:xfrm>
            <a:off x="822325" y="339620"/>
            <a:ext cx="1919288" cy="53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Exercise </a:t>
            </a:r>
          </a:p>
        </p:txBody>
      </p:sp>
      <p:sp>
        <p:nvSpPr>
          <p:cNvPr id="18435" name="Rectangle 34"/>
          <p:cNvSpPr>
            <a:spLocks noChangeArrowheads="1"/>
          </p:cNvSpPr>
          <p:nvPr/>
        </p:nvSpPr>
        <p:spPr bwMode="auto">
          <a:xfrm>
            <a:off x="822325" y="885551"/>
            <a:ext cx="7810500" cy="3683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3500"/>
              </a:lnSpc>
            </a:pPr>
            <a:r>
              <a:rPr lang="zh-CN" altLang="en-US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单项选择。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1.Look! The children are swimming in the 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_____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．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A. pool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 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B. restaurant 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C. zoo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 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D. library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2. —Who's in the room?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—Mr. Smith. He _____ a story.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A. is writing     B. Writes     C. writing     D. </a:t>
            </a:r>
            <a:r>
              <a:rPr lang="en-US" altLang="zh-CN" sz="2600" b="1" dirty="0" err="1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writed</a:t>
            </a:r>
            <a:endParaRPr lang="en-US" altLang="zh-CN" sz="26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3.Some boys are playing _____ basketball.</a:t>
            </a:r>
          </a:p>
          <a:p>
            <a:pPr eaLnBrk="1" hangingPunct="1">
              <a:lnSpc>
                <a:spcPts val="35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A. a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  　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B. the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　　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C. /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　　　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D. an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7146925" y="1302936"/>
            <a:ext cx="44450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3748088" y="2653481"/>
            <a:ext cx="444500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A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618038" y="3529510"/>
            <a:ext cx="442912" cy="52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C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4"/>
          <p:cNvSpPr>
            <a:spLocks noChangeArrowheads="1"/>
          </p:cNvSpPr>
          <p:nvPr/>
        </p:nvSpPr>
        <p:spPr bwMode="auto">
          <a:xfrm>
            <a:off x="868363" y="380882"/>
            <a:ext cx="7688262" cy="436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4. —Is Paul playing baseball now?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—____. He's playing basketball.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A. Yes, he is              B. No, he isn't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C. Yes, he does         D. No, he doesn't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5.Three ____ are in the shop.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 A. man        B. mans       C. men       D. </a:t>
            </a:r>
            <a:r>
              <a:rPr lang="en-US" altLang="zh-CN" sz="2600" b="1" dirty="0" err="1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mens</a:t>
            </a:r>
            <a:endParaRPr lang="en-US" altLang="zh-CN" sz="26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6. —____you watching TV?</a:t>
            </a:r>
          </a:p>
          <a:p>
            <a:pPr algn="just"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—Yes, I _____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．</a:t>
            </a:r>
            <a:endParaRPr lang="en-US" altLang="zh-CN" sz="2600" b="1" dirty="0">
              <a:latin typeface="Times New Roman" panose="02020603050405020304" pitchFamily="18" charset="0"/>
              <a:ea typeface="楷体_GB2312"/>
              <a:cs typeface="Times New Roman" panose="02020603050405020304" pitchFamily="18" charset="0"/>
            </a:endParaRPr>
          </a:p>
          <a:p>
            <a:pPr eaLnBrk="1" hangingPunct="1">
              <a:lnSpc>
                <a:spcPts val="3700"/>
              </a:lnSpc>
            </a:pPr>
            <a:r>
              <a:rPr lang="en-US" altLang="zh-CN" sz="2600" b="1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A. Do, do    B. Can, can    C. Are, do   D. Are, am</a:t>
            </a:r>
          </a:p>
        </p:txBody>
      </p:sp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773238" y="885552"/>
            <a:ext cx="476250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B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262189" y="2286882"/>
            <a:ext cx="498475" cy="52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C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730376" y="3194652"/>
            <a:ext cx="500063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D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楷体_GB231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足球门线条图综合矢量图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9" y="-90460"/>
            <a:ext cx="4325937" cy="3088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073400" y="539583"/>
            <a:ext cx="2819400" cy="1904412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rgbClr val="0000FF"/>
                </a:solidFill>
                <a:latin typeface="Comic Sans MS" panose="030F0702030302020204" pitchFamily="66" charset="0"/>
              </a:rPr>
              <a:t>man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171701" y="539583"/>
            <a:ext cx="4519613" cy="1904412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4400">
                <a:solidFill>
                  <a:srgbClr val="0000FF"/>
                </a:solidFill>
                <a:latin typeface="Comic Sans MS" panose="030F0702030302020204" pitchFamily="66" charset="0"/>
              </a:rPr>
              <a:t>supermarket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159125" y="512605"/>
            <a:ext cx="2819400" cy="1904412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6600">
                <a:solidFill>
                  <a:srgbClr val="0000FF"/>
                </a:solidFill>
                <a:latin typeface="Comic Sans MS" panose="030F0702030302020204" pitchFamily="66" charset="0"/>
              </a:rPr>
              <a:t>shop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2822575" y="499909"/>
            <a:ext cx="3276600" cy="1904412"/>
          </a:xfrm>
          <a:prstGeom prst="irregularSeal2">
            <a:avLst/>
          </a:prstGeom>
          <a:solidFill>
            <a:srgbClr val="FF0066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altLang="zh-CN" sz="6000">
                <a:solidFill>
                  <a:srgbClr val="0000FF"/>
                </a:solidFill>
                <a:latin typeface="Comic Sans MS" panose="030F0702030302020204" pitchFamily="66" charset="0"/>
              </a:rPr>
              <a:t>pool</a:t>
            </a:r>
          </a:p>
        </p:txBody>
      </p:sp>
      <p:sp>
        <p:nvSpPr>
          <p:cNvPr id="2055" name="AutoShape 11"/>
          <p:cNvSpPr>
            <a:spLocks noChangeArrowheads="1"/>
          </p:cNvSpPr>
          <p:nvPr/>
        </p:nvSpPr>
        <p:spPr bwMode="auto">
          <a:xfrm>
            <a:off x="3051175" y="929988"/>
            <a:ext cx="2438400" cy="91411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zh-CN" altLang="zh-CN" sz="600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" name="Group 12"/>
          <p:cNvGrpSpPr/>
          <p:nvPr/>
        </p:nvGrpSpPr>
        <p:grpSpPr bwMode="auto">
          <a:xfrm>
            <a:off x="714375" y="3280350"/>
            <a:ext cx="1981200" cy="1485441"/>
            <a:chOff x="816" y="2688"/>
            <a:chExt cx="1248" cy="936"/>
          </a:xfrm>
        </p:grpSpPr>
        <p:sp>
          <p:nvSpPr>
            <p:cNvPr id="2072" name="Oval 13"/>
            <p:cNvSpPr>
              <a:spLocks noChangeArrowheads="1"/>
            </p:cNvSpPr>
            <p:nvPr/>
          </p:nvSpPr>
          <p:spPr bwMode="auto">
            <a:xfrm>
              <a:off x="1056" y="2736"/>
              <a:ext cx="816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2073" name="Group 14"/>
            <p:cNvGrpSpPr/>
            <p:nvPr/>
          </p:nvGrpSpPr>
          <p:grpSpPr bwMode="auto">
            <a:xfrm>
              <a:off x="816" y="2688"/>
              <a:ext cx="1248" cy="936"/>
              <a:chOff x="-96" y="3000"/>
              <a:chExt cx="1248" cy="936"/>
            </a:xfrm>
          </p:grpSpPr>
          <p:pic>
            <p:nvPicPr>
              <p:cNvPr id="2074" name="Picture 15" descr="足球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96" y="3000"/>
                <a:ext cx="1248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5" name="AutoShape 16"/>
              <p:cNvSpPr>
                <a:spLocks noChangeArrowheads="1"/>
              </p:cNvSpPr>
              <p:nvPr/>
            </p:nvSpPr>
            <p:spPr bwMode="auto">
              <a:xfrm>
                <a:off x="384" y="3312"/>
                <a:ext cx="288" cy="288"/>
              </a:xfrm>
              <a:prstGeom prst="pentag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3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1</a:t>
                </a:r>
              </a:p>
            </p:txBody>
          </p:sp>
        </p:grpSp>
      </p:grpSp>
      <p:grpSp>
        <p:nvGrpSpPr>
          <p:cNvPr id="16" name="Group 17"/>
          <p:cNvGrpSpPr/>
          <p:nvPr/>
        </p:nvGrpSpPr>
        <p:grpSpPr bwMode="auto">
          <a:xfrm>
            <a:off x="2587625" y="3280350"/>
            <a:ext cx="1981200" cy="1485441"/>
            <a:chOff x="816" y="2688"/>
            <a:chExt cx="1248" cy="936"/>
          </a:xfrm>
        </p:grpSpPr>
        <p:sp>
          <p:nvSpPr>
            <p:cNvPr id="2068" name="Oval 18"/>
            <p:cNvSpPr>
              <a:spLocks noChangeArrowheads="1"/>
            </p:cNvSpPr>
            <p:nvPr/>
          </p:nvSpPr>
          <p:spPr bwMode="auto">
            <a:xfrm>
              <a:off x="1056" y="2736"/>
              <a:ext cx="816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2069" name="Group 19"/>
            <p:cNvGrpSpPr/>
            <p:nvPr/>
          </p:nvGrpSpPr>
          <p:grpSpPr bwMode="auto">
            <a:xfrm>
              <a:off x="816" y="2688"/>
              <a:ext cx="1248" cy="936"/>
              <a:chOff x="-96" y="3000"/>
              <a:chExt cx="1248" cy="936"/>
            </a:xfrm>
          </p:grpSpPr>
          <p:pic>
            <p:nvPicPr>
              <p:cNvPr id="2070" name="Picture 20" descr="足球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96" y="3000"/>
                <a:ext cx="1248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71" name="AutoShape 21"/>
              <p:cNvSpPr>
                <a:spLocks noChangeArrowheads="1"/>
              </p:cNvSpPr>
              <p:nvPr/>
            </p:nvSpPr>
            <p:spPr bwMode="auto">
              <a:xfrm>
                <a:off x="384" y="3312"/>
                <a:ext cx="288" cy="288"/>
              </a:xfrm>
              <a:prstGeom prst="pentag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3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2</a:t>
                </a:r>
              </a:p>
            </p:txBody>
          </p:sp>
        </p:grpSp>
      </p:grpSp>
      <p:grpSp>
        <p:nvGrpSpPr>
          <p:cNvPr id="21" name="Group 22"/>
          <p:cNvGrpSpPr/>
          <p:nvPr/>
        </p:nvGrpSpPr>
        <p:grpSpPr bwMode="auto">
          <a:xfrm>
            <a:off x="4460875" y="3280350"/>
            <a:ext cx="1981200" cy="1485441"/>
            <a:chOff x="816" y="2688"/>
            <a:chExt cx="1248" cy="936"/>
          </a:xfrm>
        </p:grpSpPr>
        <p:sp>
          <p:nvSpPr>
            <p:cNvPr id="2064" name="Oval 23"/>
            <p:cNvSpPr>
              <a:spLocks noChangeArrowheads="1"/>
            </p:cNvSpPr>
            <p:nvPr/>
          </p:nvSpPr>
          <p:spPr bwMode="auto">
            <a:xfrm>
              <a:off x="1056" y="2736"/>
              <a:ext cx="816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2065" name="Group 24"/>
            <p:cNvGrpSpPr/>
            <p:nvPr/>
          </p:nvGrpSpPr>
          <p:grpSpPr bwMode="auto">
            <a:xfrm>
              <a:off x="816" y="2688"/>
              <a:ext cx="1248" cy="936"/>
              <a:chOff x="-96" y="3000"/>
              <a:chExt cx="1248" cy="936"/>
            </a:xfrm>
          </p:grpSpPr>
          <p:pic>
            <p:nvPicPr>
              <p:cNvPr id="2066" name="Picture 25" descr="足球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96" y="3000"/>
                <a:ext cx="1248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7" name="AutoShape 26"/>
              <p:cNvSpPr>
                <a:spLocks noChangeArrowheads="1"/>
              </p:cNvSpPr>
              <p:nvPr/>
            </p:nvSpPr>
            <p:spPr bwMode="auto">
              <a:xfrm>
                <a:off x="384" y="3312"/>
                <a:ext cx="288" cy="288"/>
              </a:xfrm>
              <a:prstGeom prst="pentag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3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3</a:t>
                </a:r>
              </a:p>
            </p:txBody>
          </p:sp>
        </p:grpSp>
      </p:grpSp>
      <p:grpSp>
        <p:nvGrpSpPr>
          <p:cNvPr id="26" name="Group 27"/>
          <p:cNvGrpSpPr/>
          <p:nvPr/>
        </p:nvGrpSpPr>
        <p:grpSpPr bwMode="auto">
          <a:xfrm>
            <a:off x="6335713" y="3280350"/>
            <a:ext cx="1981200" cy="1485441"/>
            <a:chOff x="816" y="2688"/>
            <a:chExt cx="1248" cy="936"/>
          </a:xfrm>
        </p:grpSpPr>
        <p:sp>
          <p:nvSpPr>
            <p:cNvPr id="2060" name="Oval 28"/>
            <p:cNvSpPr>
              <a:spLocks noChangeArrowheads="1"/>
            </p:cNvSpPr>
            <p:nvPr/>
          </p:nvSpPr>
          <p:spPr bwMode="auto">
            <a:xfrm>
              <a:off x="1056" y="2736"/>
              <a:ext cx="816" cy="81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/>
            </a:p>
          </p:txBody>
        </p:sp>
        <p:grpSp>
          <p:nvGrpSpPr>
            <p:cNvPr id="2061" name="Group 29"/>
            <p:cNvGrpSpPr/>
            <p:nvPr/>
          </p:nvGrpSpPr>
          <p:grpSpPr bwMode="auto">
            <a:xfrm>
              <a:off x="816" y="2688"/>
              <a:ext cx="1248" cy="936"/>
              <a:chOff x="-96" y="3000"/>
              <a:chExt cx="1248" cy="936"/>
            </a:xfrm>
          </p:grpSpPr>
          <p:pic>
            <p:nvPicPr>
              <p:cNvPr id="2062" name="Picture 30" descr="足球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-96" y="3000"/>
                <a:ext cx="1248" cy="9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3" name="AutoShape 31"/>
              <p:cNvSpPr>
                <a:spLocks noChangeArrowheads="1"/>
              </p:cNvSpPr>
              <p:nvPr/>
            </p:nvSpPr>
            <p:spPr bwMode="auto">
              <a:xfrm>
                <a:off x="384" y="3312"/>
                <a:ext cx="288" cy="288"/>
              </a:xfrm>
              <a:prstGeom prst="pentagon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r>
                  <a:rPr lang="en-US" altLang="zh-CN" sz="3600">
                    <a:solidFill>
                      <a:schemeClr val="bg1"/>
                    </a:solidFill>
                    <a:latin typeface="Comic Sans MS" panose="030F0702030302020204" pitchFamily="66" charset="0"/>
                  </a:rPr>
                  <a:t>4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4064E-6 C 1.66667E-6 0.00031 0.14496 -0.24614 0.28993 -0.4922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97" y="-24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0031 C 5.55556E-7 0.00031 0.05434 -0.24614 0.10868 -0.49228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4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31 C -5.55556E-7 0.00031 -0.04028 -0.24614 -0.08038 -0.49228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-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4064E-6 C 4.72222E-6 0.00031 -0.1349 -0.24614 -0.2698 -0.49228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90" y="-24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9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 txBox="1">
            <a:spLocks noChangeArrowheads="1"/>
          </p:cNvSpPr>
          <p:nvPr/>
        </p:nvSpPr>
        <p:spPr bwMode="auto">
          <a:xfrm>
            <a:off x="1403350" y="201551"/>
            <a:ext cx="1657350" cy="504669"/>
          </a:xfrm>
          <a:prstGeom prst="rect">
            <a:avLst/>
          </a:prstGeom>
          <a:solidFill>
            <a:srgbClr val="FFFFFF">
              <a:alpha val="7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rgbClr val="66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汉译英。</a:t>
            </a:r>
          </a:p>
        </p:txBody>
      </p:sp>
      <p:sp>
        <p:nvSpPr>
          <p:cNvPr id="20483" name="Rectangle 3"/>
          <p:cNvSpPr txBox="1">
            <a:spLocks noChangeArrowheads="1"/>
          </p:cNvSpPr>
          <p:nvPr/>
        </p:nvSpPr>
        <p:spPr bwMode="auto">
          <a:xfrm>
            <a:off x="1403350" y="842703"/>
            <a:ext cx="6318250" cy="384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你在干什么？ 我在家看电视。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•"/>
            </a:pP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zh-CN" altLang="en-US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你弟弟在干什么？他在做作业。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3. </a:t>
            </a:r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汤姆的妈妈在清扫房间。</a:t>
            </a:r>
            <a:endParaRPr lang="en-US" altLang="zh-CN" sz="2800" b="1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839913" y="1347372"/>
            <a:ext cx="4902200" cy="86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What are you doing?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I’m watching TV at home.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01825" y="2764572"/>
            <a:ext cx="5118100" cy="86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What is your brother doing?                          </a:t>
            </a:r>
          </a:p>
          <a:p>
            <a:pPr marL="342900" indent="-34290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— He’s doing homework.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839913" y="4159554"/>
            <a:ext cx="5002212" cy="52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0000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Tom’s mother is cleaning room.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9" y="1418787"/>
            <a:ext cx="4225925" cy="221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900113" y="1347372"/>
            <a:ext cx="5903912" cy="267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What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’s</a:t>
            </a:r>
            <a:r>
              <a:rPr lang="en-US" altLang="zh-CN" sz="2800" b="1" dirty="0">
                <a:latin typeface="Times New Roman" panose="02020603050405020304" pitchFamily="18" charset="0"/>
              </a:rPr>
              <a:t> she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doing</a:t>
            </a:r>
            <a:r>
              <a:rPr lang="en-US" altLang="zh-CN" sz="2800" b="1" dirty="0">
                <a:latin typeface="Times New Roman" panose="02020603050405020304" pitchFamily="18" charset="0"/>
              </a:rPr>
              <a:t>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</a:rPr>
              <a:t>She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’s shopping</a:t>
            </a:r>
            <a:r>
              <a:rPr lang="en-US" altLang="zh-CN" sz="2800" b="1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Where</a:t>
            </a:r>
            <a:r>
              <a:rPr lang="en-US" altLang="zh-CN" sz="2800" b="1" dirty="0">
                <a:latin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is </a:t>
            </a:r>
            <a:r>
              <a:rPr lang="en-US" altLang="zh-CN" sz="2800" b="1" dirty="0">
                <a:latin typeface="Times New Roman" panose="02020603050405020304" pitchFamily="18" charset="0"/>
              </a:rPr>
              <a:t>she </a:t>
            </a: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shopping</a:t>
            </a:r>
            <a:r>
              <a:rPr lang="en-US" altLang="zh-CN" sz="2800" b="1" dirty="0">
                <a:latin typeface="Times New Roman" panose="02020603050405020304" pitchFamily="18" charset="0"/>
              </a:rPr>
              <a:t>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She’s shopping </a:t>
            </a:r>
            <a:r>
              <a:rPr lang="en-US" altLang="zh-CN" sz="2800" b="1" dirty="0">
                <a:latin typeface="Times New Roman" panose="02020603050405020304" pitchFamily="18" charset="0"/>
              </a:rPr>
              <a:t>at the supermarket.</a:t>
            </a:r>
          </a:p>
        </p:txBody>
      </p:sp>
      <p:sp>
        <p:nvSpPr>
          <p:cNvPr id="3076" name="Text Box 13"/>
          <p:cNvSpPr txBox="1">
            <a:spLocks noChangeArrowheads="1"/>
          </p:cNvSpPr>
          <p:nvPr/>
        </p:nvSpPr>
        <p:spPr bwMode="auto">
          <a:xfrm>
            <a:off x="865188" y="555453"/>
            <a:ext cx="2952750" cy="58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827089" y="1058536"/>
            <a:ext cx="5329237" cy="267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What’s he doing?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_______is he swimming?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927100" y="1807606"/>
            <a:ext cx="2535238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swimming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949325" y="2482084"/>
            <a:ext cx="1212850" cy="52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900114" y="3078799"/>
            <a:ext cx="4321175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swimming in the pool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64163" y="1285479"/>
            <a:ext cx="3092450" cy="2334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041400" y="1131539"/>
            <a:ext cx="4897438" cy="2678873"/>
          </a:xfrm>
          <a:prstGeom prst="rect">
            <a:avLst/>
          </a:prstGeom>
          <a:solidFill>
            <a:srgbClr val="FFFFFF">
              <a:alpha val="7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they doing?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 they ________?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__________________________.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041401" y="1850454"/>
            <a:ext cx="2803525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reading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41400" y="2515411"/>
            <a:ext cx="1214438" cy="5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325689" y="2515411"/>
            <a:ext cx="674687" cy="5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zh-CN" altLang="en-US" sz="28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3840164" y="2505889"/>
            <a:ext cx="1354137" cy="52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041401" y="3148628"/>
            <a:ext cx="4968875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reading at the library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0275" y="1282305"/>
            <a:ext cx="2233613" cy="237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566739" y="1131539"/>
            <a:ext cx="6264275" cy="2678873"/>
          </a:xfrm>
          <a:prstGeom prst="rect">
            <a:avLst/>
          </a:prstGeom>
          <a:solidFill>
            <a:srgbClr val="FFFFF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What____ they_______?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They ____________________.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________________________?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________________________________.</a:t>
            </a: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503364" y="1250564"/>
            <a:ext cx="674687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013076" y="1250564"/>
            <a:ext cx="1044575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431925" y="1850454"/>
            <a:ext cx="3570288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 basketball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566738" y="2507476"/>
            <a:ext cx="3770312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are they playing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566738" y="3148628"/>
            <a:ext cx="5830887" cy="52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They’re playing basketball at school</a:t>
            </a:r>
            <a:endParaRPr lang="zh-CN" altLang="en-US" sz="28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56363" y="1275957"/>
            <a:ext cx="2127250" cy="249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组合 4"/>
          <p:cNvGrpSpPr/>
          <p:nvPr/>
        </p:nvGrpSpPr>
        <p:grpSpPr bwMode="auto">
          <a:xfrm>
            <a:off x="569913" y="279314"/>
            <a:ext cx="838200" cy="584020"/>
            <a:chOff x="449580" y="517058"/>
            <a:chExt cx="838200" cy="584775"/>
          </a:xfrm>
        </p:grpSpPr>
        <p:sp>
          <p:nvSpPr>
            <p:cNvPr id="4" name="椭圆 3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181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1a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301751" y="288836"/>
            <a:ext cx="6640513" cy="6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pictures. Complete the chart.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201739" y="2301165"/>
            <a:ext cx="6530975" cy="520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swimming          shopping             reading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1162051" y="4070681"/>
            <a:ext cx="6570663" cy="518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supermarket        library                   pool</a:t>
            </a:r>
          </a:p>
        </p:txBody>
      </p:sp>
      <p:pic>
        <p:nvPicPr>
          <p:cNvPr id="7174" name="Picture 12" descr="E:\丢这儿\11765  2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56301" y="918879"/>
            <a:ext cx="1922463" cy="1439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13" descr="E:\丢这儿\11765  1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8551" y="2805834"/>
            <a:ext cx="1825625" cy="139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25551" y="1028383"/>
            <a:ext cx="1730375" cy="122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98876" y="1028383"/>
            <a:ext cx="1704975" cy="1220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30313" y="2897880"/>
            <a:ext cx="1725612" cy="1239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78539" y="2918512"/>
            <a:ext cx="1685925" cy="119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2"/>
          <p:cNvGraphicFramePr/>
          <p:nvPr/>
        </p:nvGraphicFramePr>
        <p:xfrm>
          <a:off x="931863" y="888726"/>
          <a:ext cx="7370762" cy="2751876"/>
        </p:xfrm>
        <a:graphic>
          <a:graphicData uri="http://schemas.openxmlformats.org/drawingml/2006/table">
            <a:tbl>
              <a:tblPr/>
              <a:tblGrid>
                <a:gridCol w="34974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3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7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Places </a:t>
                      </a:r>
                    </a:p>
                  </a:txBody>
                  <a:tcPr marL="90001" marR="90001" marT="46821" marB="468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Activities </a:t>
                      </a:r>
                    </a:p>
                  </a:txBody>
                  <a:tcPr marL="90001" marR="90001" marT="46821" marB="468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4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4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79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90001" marR="90001" marT="46821" marB="46821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22"/>
          <p:cNvSpPr txBox="1">
            <a:spLocks noChangeArrowheads="1"/>
          </p:cNvSpPr>
          <p:nvPr/>
        </p:nvSpPr>
        <p:spPr bwMode="auto">
          <a:xfrm>
            <a:off x="2200276" y="1655252"/>
            <a:ext cx="931863" cy="522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pool</a:t>
            </a: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1711325" y="2339253"/>
            <a:ext cx="2344738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supermarket</a:t>
            </a: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1979613" y="3018494"/>
            <a:ext cx="1395412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library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513389" y="1655253"/>
            <a:ext cx="1931987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swimming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584826" y="2339253"/>
            <a:ext cx="1662113" cy="525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shopping</a:t>
            </a:r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5600701" y="3018494"/>
            <a:ext cx="1514475" cy="52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reading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  <p:bldP spid="4" grpId="0" autoUpdateAnimBg="0"/>
      <p:bldP spid="5" grpId="0" autoUpdateAnimBg="0"/>
      <p:bldP spid="6" grpId="0" autoUpdateAnimBg="0"/>
      <p:bldP spid="7" grpId="0" autoUpdateAnimBg="0"/>
      <p:bldP spid="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97676" y="1867912"/>
            <a:ext cx="1311275" cy="2650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0951" y="1499725"/>
            <a:ext cx="1387475" cy="263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组合 4"/>
          <p:cNvGrpSpPr/>
          <p:nvPr/>
        </p:nvGrpSpPr>
        <p:grpSpPr bwMode="auto">
          <a:xfrm>
            <a:off x="647700" y="390404"/>
            <a:ext cx="838200" cy="584020"/>
            <a:chOff x="449580" y="517058"/>
            <a:chExt cx="838200" cy="584775"/>
          </a:xfrm>
        </p:grpSpPr>
        <p:sp>
          <p:nvSpPr>
            <p:cNvPr id="3" name="椭圆 2"/>
            <p:cNvSpPr/>
            <p:nvPr/>
          </p:nvSpPr>
          <p:spPr>
            <a:xfrm>
              <a:off x="449580" y="571086"/>
              <a:ext cx="739775" cy="502144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Font typeface="Arial" panose="020B0604020202020204" pitchFamily="34" charset="0"/>
                <a:buNone/>
                <a:defRPr/>
              </a:pPr>
              <a:endPara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225" name="TextBox 3"/>
            <p:cNvSpPr txBox="1">
              <a:spLocks noChangeArrowheads="1"/>
            </p:cNvSpPr>
            <p:nvPr/>
          </p:nvSpPr>
          <p:spPr bwMode="auto">
            <a:xfrm>
              <a:off x="502920" y="517058"/>
              <a:ext cx="78486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200" b="1">
                  <a:solidFill>
                    <a:srgbClr val="0000FF"/>
                  </a:solidFill>
                  <a:latin typeface="Arial" panose="020B0604020202020204" pitchFamily="34" charset="0"/>
                </a:rPr>
                <a:t>1b</a:t>
              </a:r>
              <a:endParaRPr lang="zh-CN" altLang="en-US" sz="3200" b="1">
                <a:solidFill>
                  <a:srgbClr val="0000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9221" name="Text Box 3"/>
          <p:cNvSpPr txBox="1">
            <a:spLocks noChangeArrowheads="1"/>
          </p:cNvSpPr>
          <p:nvPr/>
        </p:nvSpPr>
        <p:spPr bwMode="auto">
          <a:xfrm>
            <a:off x="1370014" y="212659"/>
            <a:ext cx="6384925" cy="95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charset="-122"/>
              </a:rPr>
              <a:t>Look at the pictures in 1a. Then ask and answer questions.</a:t>
            </a:r>
          </a:p>
        </p:txBody>
      </p:sp>
      <p:sp>
        <p:nvSpPr>
          <p:cNvPr id="6" name="圆角矩形标注 16"/>
          <p:cNvSpPr>
            <a:spLocks noChangeArrowheads="1"/>
          </p:cNvSpPr>
          <p:nvPr/>
        </p:nvSpPr>
        <p:spPr bwMode="auto">
          <a:xfrm>
            <a:off x="3021013" y="1499726"/>
            <a:ext cx="3363912" cy="980772"/>
          </a:xfrm>
          <a:prstGeom prst="wedgeRoundRectCallout">
            <a:avLst>
              <a:gd name="adj1" fmla="val -61042"/>
              <a:gd name="adj2" fmla="val 34403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/>
          <a:p>
            <a:pPr eaLnBrk="1" hangingPunct="1"/>
            <a:r>
              <a:rPr lang="en-US" altLang="zh-CN" sz="2600" b="1" dirty="0">
                <a:latin typeface="Times New Roman" panose="02020603050405020304" pitchFamily="18" charset="0"/>
              </a:rPr>
              <a:t>Is the man swimming in a river?</a:t>
            </a:r>
            <a:r>
              <a:rPr lang="en-US" altLang="zh-CN" sz="2600" b="1" dirty="0">
                <a:latin typeface="Times New Roman" panose="02020603050405020304" pitchFamily="18" charset="0"/>
                <a:hlinkClick r:id="rId4" action="ppaction://hlinksldjump"/>
              </a:rPr>
              <a:t> </a:t>
            </a:r>
            <a:endParaRPr lang="en-US" altLang="zh-CN" sz="2600" b="1" dirty="0">
              <a:latin typeface="Times New Roman" panose="02020603050405020304" pitchFamily="18" charset="0"/>
            </a:endParaRPr>
          </a:p>
        </p:txBody>
      </p:sp>
      <p:sp>
        <p:nvSpPr>
          <p:cNvPr id="7" name="圆角矩形标注 16"/>
          <p:cNvSpPr>
            <a:spLocks noChangeArrowheads="1"/>
          </p:cNvSpPr>
          <p:nvPr/>
        </p:nvSpPr>
        <p:spPr bwMode="auto">
          <a:xfrm>
            <a:off x="3576638" y="2832814"/>
            <a:ext cx="3143250" cy="910944"/>
          </a:xfrm>
          <a:prstGeom prst="wedgeRoundRectCallout">
            <a:avLst>
              <a:gd name="adj1" fmla="val 59403"/>
              <a:gd name="adj2" fmla="val -34847"/>
              <a:gd name="adj3" fmla="val 16667"/>
            </a:avLst>
          </a:prstGeom>
          <a:noFill/>
          <a:ln w="28575">
            <a:solidFill>
              <a:srgbClr val="00B0F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170" tIns="46990" rIns="90170" bIns="46990" anchor="ctr"/>
          <a:lstStyle/>
          <a:p>
            <a:pPr eaLnBrk="1" hangingPunct="1"/>
            <a:r>
              <a:rPr lang="en-US" altLang="zh-C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he isn’t. He’s swimming in a pool.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 autoUpdateAnimBg="0"/>
      <p:bldP spid="7" grpId="0" bldLvl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 [恢复]"/>
</p:tagLst>
</file>

<file path=ppt/theme/theme1.xml><?xml version="1.0" encoding="utf-8"?>
<a:theme xmlns:a="http://schemas.openxmlformats.org/drawingml/2006/main" name="WWW.2PPT.COM&#10;">
  <a:themeElements>
    <a:clrScheme name="自定义 12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35B"/>
      </a:accent1>
      <a:accent2>
        <a:srgbClr val="66AE1A"/>
      </a:accent2>
      <a:accent3>
        <a:srgbClr val="62B35B"/>
      </a:accent3>
      <a:accent4>
        <a:srgbClr val="66AE1A"/>
      </a:accent4>
      <a:accent5>
        <a:srgbClr val="62B35B"/>
      </a:accent5>
      <a:accent6>
        <a:srgbClr val="66AE1A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614</Words>
  <Application>Microsoft Office PowerPoint</Application>
  <PresentationFormat>全屏显示(16:9)</PresentationFormat>
  <Paragraphs>162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等线</vt:lpstr>
      <vt:lpstr>等线 Light</vt:lpstr>
      <vt:lpstr>黑体</vt:lpstr>
      <vt:lpstr>楷体</vt:lpstr>
      <vt:lpstr>楷体_GB2312</vt:lpstr>
      <vt:lpstr>宋体</vt:lpstr>
      <vt:lpstr>微软雅黑</vt:lpstr>
      <vt:lpstr>Arial</vt:lpstr>
      <vt:lpstr>Calibri</vt:lpstr>
      <vt:lpstr>Calibri Light</vt:lpstr>
      <vt:lpstr>Comic Sans MS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2017-06-23T02:08:00Z</dcterms:created>
  <dcterms:modified xsi:type="dcterms:W3CDTF">2023-01-16T16:12:09Z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9EF60082F05A468297693F21F6A3F852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