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901" r:id="rId3"/>
    <p:sldId id="902" r:id="rId4"/>
    <p:sldId id="599" r:id="rId5"/>
    <p:sldId id="823" r:id="rId6"/>
    <p:sldId id="824" r:id="rId7"/>
    <p:sldId id="934" r:id="rId8"/>
    <p:sldId id="935" r:id="rId9"/>
    <p:sldId id="936" r:id="rId10"/>
    <p:sldId id="940" r:id="rId11"/>
    <p:sldId id="410" r:id="rId12"/>
    <p:sldId id="825" r:id="rId13"/>
    <p:sldId id="942" r:id="rId14"/>
    <p:sldId id="881" r:id="rId15"/>
    <p:sldId id="882" r:id="rId16"/>
    <p:sldId id="905" r:id="rId17"/>
    <p:sldId id="872" r:id="rId18"/>
    <p:sldId id="319" r:id="rId19"/>
    <p:sldId id="359" r:id="rId20"/>
    <p:sldId id="258" r:id="rId21"/>
  </p:sldIdLst>
  <p:sldSz cx="12192000" cy="6858000"/>
  <p:notesSz cx="6858000" cy="9144000"/>
  <p:embeddedFontLst>
    <p:embeddedFont>
      <p:font typeface="方正姚体" panose="02010601030101010101" pitchFamily="2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等线" panose="02010600030101010101" pitchFamily="2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2" y="11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26391;&#35835;-&#20108;&#21313;&#22235;&#33410;&#27668;&#27468;.m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语文园地（七）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7.5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670382" y="3515332"/>
            <a:ext cx="9113574" cy="19632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写话构思：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我们写小动物的时候，首先要抓住小动物的样子，写出其外貌特点，然后再介绍它的生活习性，语言要生动活泼。还要注意理由要合情合理。</a:t>
            </a:r>
          </a:p>
        </p:txBody>
      </p:sp>
      <p:sp>
        <p:nvSpPr>
          <p:cNvPr id="59" name="文本占位符 59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</a:t>
            </a:r>
            <a:r>
              <a:rPr lang="zh-CN" altLang="en-US"/>
              <a:t>  字词句运用</a:t>
            </a:r>
            <a:endParaRPr lang="en-US" altLang="zh-CN"/>
          </a:p>
        </p:txBody>
      </p:sp>
      <p:sp>
        <p:nvSpPr>
          <p:cNvPr id="60" name="文本框 59"/>
          <p:cNvSpPr txBox="1"/>
          <p:nvPr/>
        </p:nvSpPr>
        <p:spPr>
          <a:xfrm>
            <a:off x="1670381" y="1881465"/>
            <a:ext cx="9113575" cy="13169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同学们，我们很喜欢小动物，如果你可以养一只小动物，你打算养什么？写写你的理由。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78768" y="1592027"/>
            <a:ext cx="1003446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可爱的小白兔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我想养一只小白兔，因为它的模样太可爱了。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长长的耳朵高高地竖着，一对红宝石似的大眼睛，尤其是那个三瓣嘴，一动一动地，好像总在笑；身后还有一个短短的尾巴。它走路的时候一跳一跳的，仿佛是在炫耀着自己的大长腿。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小兔子吃草的样子也很可爱。它吃草的时候整个身子蜷伏着，除了嘴巴外，全身一动不动。你看它叼起草叶的尖，三瓣形的小嘴就像装了个小马达，飞快地咀嚼起来。可爱吧？</a:t>
            </a:r>
          </a:p>
        </p:txBody>
      </p:sp>
      <p:sp>
        <p:nvSpPr>
          <p:cNvPr id="44" name="文本占位符 59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</a:t>
            </a:r>
            <a:r>
              <a:rPr lang="zh-CN" altLang="en-US"/>
              <a:t>  字词句运用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1428"/>
          <a:stretch>
            <a:fillRect/>
          </a:stretch>
        </p:blipFill>
        <p:spPr>
          <a:xfrm>
            <a:off x="1092200" y="1667193"/>
            <a:ext cx="3551555" cy="917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0" y="3707568"/>
            <a:ext cx="3602990" cy="9404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650048"/>
            <a:ext cx="3934460" cy="9518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697090"/>
            <a:ext cx="3934460" cy="9613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19800" y="5041582"/>
            <a:ext cx="5080000" cy="844808"/>
          </a:xfrm>
          <a:prstGeom prst="snip2Diag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“牛”变成偏旁后，最后一笔变成了末横，且此横变成了提。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92200" y="2683411"/>
            <a:ext cx="4109859" cy="477500"/>
          </a:xfrm>
          <a:prstGeom prst="snip2Diag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“又”变成偏旁后，捺变成了长点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92200" y="5041582"/>
            <a:ext cx="4109859" cy="477500"/>
          </a:xfrm>
          <a:prstGeom prst="snip2Diag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“土”变成偏旁后，末横变成了提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19800" y="2683411"/>
            <a:ext cx="5542915" cy="844808"/>
          </a:xfrm>
          <a:prstGeom prst="snip2Diag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“车”变成偏旁后，最后一笔变成了横，且此横变成了提</a:t>
            </a:r>
          </a:p>
        </p:txBody>
      </p:sp>
      <p:sp>
        <p:nvSpPr>
          <p:cNvPr id="51" name="文本占位符 59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</a:t>
            </a:r>
            <a:r>
              <a:rPr lang="zh-CN" altLang="en-US"/>
              <a:t>  字词句运用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3" action="ppaction://hlinkfile"/>
          </p:cNvPr>
          <p:cNvSpPr txBox="1"/>
          <p:nvPr/>
        </p:nvSpPr>
        <p:spPr>
          <a:xfrm>
            <a:off x="1873843" y="2152787"/>
            <a:ext cx="2818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二十四节气歌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79216" y="2781217"/>
            <a:ext cx="34747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春雨惊春清谷天，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夏满芒夏暑相连。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秋处露秋寒霜降，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冬雪雪冬小大寒。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日积月累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359074" y="2550491"/>
            <a:ext cx="5613726" cy="2250040"/>
          </a:xfrm>
          <a:prstGeom prst="rect">
            <a:avLst/>
          </a:prstGeom>
          <a:noFill/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二十四节气：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将冬至到夏至再到冬至之间的时间段（约365.25日）也就是岁实（回归年），分割为24段（每段约15日2时5刻），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每段起始于一个节气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rot="21420000">
            <a:off x="3443737" y="1445680"/>
            <a:ext cx="2966085" cy="1590675"/>
            <a:chOff x="8131" y="1228"/>
            <a:chExt cx="4671" cy="2505"/>
          </a:xfrm>
        </p:grpSpPr>
        <p:pic>
          <p:nvPicPr>
            <p:cNvPr id="36" name="图片 35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0000">
              <a:off x="8131" y="1228"/>
              <a:ext cx="4671" cy="2505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 rot="180000">
              <a:off x="8205" y="2051"/>
              <a:ext cx="3285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二十四节气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302968" y="2857391"/>
            <a:ext cx="580771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立春　雨水　惊蛰　春分　清明　谷雨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立夏　小满　芒种　夏至　小暑　大暑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立秋　处暑　白露　秋分　寒露　霜降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立冬　小雪　大雪　冬至　小寒　大寒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5975" y="1727282"/>
            <a:ext cx="9718951" cy="19632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同学们，你们注意过月亮的变化吗？它有时像眉毛、有时像镰刀、有时像核桃、有时像圆盘。月亮姑娘想做衣裳，裁缝师傅应该怎么办？就让我们走进这篇文章去看一看吧。</a:t>
            </a:r>
          </a:p>
        </p:txBody>
      </p:sp>
      <p:sp>
        <p:nvSpPr>
          <p:cNvPr id="45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日积月累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314131" y="3866321"/>
            <a:ext cx="9563735" cy="19632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自然段：月亮姑娘想做衣裳。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2—4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自然段：月亮姑娘找裁缝师傅做的三次衣裳穿不成。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自然段：月亮因为一直在变，所以没有合适的衣裳。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764636" y="2853071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）月亮姑娘为什么要做衣裳？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60375" y="3576316"/>
            <a:ext cx="4429839" cy="626864"/>
          </a:xfrm>
          <a:prstGeom prst="dodecagon">
            <a:avLst/>
          </a:prstGeom>
          <a:noFill/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凉风吹的她有点冷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4636" y="4464760"/>
            <a:ext cx="6213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）月亮姑娘为什么三次都没有做成衣裳？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460375" y="5188006"/>
            <a:ext cx="4429839" cy="626864"/>
          </a:xfrm>
          <a:prstGeom prst="dodecagon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月亮姑娘每天都在变。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873967" y="1518618"/>
            <a:ext cx="5524500" cy="1284605"/>
            <a:chOff x="3371" y="880"/>
            <a:chExt cx="8700" cy="2023"/>
          </a:xfrm>
        </p:grpSpPr>
        <p:pic>
          <p:nvPicPr>
            <p:cNvPr id="25" name="图片 24" descr="图片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1" y="880"/>
              <a:ext cx="8700" cy="2023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3779" y="1651"/>
              <a:ext cx="53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自由读故事，思考：</a:t>
              </a:r>
            </a:p>
          </p:txBody>
        </p:sp>
      </p:grpSp>
      <p:sp>
        <p:nvSpPr>
          <p:cNvPr id="5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日积月累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402278" y="3259153"/>
            <a:ext cx="360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细细的、弯弯的，像眉毛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402278" y="3902964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好像弯弯的镰刀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402278" y="5188006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像只核桃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7402278" y="454548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像一只圆盘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964791" y="2008203"/>
            <a:ext cx="5080000" cy="550962"/>
          </a:xfrm>
          <a:prstGeom prst="snip2DiagRect">
            <a:avLst/>
          </a:prstGeom>
          <a:noFill/>
          <a:ln w="9525">
            <a:solidFill>
              <a:srgbClr val="2AB48A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作者是怎样比喻月亮姑娘变化的？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5" grpId="0"/>
      <p:bldP spid="23" grpId="0" bldLvl="0" animBg="1"/>
      <p:bldP spid="66" grpId="0"/>
      <p:bldP spid="67" grpId="0"/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1524" y="1998345"/>
            <a:ext cx="7159128" cy="332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语文园地七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◆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识字加油站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　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◆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字词句运用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◆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写话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◆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书写提示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◆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日积月累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　　　◆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我爱阅读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3254706" y="1149461"/>
            <a:ext cx="6972659" cy="50158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一、想一想，连一连。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扫帚                                       收垃圾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簸箕                                       擦玻璃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抹布                                       拖地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拖把                                       扫地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4171011" y="2787761"/>
            <a:ext cx="3457575" cy="28784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4171011" y="2921111"/>
            <a:ext cx="3457575" cy="9061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171011" y="3827256"/>
            <a:ext cx="3408045" cy="9188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237686" y="4746101"/>
            <a:ext cx="3473450" cy="9772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2407450" y="2299528"/>
            <a:ext cx="7213628" cy="25476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 填一填。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春雨惊春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，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暑相连。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秋处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寒霜降，冬雪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小大寒。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34155" y="3417128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清谷天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19280" y="3417128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夏满芒夏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18370" y="426304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露秋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18135" y="4263041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雪冬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06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62203" y="2487295"/>
            <a:ext cx="53225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星期天,小明决定和妈妈一起进行大扫除,让我们看一看他们在大扫除的时候做了些什么?用到了哪些清扫工具? 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课文导读</a:t>
            </a:r>
          </a:p>
        </p:txBody>
      </p:sp>
      <p:pic>
        <p:nvPicPr>
          <p:cNvPr id="59" name="图片 58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35" y="1727200"/>
            <a:ext cx="2933362" cy="4394200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7.5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1116965" y="2321560"/>
            <a:ext cx="1731010" cy="702310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扫  帚</a:t>
            </a:r>
          </a:p>
        </p:txBody>
      </p:sp>
      <p:sp>
        <p:nvSpPr>
          <p:cNvPr id="4100" name="TextBox 36"/>
          <p:cNvSpPr txBox="1"/>
          <p:nvPr/>
        </p:nvSpPr>
        <p:spPr>
          <a:xfrm>
            <a:off x="3686175" y="3340735"/>
            <a:ext cx="20777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bō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li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3425190" y="2321560"/>
            <a:ext cx="1583055" cy="702310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抹 布</a:t>
            </a:r>
          </a:p>
        </p:txBody>
      </p:sp>
      <p:sp>
        <p:nvSpPr>
          <p:cNvPr id="60" name="TextBox 36"/>
          <p:cNvSpPr txBox="1"/>
          <p:nvPr/>
        </p:nvSpPr>
        <p:spPr>
          <a:xfrm>
            <a:off x="3425190" y="1670685"/>
            <a:ext cx="9366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mā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5408295" y="2321560"/>
            <a:ext cx="1384300" cy="702310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拖 把</a:t>
            </a:r>
          </a:p>
        </p:txBody>
      </p:sp>
      <p:sp>
        <p:nvSpPr>
          <p:cNvPr id="62" name="TextBox 36"/>
          <p:cNvSpPr txBox="1"/>
          <p:nvPr/>
        </p:nvSpPr>
        <p:spPr>
          <a:xfrm>
            <a:off x="5408295" y="1670100"/>
            <a:ext cx="10782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tuō</a:t>
            </a:r>
          </a:p>
        </p:txBody>
      </p:sp>
      <p:sp>
        <p:nvSpPr>
          <p:cNvPr id="63" name="圆角矩形 62"/>
          <p:cNvSpPr/>
          <p:nvPr/>
        </p:nvSpPr>
        <p:spPr>
          <a:xfrm>
            <a:off x="9237980" y="2370455"/>
            <a:ext cx="1814195" cy="702310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簸 箕</a:t>
            </a:r>
          </a:p>
        </p:txBody>
      </p:sp>
      <p:sp>
        <p:nvSpPr>
          <p:cNvPr id="64" name="TextBox 36"/>
          <p:cNvSpPr txBox="1"/>
          <p:nvPr/>
        </p:nvSpPr>
        <p:spPr>
          <a:xfrm>
            <a:off x="9233535" y="1670685"/>
            <a:ext cx="1898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bò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jī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1182370" y="4062095"/>
            <a:ext cx="1532255" cy="702310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扫地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3504565" y="4081780"/>
            <a:ext cx="2010410" cy="702310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擦 玻 璃</a:t>
            </a:r>
          </a:p>
        </p:txBody>
      </p:sp>
      <p:sp>
        <p:nvSpPr>
          <p:cNvPr id="67" name="TextBox 36"/>
          <p:cNvSpPr txBox="1"/>
          <p:nvPr/>
        </p:nvSpPr>
        <p:spPr>
          <a:xfrm>
            <a:off x="945515" y="1670685"/>
            <a:ext cx="22618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sào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zhou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7273290" y="2321560"/>
            <a:ext cx="1381760" cy="702310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水 桶</a:t>
            </a:r>
          </a:p>
        </p:txBody>
      </p:sp>
      <p:sp>
        <p:nvSpPr>
          <p:cNvPr id="69" name="TextBox 36"/>
          <p:cNvSpPr txBox="1"/>
          <p:nvPr/>
        </p:nvSpPr>
        <p:spPr>
          <a:xfrm>
            <a:off x="7469505" y="1670685"/>
            <a:ext cx="1523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tǒnɡ</a:t>
            </a:r>
          </a:p>
        </p:txBody>
      </p:sp>
      <p:sp>
        <p:nvSpPr>
          <p:cNvPr id="70" name="TextBox 36"/>
          <p:cNvSpPr txBox="1"/>
          <p:nvPr/>
        </p:nvSpPr>
        <p:spPr>
          <a:xfrm>
            <a:off x="6759575" y="3340735"/>
            <a:ext cx="15665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lā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jī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6252210" y="4081780"/>
            <a:ext cx="2073910" cy="702310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倒 垃 圾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8780145" y="4127500"/>
            <a:ext cx="2144395" cy="702310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摆 桌 椅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16965" y="5335885"/>
            <a:ext cx="104298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我发现：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这些词语都是我们平时打扫卫生的时候用到的工具和要做的事情。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60" grpId="0"/>
      <p:bldP spid="62" grpId="0"/>
      <p:bldP spid="64" grpId="0"/>
      <p:bldP spid="67" grpId="0"/>
      <p:bldP spid="69" grpId="0"/>
      <p:bldP spid="70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2642016" y="1726539"/>
            <a:ext cx="2741723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s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à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zhou</a:t>
            </a:r>
          </a:p>
        </p:txBody>
      </p:sp>
      <p:sp>
        <p:nvSpPr>
          <p:cNvPr id="11" name="云形 10"/>
          <p:cNvSpPr/>
          <p:nvPr/>
        </p:nvSpPr>
        <p:spPr>
          <a:xfrm>
            <a:off x="2642016" y="2403475"/>
            <a:ext cx="2776220" cy="1080135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扫 帚</a:t>
            </a:r>
          </a:p>
        </p:txBody>
      </p:sp>
      <p:sp>
        <p:nvSpPr>
          <p:cNvPr id="13" name="TextBox 36"/>
          <p:cNvSpPr txBox="1"/>
          <p:nvPr/>
        </p:nvSpPr>
        <p:spPr>
          <a:xfrm>
            <a:off x="2642016" y="3937637"/>
            <a:ext cx="1385151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s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ǎ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o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2642016" y="4609465"/>
            <a:ext cx="2776220" cy="1080135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扫 地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6355526" y="2690530"/>
            <a:ext cx="4774676" cy="1586160"/>
          </a:xfrm>
          <a:prstGeom prst="roundRect">
            <a:avLst/>
          </a:prstGeom>
          <a:ln>
            <a:solidFill>
              <a:srgbClr val="2AB48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他拿起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扫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  <a:sym typeface="+mn-ea"/>
              </a:rPr>
              <a:t>sào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扫（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s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o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地。</a:t>
            </a:r>
          </a:p>
        </p:txBody>
      </p:sp>
      <p:sp>
        <p:nvSpPr>
          <p:cNvPr id="5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识字加油站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10588" y="2539365"/>
            <a:ext cx="10170823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星期天，我和妈妈在家里打扫卫生，我先用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扫帚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把地扫了一遍，用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簸箕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把垃圾弄干净。妈妈先把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拖把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水桶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里洗了一下，然后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拖地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，在她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拖地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的时候，我用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抹布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把桌子擦了一遍。很快，我们打扫完了，哇，真干净！</a:t>
            </a:r>
          </a:p>
        </p:txBody>
      </p:sp>
      <p:sp>
        <p:nvSpPr>
          <p:cNvPr id="5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识字加油站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75815" y="2294890"/>
            <a:ext cx="7725410" cy="2547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zhǒu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mā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tuō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tǒng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bō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lā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jī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抹       帚        拖      玻       桶         圾       垃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2455545" y="3034665"/>
            <a:ext cx="970915" cy="13589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2378075" y="3084830"/>
            <a:ext cx="1048385" cy="13474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657962" y="3014980"/>
            <a:ext cx="153035" cy="1378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878354" y="3072130"/>
            <a:ext cx="1153795" cy="14573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958364" y="3072130"/>
            <a:ext cx="1095375" cy="13582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435657" y="3053715"/>
            <a:ext cx="986155" cy="13214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602662" y="3190875"/>
            <a:ext cx="809625" cy="11569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识字加油站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Box 1"/>
          <p:cNvSpPr txBox="1"/>
          <p:nvPr/>
        </p:nvSpPr>
        <p:spPr>
          <a:xfrm>
            <a:off x="1115695" y="2051050"/>
            <a:ext cx="10261600" cy="539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猜一猜加点字的读音和意思，再查查字典，看看猜得对不对。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68933" y="2907915"/>
            <a:ext cx="4119730" cy="602279"/>
            <a:chOff x="2400" y="3336"/>
            <a:chExt cx="8649" cy="1265"/>
          </a:xfrm>
        </p:grpSpPr>
        <p:sp>
          <p:nvSpPr>
            <p:cNvPr id="31" name="文本框 14"/>
            <p:cNvSpPr txBox="1"/>
            <p:nvPr/>
          </p:nvSpPr>
          <p:spPr>
            <a:xfrm>
              <a:off x="2400" y="3336"/>
              <a:ext cx="8649" cy="1205"/>
            </a:xfrm>
            <a:prstGeom prst="rect">
              <a:avLst/>
            </a:prstGeom>
            <a:noFill/>
            <a:ln>
              <a:solidFill>
                <a:srgbClr val="2AB48A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 这床被子摸上去很柔软。</a:t>
              </a:r>
            </a:p>
          </p:txBody>
        </p:sp>
        <p:sp>
          <p:nvSpPr>
            <p:cNvPr id="184" name=" 184"/>
            <p:cNvSpPr/>
            <p:nvPr/>
          </p:nvSpPr>
          <p:spPr>
            <a:xfrm flipV="1">
              <a:off x="6044" y="4481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68933" y="3974309"/>
            <a:ext cx="5995414" cy="529016"/>
            <a:chOff x="2403" y="5424"/>
            <a:chExt cx="10559" cy="1111"/>
          </a:xfrm>
        </p:grpSpPr>
        <p:sp>
          <p:nvSpPr>
            <p:cNvPr id="9" name="流程图: 可选过程 8"/>
            <p:cNvSpPr/>
            <p:nvPr/>
          </p:nvSpPr>
          <p:spPr>
            <a:xfrm>
              <a:off x="2403" y="5424"/>
              <a:ext cx="10559" cy="992"/>
            </a:xfrm>
            <a:prstGeom prst="flowChartAlternateProcess">
              <a:avLst/>
            </a:prstGeom>
            <a:noFill/>
            <a:ln>
              <a:solidFill>
                <a:srgbClr val="2AB48A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他挑了一本书，认真地读了起来。</a:t>
              </a:r>
            </a:p>
          </p:txBody>
        </p:sp>
        <p:sp>
          <p:nvSpPr>
            <p:cNvPr id="12" name=" 184"/>
            <p:cNvSpPr/>
            <p:nvPr/>
          </p:nvSpPr>
          <p:spPr>
            <a:xfrm flipV="1">
              <a:off x="9187" y="6415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68933" y="4967439"/>
            <a:ext cx="8394051" cy="632922"/>
            <a:chOff x="2089" y="7689"/>
            <a:chExt cx="12722" cy="1329"/>
          </a:xfrm>
        </p:grpSpPr>
        <p:sp>
          <p:nvSpPr>
            <p:cNvPr id="15" name="流程图: 可选过程 14"/>
            <p:cNvSpPr/>
            <p:nvPr/>
          </p:nvSpPr>
          <p:spPr>
            <a:xfrm>
              <a:off x="2089" y="7689"/>
              <a:ext cx="12722" cy="1026"/>
            </a:xfrm>
            <a:prstGeom prst="flowChartAlternateProcess">
              <a:avLst/>
            </a:prstGeom>
            <a:noFill/>
            <a:ln>
              <a:solidFill>
                <a:srgbClr val="2AB48A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他揭开米缸的盖子，发现里面没有粮食了。</a:t>
              </a:r>
            </a:p>
          </p:txBody>
        </p:sp>
        <p:sp>
          <p:nvSpPr>
            <p:cNvPr id="32" name=" 184"/>
            <p:cNvSpPr/>
            <p:nvPr/>
          </p:nvSpPr>
          <p:spPr>
            <a:xfrm flipV="1">
              <a:off x="3051" y="8898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60" name="文本占位符 5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r>
              <a:rPr lang="zh-CN" altLang="en-US" dirty="0"/>
              <a:t>  字词句运用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Box 1"/>
          <p:cNvSpPr txBox="1"/>
          <p:nvPr/>
        </p:nvSpPr>
        <p:spPr>
          <a:xfrm>
            <a:off x="1507585" y="2121898"/>
            <a:ext cx="824041" cy="605550"/>
          </a:xfrm>
          <a:prstGeom prst="rect">
            <a:avLst/>
          </a:prstGeom>
          <a:noFill/>
          <a:ln>
            <a:solidFill>
              <a:srgbClr val="2AB48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摸</a:t>
            </a:r>
          </a:p>
        </p:txBody>
      </p:sp>
      <p:sp>
        <p:nvSpPr>
          <p:cNvPr id="2" name="TextBox 36"/>
          <p:cNvSpPr txBox="1"/>
          <p:nvPr/>
        </p:nvSpPr>
        <p:spPr>
          <a:xfrm>
            <a:off x="1123950" y="1587521"/>
            <a:ext cx="15913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mō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2389177" y="2120469"/>
            <a:ext cx="6266524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扌，用手接触或轻轻抚摩。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507585" y="3599871"/>
            <a:ext cx="824041" cy="605550"/>
          </a:xfrm>
          <a:prstGeom prst="rect">
            <a:avLst/>
          </a:prstGeom>
          <a:noFill/>
          <a:ln>
            <a:solidFill>
              <a:srgbClr val="2AB48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</a:t>
            </a:r>
          </a:p>
        </p:txBody>
      </p:sp>
      <p:sp>
        <p:nvSpPr>
          <p:cNvPr id="6" name="TextBox 36"/>
          <p:cNvSpPr txBox="1"/>
          <p:nvPr/>
        </p:nvSpPr>
        <p:spPr>
          <a:xfrm>
            <a:off x="1355161" y="3056861"/>
            <a:ext cx="1128889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dú</a:t>
            </a:r>
          </a:p>
        </p:txBody>
      </p:sp>
      <p:sp>
        <p:nvSpPr>
          <p:cNvPr id="28" name="TextBox 7"/>
          <p:cNvSpPr txBox="1"/>
          <p:nvPr/>
        </p:nvSpPr>
        <p:spPr>
          <a:xfrm>
            <a:off x="2389177" y="3558431"/>
            <a:ext cx="3849654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讠，依照文字念。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1507585" y="5219919"/>
            <a:ext cx="824041" cy="605550"/>
          </a:xfrm>
          <a:prstGeom prst="rect">
            <a:avLst/>
          </a:prstGeom>
          <a:noFill/>
          <a:ln>
            <a:solidFill>
              <a:srgbClr val="2AB48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揭</a:t>
            </a:r>
          </a:p>
        </p:txBody>
      </p:sp>
      <p:sp>
        <p:nvSpPr>
          <p:cNvPr id="33" name="TextBox 36"/>
          <p:cNvSpPr txBox="1"/>
          <p:nvPr/>
        </p:nvSpPr>
        <p:spPr>
          <a:xfrm>
            <a:off x="1355161" y="4643566"/>
            <a:ext cx="1128889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jiē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4755" y="5287280"/>
            <a:ext cx="9333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扌，把盖在上面的东西拿起，或把粘合的东西分开。</a:t>
            </a:r>
          </a:p>
        </p:txBody>
      </p:sp>
      <p:sp>
        <p:nvSpPr>
          <p:cNvPr id="59" name="文本占位符 59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</a:t>
            </a:r>
            <a:r>
              <a:rPr lang="zh-CN" altLang="en-US"/>
              <a:t>  字词句运用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01975" y="1675130"/>
            <a:ext cx="6278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那棵大枫树好像一把又高又大的绿色太阳伞。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01975" y="3101340"/>
            <a:ext cx="5669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大象有一对大耳朵，像扇子似的耷拉着。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01975" y="4549775"/>
            <a:ext cx="6583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绿油油的小柏树就像战士一样笔直地站在那里。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883660" y="1675130"/>
            <a:ext cx="952500" cy="460375"/>
          </a:xfrm>
          <a:prstGeom prst="roundRect">
            <a:avLst/>
          </a:prstGeom>
          <a:noFill/>
          <a:ln w="44450"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836160" y="3122930"/>
            <a:ext cx="914400" cy="438785"/>
          </a:xfrm>
          <a:prstGeom prst="roundRect">
            <a:avLst/>
          </a:prstGeom>
          <a:noFill/>
          <a:ln w="44450"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399915" y="4550410"/>
            <a:ext cx="978535" cy="459740"/>
          </a:xfrm>
          <a:prstGeom prst="roundRect">
            <a:avLst/>
          </a:prstGeom>
          <a:noFill/>
          <a:ln w="44450"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096250" y="1558925"/>
            <a:ext cx="1200150" cy="692785"/>
          </a:xfrm>
          <a:prstGeom prst="ellipse">
            <a:avLst/>
          </a:prstGeom>
          <a:noFill/>
          <a:ln w="44450"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244590" y="3101340"/>
            <a:ext cx="856615" cy="460375"/>
          </a:xfrm>
          <a:prstGeom prst="ellipse">
            <a:avLst/>
          </a:prstGeom>
          <a:noFill/>
          <a:ln w="44450"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928360" y="4512945"/>
            <a:ext cx="778510" cy="534670"/>
          </a:xfrm>
          <a:prstGeom prst="ellipse">
            <a:avLst/>
          </a:prstGeom>
          <a:noFill/>
          <a:ln w="44450"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58355" y="1905317"/>
            <a:ext cx="553998" cy="3604320"/>
          </a:xfrm>
          <a:prstGeom prst="doubleWave">
            <a:avLst/>
          </a:prstGeom>
          <a:noFill/>
          <a:ln w="9525">
            <a:solidFill>
              <a:srgbClr val="2AB48A"/>
            </a:solidFill>
          </a:ln>
        </p:spPr>
        <p:txBody>
          <a:bodyPr vert="ea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它们都是比喻句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02175" y="2388235"/>
            <a:ext cx="2723674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大枫树比作太阳伞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02175" y="3838575"/>
            <a:ext cx="3040380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大象的耳朵比作扇子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02175" y="5378450"/>
            <a:ext cx="2723674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小柏树比作战士。</a:t>
            </a:r>
          </a:p>
        </p:txBody>
      </p:sp>
      <p:sp>
        <p:nvSpPr>
          <p:cNvPr id="59" name="文本占位符 59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</a:t>
            </a:r>
            <a:r>
              <a:rPr lang="zh-CN" altLang="en-US"/>
              <a:t>  字词句运用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4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23" grpId="0" bldLvl="0" animBg="1"/>
      <p:bldP spid="24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宽屏</PresentationFormat>
  <Paragraphs>144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汉语拼音</vt:lpstr>
      <vt:lpstr>方正姚体</vt:lpstr>
      <vt:lpstr>思源黑体 CN Light</vt:lpstr>
      <vt:lpstr>思源黑体 CN Bold</vt:lpstr>
      <vt:lpstr>微软雅黑</vt:lpstr>
      <vt:lpstr>Arial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2021-05-08T01:05:25Z</dcterms:created>
  <dcterms:modified xsi:type="dcterms:W3CDTF">2023-01-13T16:54:22Z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7ADB63B3E5FC467A9C0A757F8D10B029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