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FE38C1CA-CED5-4C1F-8A99-3E55AEF71960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662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00937D71-E3A6-4E28-A956-0B672E9C25C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37D71-E3A6-4E28-A956-0B672E9C25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104DBA3-CEE8-44C4-89BA-46853C383CE1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891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993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CF1695-727B-4E63-A662-88DD9BB9B566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15B0E7-C197-448A-87A9-0FE1E2932EFF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A549AC-8B98-4589-8516-9463A98635DD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1B8120-6127-40B0-86EB-8CFCD4E5C56D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6C85100-27F4-4F5F-A004-C4CBD6D2E083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1DB268-D945-46FD-AA68-89D051439867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32F4-C582-4B79-AB2E-91B5280271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6BBD-DF14-4D4D-8440-20FE9B201C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9A9E-74D8-4D4A-BB19-1FD3E75ED23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F486-D776-4BED-AC3F-0AEF1A6264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FB91-3F6F-4CA6-BEE2-8D565A2F79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DACC-2DF6-4B7E-B094-C9C58829EA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E6FFA-05B9-4575-B18B-E2D938E1EB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80B4-47D1-4BFC-AD5D-408C5A894D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D8989-3302-433D-A977-CE1DB9308D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4FDA-18BA-430B-899A-72D87264A1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2E84-4352-4E04-96F0-8B8B2E2305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FB33-90B5-4533-A306-0299BF0667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B9FC-DA36-4E91-A489-075A7D58FE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C608-B8D5-4E41-AE18-3BAB253196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5EF1-6F2B-46A9-AA98-23A826894B4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5601-D5F5-4D71-8D5E-6770C64DC9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A2D7-6438-4964-870C-CE340CBA5E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40353-782A-44CC-BCBE-D5B80892EC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DB65-C58C-4986-A8B2-9CC854997A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D35B6-65D1-42A5-82ED-D1C083ED89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2698-A1A7-4CCB-BC99-32BA53312F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C862-50F6-4991-80D2-A6ABFAD006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D53B-F24B-470E-8092-4CE2F7CF40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FF2D-1AEF-4C51-81D9-7E7970723C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2B8F-5453-427C-AEED-F25945DE72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5D27-1BB8-40F8-BA36-DF17FE38FF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F7855D6-71CF-41E8-975D-C224888D17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233A-32F6-41D1-AF85-A676064F46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4D17-CFAC-4248-850E-4F5973C485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0CE1-70F5-41E6-872C-2585242363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377B-FE18-417C-8904-F584101E00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1520-2986-4599-A220-F6E2CAAA69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FD14-AF4E-419F-9CE0-F6515AC992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94F8-9AAF-476A-B91C-8DFD86CC38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9711-D62A-471A-8B5E-E3A48F3A2D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3A9C-350A-456F-B3B0-9597087A1A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5A0E-FC16-467C-AA19-F491778309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3231-3101-4E22-938C-71ABE36113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9C31-E82F-42F4-8A4B-C7AFE55D74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6B30-1E7F-47B5-9575-75E1C7BF0D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DBFD-88AF-45A3-BA9A-851CB05878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D6E7B4-D5AB-4C8E-90A4-6898132E37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1C10C1-E320-4F95-89E7-86A402F0339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84316"/>
            <a:ext cx="9144000" cy="10800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营养含量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360232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758950" y="3770315"/>
            <a:ext cx="64277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计算一个数乘百分数时把百分数化成小数来计算比较简单。</a:t>
            </a:r>
          </a:p>
        </p:txBody>
      </p:sp>
      <p:sp>
        <p:nvSpPr>
          <p:cNvPr id="12293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pic>
        <p:nvPicPr>
          <p:cNvPr id="12294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5588" y="2911475"/>
            <a:ext cx="718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37%=0.37     25% =0.25         300% =3         62.5%=0.625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865313" y="893764"/>
            <a:ext cx="59515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想一想，百分数怎样化成小数和分数？算一算，说一说。</a:t>
            </a: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37%     25%     300%       62.5%</a:t>
            </a:r>
          </a:p>
          <a:p>
            <a:pPr eaLnBrk="1" hangingPunct="1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33542" y="3822700"/>
            <a:ext cx="7077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把百分数化成小数先把百分数前的数缩小100倍，再去掉百分号。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31954" y="2370138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37%=                   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865313" y="893764"/>
            <a:ext cx="59515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想一想，百分数怎样化成小数和分数？算一算，说一说。</a:t>
            </a: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37%     25%     300%       62.5%</a:t>
            </a:r>
          </a:p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08142" y="3822700"/>
            <a:ext cx="7077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把百分数化成分数，先把百分数化成分母是100（或1000）小数，再约成最简分数。</a:t>
            </a:r>
          </a:p>
        </p:txBody>
      </p:sp>
      <p:graphicFrame>
        <p:nvGraphicFramePr>
          <p:cNvPr id="25606" name="对象 -2147482599"/>
          <p:cNvGraphicFramePr>
            <a:graphicFrameLocks noChangeAspect="1"/>
          </p:cNvGraphicFramePr>
          <p:nvPr/>
        </p:nvGraphicFramePr>
        <p:xfrm>
          <a:off x="2368550" y="2244725"/>
          <a:ext cx="4381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2244725"/>
                        <a:ext cx="4381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483104" y="2370138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  =                   </a:t>
            </a:r>
          </a:p>
        </p:txBody>
      </p:sp>
      <p:graphicFrame>
        <p:nvGraphicFramePr>
          <p:cNvPr id="25608" name="对象 -2147482598"/>
          <p:cNvGraphicFramePr>
            <a:graphicFrameLocks noChangeAspect="1"/>
          </p:cNvGraphicFramePr>
          <p:nvPr/>
        </p:nvGraphicFramePr>
        <p:xfrm>
          <a:off x="5372102" y="2244725"/>
          <a:ext cx="8540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r:id="rId6" imgW="533400" imgH="393700" progId="Equation.KSEE3">
                  <p:embed/>
                </p:oleObj>
              </mc:Choice>
              <mc:Fallback>
                <p:oleObj r:id="rId6" imgW="533400" imgH="393700" progId="Equation.KSEE3">
                  <p:embed/>
                  <p:pic>
                    <p:nvPicPr>
                      <p:cNvPr id="0" name="对象 -2147482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2" y="2244725"/>
                        <a:ext cx="8540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608142" y="3159125"/>
            <a:ext cx="1671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  =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483104" y="3159125"/>
            <a:ext cx="1673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  =                   </a:t>
            </a:r>
          </a:p>
        </p:txBody>
      </p:sp>
      <p:graphicFrame>
        <p:nvGraphicFramePr>
          <p:cNvPr id="25611" name="对象 -2147482594"/>
          <p:cNvGraphicFramePr>
            <a:graphicFrameLocks noChangeAspect="1"/>
          </p:cNvGraphicFramePr>
          <p:nvPr/>
        </p:nvGraphicFramePr>
        <p:xfrm>
          <a:off x="5637213" y="3071815"/>
          <a:ext cx="9461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8" imgW="609600" imgH="393700" progId="Equation.KSEE3">
                  <p:embed/>
                </p:oleObj>
              </mc:Choice>
              <mc:Fallback>
                <p:oleObj r:id="rId8" imgW="609600" imgH="393700" progId="Equation.KSEE3">
                  <p:embed/>
                  <p:pic>
                    <p:nvPicPr>
                      <p:cNvPr id="0" name="对象 -21474825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071815"/>
                        <a:ext cx="9461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1、250克黄豆中，脂肪和碳水化合物的含量分别约是多少？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250×18%=250×0.18=45（克）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4171952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答：脂肪的含量约是45克。</a:t>
            </a:r>
          </a:p>
        </p:txBody>
      </p:sp>
      <p:pic>
        <p:nvPicPr>
          <p:cNvPr id="15366" name="图片 -21474825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9929" y="1566863"/>
            <a:ext cx="49879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1、250克黄豆中，脂肪和碳水化合物的含量分别约是多少？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250×25%=250×0.18=62.5（克）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4171952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答：碳水化合物的含量约是62.5克。</a:t>
            </a:r>
          </a:p>
        </p:txBody>
      </p:sp>
      <p:pic>
        <p:nvPicPr>
          <p:cNvPr id="16389" name="图片 -21474825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39929" y="1566863"/>
            <a:ext cx="49879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1）六（2）班共有40人，其中女生占55%，女生有多少人？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40×55%=22（人）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答：女生有22人。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）奇思所在的组共有6人，其中女生占50%，女生有多少人？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6×50%=3（人）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答：女生有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）乐乐家共有5人，其中女性占40%，女性有多少人？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686054" y="2339977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5×40%=2（人）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792417" y="3551238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答：女性有2人。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-21474826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9788" y="1804988"/>
            <a:ext cx="777081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42942" y="615951"/>
            <a:ext cx="8143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、算一算，填一填。</a:t>
            </a: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9179" y="1927225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2163767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0.02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3125792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0.11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987804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97229" y="2557465"/>
          <a:ext cx="422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r:id="rId5" imgW="279400" imgH="393700" progId="Equation.KSEE3">
                  <p:embed/>
                </p:oleObj>
              </mc:Choice>
              <mc:Fallback>
                <p:oleObj r:id="rId5" imgW="279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9" y="2557465"/>
                        <a:ext cx="422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91000" y="2565400"/>
          <a:ext cx="323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r:id="rId7" imgW="228600" imgH="393700" progId="Equation.KSEE3">
                  <p:embed/>
                </p:oleObj>
              </mc:Choice>
              <mc:Fallback>
                <p:oleObj r:id="rId7" imgW="2286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65400"/>
                        <a:ext cx="323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4897442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99038" y="2565400"/>
          <a:ext cx="323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r:id="rId9" imgW="228600" imgH="393700" progId="Equation.KSEE3">
                  <p:embed/>
                </p:oleObj>
              </mc:Choice>
              <mc:Fallback>
                <p:oleObj r:id="rId9" imgW="228600" imgH="3937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565400"/>
                        <a:ext cx="323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5861054" y="200025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861054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</a:p>
        </p:txBody>
      </p:sp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43725" y="2597150"/>
          <a:ext cx="304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r:id="rId11" imgW="228600" imgH="393700" progId="Equation.KSEE3">
                  <p:embed/>
                </p:oleObj>
              </mc:Choice>
              <mc:Fallback>
                <p:oleObj r:id="rId11" imgW="228600" imgH="393700" progId="Equation.KSEE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2597150"/>
                        <a:ext cx="3048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6784979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0.84</a:t>
            </a:r>
          </a:p>
        </p:txBody>
      </p:sp>
      <p:graphicFrame>
        <p:nvGraphicFramePr>
          <p:cNvPr id="16" name="对象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924804" y="2454276"/>
          <a:ext cx="24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r:id="rId13" imgW="139700" imgH="393700" progId="Equation.KSEE3">
                  <p:embed/>
                </p:oleObj>
              </mc:Choice>
              <mc:Fallback>
                <p:oleObj r:id="rId13" imgW="1397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4" y="2454276"/>
                        <a:ext cx="24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7691442" y="3302000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6" grpId="0"/>
      <p:bldP spid="7" grpId="0"/>
      <p:bldP spid="8" grpId="0"/>
      <p:bldP spid="11" grpId="0"/>
      <p:bldP spid="12" grpId="0"/>
      <p:bldP spid="1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360488" y="687390"/>
            <a:ext cx="59563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、分别用不同的数表示图中蓝色部分占整幅图的多少。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用百分数表示是（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用小数表示是（  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用分数表示是（    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31750" name="TextBox 17"/>
          <p:cNvSpPr txBox="1">
            <a:spLocks noChangeArrowheads="1"/>
          </p:cNvSpPr>
          <p:nvPr/>
        </p:nvSpPr>
        <p:spPr bwMode="auto">
          <a:xfrm>
            <a:off x="4459292" y="326231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 </a:t>
            </a:r>
          </a:p>
        </p:txBody>
      </p:sp>
      <p:sp>
        <p:nvSpPr>
          <p:cNvPr id="31751" name="TextBox 17"/>
          <p:cNvSpPr txBox="1">
            <a:spLocks noChangeArrowheads="1"/>
          </p:cNvSpPr>
          <p:nvPr/>
        </p:nvSpPr>
        <p:spPr bwMode="auto">
          <a:xfrm>
            <a:off x="4303717" y="371316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0.3 </a:t>
            </a:r>
          </a:p>
        </p:txBody>
      </p:sp>
      <p:pic>
        <p:nvPicPr>
          <p:cNvPr id="21510" name="图片 -214748260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3229" y="1155700"/>
            <a:ext cx="18700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59288" y="4081464"/>
          <a:ext cx="2921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5" imgW="203200" imgH="393700" progId="Equation.KSEE3">
                  <p:embed/>
                </p:oleObj>
              </mc:Choice>
              <mc:Fallback>
                <p:oleObj r:id="rId5" imgW="2032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4081464"/>
                        <a:ext cx="2921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243017" y="10287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4101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42" y="1627190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360488" y="687390"/>
            <a:ext cx="59563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、分别用不同的数表示图中蓝色部分占整幅图的多少。</a:t>
            </a: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用百分数表示是（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用小数表示是（      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用分数表示是（    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31750" name="TextBox 17"/>
          <p:cNvSpPr txBox="1">
            <a:spLocks noChangeArrowheads="1"/>
          </p:cNvSpPr>
          <p:nvPr/>
        </p:nvSpPr>
        <p:spPr bwMode="auto">
          <a:xfrm>
            <a:off x="4459292" y="326231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 </a:t>
            </a:r>
          </a:p>
        </p:txBody>
      </p:sp>
      <p:sp>
        <p:nvSpPr>
          <p:cNvPr id="31751" name="TextBox 17"/>
          <p:cNvSpPr txBox="1">
            <a:spLocks noChangeArrowheads="1"/>
          </p:cNvSpPr>
          <p:nvPr/>
        </p:nvSpPr>
        <p:spPr bwMode="auto">
          <a:xfrm>
            <a:off x="4303717" y="3713163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0.25 </a:t>
            </a:r>
          </a:p>
        </p:txBody>
      </p:sp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5804" y="4081464"/>
          <a:ext cx="2190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4" y="4081464"/>
                        <a:ext cx="21907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5" name="图片 -214748260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94038" y="1223964"/>
            <a:ext cx="191611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、妈妈带淘气到文具店买下面的学习用品各一件。这些学习用品都按九折出售，共要付出多少钱？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22504" y="3465513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（42+18+14+6）×90%=72（元）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435229" y="41687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答：共要付出72元钱。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3558" name="图片 -21474826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6467" y="1938339"/>
            <a:ext cx="47910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计算一个数乘百分数时把百分数化成小数来计算比较简单。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把百分数化成小数先把百分数前的数缩小100倍，再去掉百分号。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把百分数化成分数，先把百分数化成分母是100（或1000）分数，再约成最简分数。</a:t>
            </a:r>
          </a:p>
        </p:txBody>
      </p:sp>
      <p:sp>
        <p:nvSpPr>
          <p:cNvPr id="24585" name="矩形 17"/>
          <p:cNvSpPr>
            <a:spLocks noChangeArrowheads="1"/>
          </p:cNvSpPr>
          <p:nvPr/>
        </p:nvSpPr>
        <p:spPr bwMode="auto">
          <a:xfrm>
            <a:off x="3891897" y="57626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营养含量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5603" name="副标题 2"/>
          <p:cNvSpPr txBox="1">
            <a:spLocks noChangeArrowheads="1"/>
          </p:cNvSpPr>
          <p:nvPr/>
        </p:nvSpPr>
        <p:spPr bwMode="auto">
          <a:xfrm>
            <a:off x="1258888" y="1249363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1、采摘节期间，凤凰岭村共接待游客980人，其中到苹果园采摘的占75%。到苹果园采摘的游客有多少人？ </a:t>
            </a:r>
          </a:p>
        </p:txBody>
      </p:sp>
      <p:sp>
        <p:nvSpPr>
          <p:cNvPr id="25604" name="副标题 2"/>
          <p:cNvSpPr txBox="1">
            <a:spLocks noChangeArrowheads="1"/>
          </p:cNvSpPr>
          <p:nvPr/>
        </p:nvSpPr>
        <p:spPr bwMode="auto">
          <a:xfrm>
            <a:off x="1258888" y="2657475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、预习课本第46页。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3、讨论：谈谈在生活中接触到的有关百分数的具体问题。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1．会解决有关百分数的简单实际问题，体会百分数与现实生活的密切联系。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2．在解决实际问题的过程中、理解百分数化成小数和分数的必要性，能正确将百分数化成小数、分数。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1333502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１、讨论：（1）谈谈在生活中接触到的有关营养含量的具体问题。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（2）说说百分数化成小数、分数的方法。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4825" y="1017588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981200" y="1962150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小明：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809875" y="3584575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 × 30% = 2880(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914400" y="941388"/>
            <a:ext cx="78486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一篇文章有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个字。小明打了全文的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％，小明打了多少字？小芳来帮忙，打了全文的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％，她打了多少字？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809875" y="2593975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9600 × 40% = 3840(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981200" y="3216275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小芳：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79675" y="4200525"/>
            <a:ext cx="7848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答：小明打了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个字；小芳打了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76" grpId="0"/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825500" y="3124202"/>
            <a:ext cx="41989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用画图的想想。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8198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01900" y="3925888"/>
            <a:ext cx="3600450" cy="287337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右大括号 5"/>
          <p:cNvSpPr/>
          <p:nvPr/>
        </p:nvSpPr>
        <p:spPr>
          <a:xfrm rot="5400000">
            <a:off x="4121944" y="2597944"/>
            <a:ext cx="360362" cy="3600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3900488" y="4578352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</a:t>
            </a:r>
          </a:p>
        </p:txBody>
      </p:sp>
      <p:sp>
        <p:nvSpPr>
          <p:cNvPr id="9" name="矩形 8"/>
          <p:cNvSpPr/>
          <p:nvPr/>
        </p:nvSpPr>
        <p:spPr>
          <a:xfrm>
            <a:off x="2519367" y="3930650"/>
            <a:ext cx="1271587" cy="2873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0" name="右大括号 9"/>
          <p:cNvSpPr/>
          <p:nvPr/>
        </p:nvSpPr>
        <p:spPr>
          <a:xfrm rot="16200000">
            <a:off x="2983710" y="3139282"/>
            <a:ext cx="360363" cy="1289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2555875" y="3267077"/>
            <a:ext cx="2190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蛋白质占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ldLvl="0" animBg="1"/>
      <p:bldP spid="6" grpId="0" animBg="1"/>
      <p:bldP spid="8" grpId="0"/>
      <p:bldP spid="9" grpId="0" bldLvl="0" animBg="1"/>
      <p:bldP spid="10" grpId="0" bldLvl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343154" y="3803652"/>
            <a:ext cx="4200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就是求250克的36%是多少。</a:t>
            </a:r>
          </a:p>
        </p:txBody>
      </p:sp>
      <p:sp>
        <p:nvSpPr>
          <p:cNvPr id="9221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250克黄豆中，蛋白质约有多少克？说说你是怎样想的。</a:t>
            </a:r>
          </a:p>
        </p:txBody>
      </p:sp>
      <p:pic>
        <p:nvPicPr>
          <p:cNvPr id="9222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597025"/>
            <a:ext cx="533717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970091" y="3716340"/>
            <a:ext cx="2593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</a:t>
            </a:r>
          </a:p>
        </p:txBody>
      </p:sp>
      <p:sp>
        <p:nvSpPr>
          <p:cNvPr id="10245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4408492" y="3690938"/>
            <a:ext cx="15128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=86%</a:t>
            </a:r>
          </a:p>
        </p:txBody>
      </p:sp>
      <p:graphicFrame>
        <p:nvGraphicFramePr>
          <p:cNvPr id="17414" name="对象 -2147482601"/>
          <p:cNvGraphicFramePr>
            <a:graphicFrameLocks noChangeAspect="1"/>
          </p:cNvGraphicFramePr>
          <p:nvPr/>
        </p:nvGraphicFramePr>
        <p:xfrm>
          <a:off x="3951288" y="3552825"/>
          <a:ext cx="457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552825"/>
                        <a:ext cx="457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0249" name="图片 -21474826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205042" y="3716340"/>
            <a:ext cx="44354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250×36%=250×0.36=90（克）</a:t>
            </a:r>
          </a:p>
        </p:txBody>
      </p:sp>
      <p:sp>
        <p:nvSpPr>
          <p:cNvPr id="11269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1271" name="图片 -2147482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自定义</PresentationFormat>
  <Paragraphs>150</Paragraphs>
  <Slides>23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2023-01-16T16:12:25Z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78E34D12B8F640139D22BBC234EE51E5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