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media1.mp3" ContentType="audio/mp3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9"/>
  </p:handoutMasterIdLst>
  <p:sldIdLst>
    <p:sldId id="428" r:id="rId3"/>
    <p:sldId id="678" r:id="rId5"/>
    <p:sldId id="470" r:id="rId6"/>
    <p:sldId id="471" r:id="rId7"/>
    <p:sldId id="259" r:id="rId8"/>
    <p:sldId id="260" r:id="rId9"/>
    <p:sldId id="528" r:id="rId10"/>
    <p:sldId id="261" r:id="rId11"/>
    <p:sldId id="270" r:id="rId12"/>
    <p:sldId id="310" r:id="rId13"/>
    <p:sldId id="311" r:id="rId14"/>
    <p:sldId id="529" r:id="rId15"/>
    <p:sldId id="313" r:id="rId16"/>
    <p:sldId id="314" r:id="rId17"/>
    <p:sldId id="315" r:id="rId18"/>
    <p:sldId id="316" r:id="rId19"/>
    <p:sldId id="317" r:id="rId20"/>
    <p:sldId id="530" r:id="rId21"/>
    <p:sldId id="318" r:id="rId22"/>
    <p:sldId id="319" r:id="rId23"/>
    <p:sldId id="531" r:id="rId24"/>
    <p:sldId id="320" r:id="rId25"/>
    <p:sldId id="324" r:id="rId26"/>
    <p:sldId id="279" r:id="rId27"/>
    <p:sldId id="532" r:id="rId28"/>
  </p:sldIdLst>
  <p:sldSz cx="9144000" cy="5143500" type="screen16x9"/>
  <p:notesSz cx="6858000" cy="9144000"/>
  <p:custDataLst>
    <p:tags r:id="rId33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9F7DB"/>
    <a:srgbClr val="F73964"/>
    <a:srgbClr val="D8D8D8"/>
    <a:srgbClr val="CFCFCF"/>
    <a:srgbClr val="8547F4"/>
    <a:srgbClr val="F6FFFE"/>
    <a:srgbClr val="F6818A"/>
    <a:srgbClr val="8ABBA8"/>
    <a:srgbClr val="B3FFFF"/>
    <a:srgbClr val="F7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4700" autoAdjust="0"/>
  </p:normalViewPr>
  <p:slideViewPr>
    <p:cSldViewPr>
      <p:cViewPr varScale="1">
        <p:scale>
          <a:sx n="103" d="100"/>
          <a:sy n="103" d="100"/>
        </p:scale>
        <p:origin x="802" y="58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-522"/>
    </p:cViewPr>
  </p:sorterViewPr>
  <p:notesViewPr>
    <p:cSldViewPr>
      <p:cViewPr varScale="1">
        <p:scale>
          <a:sx n="88" d="100"/>
          <a:sy n="88" d="100"/>
        </p:scale>
        <p:origin x="2778" y="102"/>
      </p:cViewPr>
      <p:guideLst/>
    </p:cSldViewPr>
  </p:notesViewPr>
  <p:gridSpacing cx="76200" cy="76200"/>
</p:viewPr>
</file>

<file path=ppt/_rels/presentation.xml.rels><?xml version='1.0' encoding='UTF-8' standalone='yes'?>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3" Type="http://schemas.openxmlformats.org/officeDocument/2006/relationships/tags" Target="tags/tag3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handoutMaster" Target="handoutMasters/handoutMaster1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ADD754-F49E-4351-AAFE-19D83F43501C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11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7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8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9.xml.rels><?xml version='1.0' encoding='UTF-8' standalone='yes'?>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78F6036-E835-44CB-A25A-34C755DFD5D4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669036" y="221742"/>
            <a:ext cx="15696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成功在于坚持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sp>
        <p:nvSpPr>
          <p:cNvPr id="6" name="云形 5"/>
          <p:cNvSpPr/>
          <p:nvPr userDrawn="1"/>
        </p:nvSpPr>
        <p:spPr>
          <a:xfrm>
            <a:off x="315468" y="304300"/>
            <a:ext cx="381000" cy="228600"/>
          </a:xfrm>
          <a:prstGeom prst="clou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云形 2"/>
          <p:cNvSpPr/>
          <p:nvPr userDrawn="1"/>
        </p:nvSpPr>
        <p:spPr>
          <a:xfrm>
            <a:off x="205740" y="255532"/>
            <a:ext cx="381000" cy="228600"/>
          </a:xfrm>
          <a:prstGeom prst="cloud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669036" y="221742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计划是实现目标的前提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sp>
        <p:nvSpPr>
          <p:cNvPr id="6" name="云形 5"/>
          <p:cNvSpPr/>
          <p:nvPr userDrawn="1"/>
        </p:nvSpPr>
        <p:spPr>
          <a:xfrm>
            <a:off x="315468" y="304300"/>
            <a:ext cx="381000" cy="228600"/>
          </a:xfrm>
          <a:prstGeom prst="clou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云形 6"/>
          <p:cNvSpPr/>
          <p:nvPr userDrawn="1"/>
        </p:nvSpPr>
        <p:spPr>
          <a:xfrm>
            <a:off x="205740" y="255532"/>
            <a:ext cx="381000" cy="228600"/>
          </a:xfrm>
          <a:prstGeom prst="cloud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669036" y="221742"/>
            <a:ext cx="27238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制定适合自己的学习计划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sp>
        <p:nvSpPr>
          <p:cNvPr id="7" name="云形 6"/>
          <p:cNvSpPr/>
          <p:nvPr userDrawn="1"/>
        </p:nvSpPr>
        <p:spPr>
          <a:xfrm>
            <a:off x="315468" y="304300"/>
            <a:ext cx="381000" cy="228600"/>
          </a:xfrm>
          <a:prstGeom prst="clou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云形 8"/>
          <p:cNvSpPr/>
          <p:nvPr userDrawn="1"/>
        </p:nvSpPr>
        <p:spPr>
          <a:xfrm>
            <a:off x="205740" y="255532"/>
            <a:ext cx="381000" cy="228600"/>
          </a:xfrm>
          <a:prstGeom prst="cloud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669036" y="22174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计划之外的事情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sp>
        <p:nvSpPr>
          <p:cNvPr id="7" name="云形 6"/>
          <p:cNvSpPr/>
          <p:nvPr userDrawn="1"/>
        </p:nvSpPr>
        <p:spPr>
          <a:xfrm>
            <a:off x="315468" y="304300"/>
            <a:ext cx="381000" cy="228600"/>
          </a:xfrm>
          <a:prstGeom prst="clou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云形 8"/>
          <p:cNvSpPr/>
          <p:nvPr userDrawn="1"/>
        </p:nvSpPr>
        <p:spPr>
          <a:xfrm>
            <a:off x="205740" y="255532"/>
            <a:ext cx="381000" cy="228600"/>
          </a:xfrm>
          <a:prstGeom prst="cloud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节标题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76"/>
            <a:ext cx="9144000" cy="5142147"/>
          </a:xfrm>
          <a:prstGeom prst="rect">
            <a:avLst/>
          </a:prstGeom>
        </p:spPr>
      </p:pic>
      <p:sp>
        <p:nvSpPr>
          <p:cNvPr id="5" name="文本框 4"/>
          <p:cNvSpPr txBox="1"/>
          <p:nvPr userDrawn="1"/>
        </p:nvSpPr>
        <p:spPr>
          <a:xfrm>
            <a:off x="669036" y="22174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800" dirty="0">
                <a:solidFill>
                  <a:schemeClr val="accent1"/>
                </a:solidFill>
              </a:rPr>
              <a:t>成功的必备条件</a:t>
            </a:r>
            <a:endParaRPr lang="zh-CN" altLang="en-US" sz="1800" dirty="0">
              <a:solidFill>
                <a:schemeClr val="accent1"/>
              </a:solidFill>
            </a:endParaRPr>
          </a:p>
        </p:txBody>
      </p:sp>
      <p:sp>
        <p:nvSpPr>
          <p:cNvPr id="7" name="云形 6"/>
          <p:cNvSpPr/>
          <p:nvPr userDrawn="1"/>
        </p:nvSpPr>
        <p:spPr>
          <a:xfrm>
            <a:off x="315468" y="304300"/>
            <a:ext cx="381000" cy="228600"/>
          </a:xfrm>
          <a:prstGeom prst="cloud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云形 8"/>
          <p:cNvSpPr/>
          <p:nvPr userDrawn="1"/>
        </p:nvSpPr>
        <p:spPr>
          <a:xfrm>
            <a:off x="205740" y="255532"/>
            <a:ext cx="381000" cy="228600"/>
          </a:xfrm>
          <a:prstGeom prst="cloud">
            <a:avLst/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2CC75-8280-4D50-8556-C2874ADEF926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190E77-D57C-49F8-ADC2-FB99C50EBC2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/>
    </mc:Choice>
    <mc:Fallback>
      <p:transition spd="slow" advTm="0"/>
    </mc:Fallback>
  </mc:AlternateContent>
</p:sldLayout>
</file>

<file path=ppt/slideMasters/_rels/slideMaster1.xml.rels><?xml version='1.0' encoding='UTF-8' standalone='yes'?>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EB1B6A-AEF1-4ACD-BD61-958570690F5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6CB991-6BD3-42F2-8A94-1903E9425430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8" Type="http://schemas.openxmlformats.org/officeDocument/2006/relationships/notesSlide" Target="../notesSlides/notesSlide1.xml"/><Relationship Id="rId7" Type="http://schemas.openxmlformats.org/officeDocument/2006/relationships/slideLayout" Target="../slideLayouts/slideLayout1.xml"/><Relationship Id="rId6" Type="http://schemas.microsoft.com/office/2007/relationships/hdphoto" Target="../media/image6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3" Type="http://schemas.microsoft.com/office/2007/relationships/media" Target="../media/media1.mp3"/><Relationship Id="rId2" Type="http://schemas.openxmlformats.org/officeDocument/2006/relationships/audio" Target="../media/media1.mp3"/><Relationship Id="rId1" Type="http://schemas.openxmlformats.org/officeDocument/2006/relationships/image" Target="../media/image3.png"/></Relationships>
</file>

<file path=ppt/slides/_rels/slide10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image" Target="../media/image17.png"/><Relationship Id="rId1" Type="http://schemas.openxmlformats.org/officeDocument/2006/relationships/image" Target="../media/image16.png"/></Relationships>
</file>

<file path=ppt/slides/_rels/slide11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_rels/slide1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7.xml"/><Relationship Id="rId3" Type="http://schemas.openxmlformats.org/officeDocument/2006/relationships/slideLayout" Target="../slideLayouts/slideLayout1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3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8.png"/></Relationships>
</file>

<file path=ppt/slides/_rels/slide1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9.png"/></Relationships>
</file>

<file path=ppt/slides/_rels/slide1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20.png"/></Relationships>
</file>

<file path=ppt/slides/_rels/slide16.xml.rels><?xml version='1.0' encoding='UTF-8' standalone='yes'?>
<Relationships xmlns="http://schemas.openxmlformats.org/package/2006/relationships"><Relationship Id="rId5" Type="http://schemas.openxmlformats.org/officeDocument/2006/relationships/slideLayout" Target="../slideLayouts/slideLayout4.xml"/><Relationship Id="rId4" Type="http://schemas.openxmlformats.org/officeDocument/2006/relationships/image" Target="../media/image24.png"/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image" Target="../media/image21.png"/></Relationships>
</file>

<file path=ppt/slides/_rels/slide17.xml.rels><?xml version='1.0' encoding='UTF-8' standalone='yes'?>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15.png"/></Relationships>
</file>

<file path=ppt/slides/_rels/slide18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19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26.png"/><Relationship Id="rId1" Type="http://schemas.openxmlformats.org/officeDocument/2006/relationships/image" Target="../media/image25.png"/></Relationships>
</file>

<file path=ppt/slides/_rels/slide2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slides/_rels/slide20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5.png"/></Relationships>
</file>

<file path=ppt/slides/_rels/slide21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22.xml.rels><?xml version='1.0' encoding='UTF-8' standalone='yes'?>
<Relationships xmlns="http://schemas.openxmlformats.org/package/2006/relationships"><Relationship Id="rId4" Type="http://schemas.openxmlformats.org/officeDocument/2006/relationships/slideLayout" Target="../slideLayouts/slideLayout6.xml"/><Relationship Id="rId3" Type="http://schemas.openxmlformats.org/officeDocument/2006/relationships/image" Target="../media/image27.png"/><Relationship Id="rId2" Type="http://schemas.openxmlformats.org/officeDocument/2006/relationships/tags" Target="../tags/tag2.xml"/><Relationship Id="rId1" Type="http://schemas.openxmlformats.org/officeDocument/2006/relationships/tags" Target="../tags/tag1.xml"/></Relationships>
</file>

<file path=ppt/slides/_rels/slide23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image" Target="../media/image29.png"/><Relationship Id="rId1" Type="http://schemas.openxmlformats.org/officeDocument/2006/relationships/image" Target="../media/image28.png"/></Relationships>
</file>

<file path=ppt/slides/_rels/slide24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6.xml"/><Relationship Id="rId1" Type="http://schemas.openxmlformats.org/officeDocument/2006/relationships/image" Target="../media/image30.png"/></Relationships>
</file>

<file path=ppt/slides/_rels/slide25.xml.rels><?xml version='1.0' encoding='UTF-8' standalone='yes'?>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1.xml"/><Relationship Id="rId3" Type="http://schemas.microsoft.com/office/2007/relationships/hdphoto" Target="../media/image6.wdp"/><Relationship Id="rId2" Type="http://schemas.openxmlformats.org/officeDocument/2006/relationships/image" Target="../media/image5.png"/><Relationship Id="rId1" Type="http://schemas.openxmlformats.org/officeDocument/2006/relationships/image" Target="../media/image3.png"/></Relationships>
</file>

<file path=ppt/slides/_rels/slide3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3.xml"/><Relationship Id="rId3" Type="http://schemas.openxmlformats.org/officeDocument/2006/relationships/slideLayout" Target="../slideLayouts/slideLayout1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1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5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_rels/slide6.xml.rels><?xml version='1.0' encoding='UTF-8' standalone='yes'?>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1" Type="http://schemas.openxmlformats.org/officeDocument/2006/relationships/image" Target="../media/image12.png"/></Relationships>
</file>

<file path=ppt/slides/_rels/slide7.xml.rels><?xml version='1.0' encoding='UTF-8' standalone='yes'?>
<Relationships xmlns="http://schemas.openxmlformats.org/package/2006/relationships"><Relationship Id="rId4" Type="http://schemas.openxmlformats.org/officeDocument/2006/relationships/notesSlide" Target="../notesSlides/notesSlide5.xml"/><Relationship Id="rId3" Type="http://schemas.openxmlformats.org/officeDocument/2006/relationships/slideLayout" Target="../slideLayouts/slideLayout1.xml"/><Relationship Id="rId2" Type="http://schemas.microsoft.com/office/2007/relationships/hdphoto" Target="../media/image10.wdp"/><Relationship Id="rId1" Type="http://schemas.openxmlformats.org/officeDocument/2006/relationships/image" Target="../media/image9.png"/></Relationships>
</file>

<file path=ppt/slides/_rels/slide8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4.png"/></Relationships>
</file>

<file path=ppt/slides/_rels/slide9.xml.rels><?xml version='1.0' encoding='UTF-8' standalone='yes'?>
<Relationships xmlns="http://schemas.openxmlformats.org/package/2006/relationships"><Relationship Id="rId2" Type="http://schemas.openxmlformats.org/officeDocument/2006/relationships/slideLayout" Target="../slideLayouts/slideLayout3.xml"/><Relationship Id="rId1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782018"/>
            <a:ext cx="6785436" cy="2024047"/>
          </a:xfrm>
          <a:prstGeom prst="rect">
            <a:avLst/>
          </a:prstGeom>
        </p:spPr>
      </p:pic>
      <p:pic>
        <p:nvPicPr>
          <p:cNvPr id="2" name="pd-5b76832f13f6c5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609600" y="5772150"/>
            <a:ext cx="609600" cy="609600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3028950"/>
            <a:ext cx="2343150" cy="234315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647335" y="2577465"/>
            <a:ext cx="41344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cs typeface="+mn-ea"/>
                <a:sym typeface="+mn-lt"/>
              </a:rPr>
              <a:t>新学期新起点开学季活动</a:t>
            </a:r>
            <a:endParaRPr lang="zh-CN" altLang="en-US" sz="2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14600" y="3024485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2"/>
                </a:solidFill>
                <a:cs typeface="+mn-ea"/>
                <a:sym typeface="+mn-lt"/>
              </a:rPr>
              <a:t>new starting point of new term season activities new starting of new term season activities</a:t>
            </a:r>
            <a:endParaRPr lang="zh-CN" altLang="en-US" sz="1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8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1" grpId="0"/>
      <p:bldP spid="2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85750"/>
            <a:ext cx="5867400" cy="514350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943452" y="1730693"/>
            <a:ext cx="3392329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500" dirty="0">
                <a:cs typeface="+mn-ea"/>
                <a:sym typeface="+mn-lt"/>
              </a:rPr>
              <a:t>        最好的解决方法，就是使学习具有“计划性”。计划是实现目标的前提，没有计划，目标就成了水上浮萍，没有根基。做事没有计划，结果不是“眉毛胡子一把抓”，就是“盲人摸象”一样，只见树木，不见森林。生活对于没有计划的人来说，就是“走一步看一步”，“当一天和尚撞一天钟”。</a:t>
            </a:r>
            <a:endParaRPr sz="1500" dirty="0">
              <a:cs typeface="+mn-ea"/>
              <a:sym typeface="+mn-lt"/>
            </a:endParaRP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181600" y="1503929"/>
            <a:ext cx="3714750" cy="26233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9050"/>
            <a:ext cx="5143500" cy="514350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2648634"/>
            <a:ext cx="1668463" cy="854075"/>
          </a:xfrm>
        </p:spPr>
        <p:txBody>
          <a:bodyPr>
            <a:normAutofit/>
          </a:bodyPr>
          <a:lstStyle/>
          <a:p>
            <a:r>
              <a:rPr lang="zh-CN" altLang="zh-CN" sz="2800" b="1" dirty="0">
                <a:latin typeface="+mn-lt"/>
                <a:ea typeface="+mn-ea"/>
                <a:cs typeface="+mn-ea"/>
                <a:sym typeface="+mn-lt"/>
              </a:rPr>
              <a:t>问题：</a:t>
            </a:r>
            <a:endParaRPr lang="zh-CN" altLang="zh-CN" sz="28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92956" y="3314700"/>
            <a:ext cx="2770669" cy="854075"/>
          </a:xfrm>
        </p:spPr>
        <p:txBody>
          <a:bodyPr>
            <a:normAutofit/>
          </a:bodyPr>
          <a:lstStyle/>
          <a:p>
            <a:r>
              <a:rPr lang="zh-CN" altLang="zh-CN" sz="2400" b="1" dirty="0">
                <a:cs typeface="+mn-ea"/>
                <a:sym typeface="+mn-lt"/>
              </a:rPr>
              <a:t>怎样制定适合自己的学习计划？</a:t>
            </a:r>
            <a:endParaRPr lang="zh-CN" altLang="zh-CN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1371600" y="1871211"/>
            <a:ext cx="1027851" cy="102785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1524000" y="2061970"/>
            <a:ext cx="106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03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" name="文本框 20"/>
          <p:cNvSpPr>
            <a:spLocks noChangeArrowheads="1"/>
          </p:cNvSpPr>
          <p:nvPr/>
        </p:nvSpPr>
        <p:spPr bwMode="auto">
          <a:xfrm>
            <a:off x="3091427" y="2477185"/>
            <a:ext cx="3597547" cy="29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点击添加文字内容点击添加文字内容点击添加文字内容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62350"/>
            <a:ext cx="1709011" cy="17090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286000" y="1902959"/>
            <a:ext cx="6532558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chemeClr val="accent1"/>
                </a:solidFill>
                <a:cs typeface="+mn-ea"/>
                <a:sym typeface="+mn-lt"/>
              </a:rPr>
              <a:t>制定适合自己的学习计划</a:t>
            </a:r>
            <a:endParaRPr lang="zh-CN" altLang="en-US" sz="45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/>
      <p:bldP spid="20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 184"/>
          <p:cNvSpPr/>
          <p:nvPr/>
        </p:nvSpPr>
        <p:spPr>
          <a:xfrm>
            <a:off x="1050132" y="2394585"/>
            <a:ext cx="1032034" cy="1032034"/>
          </a:xfrm>
          <a:prstGeom prst="ellipse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35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1231106" y="766763"/>
            <a:ext cx="6677025" cy="1659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40000"/>
              </a:lnSpc>
            </a:pPr>
            <a:r>
              <a:rPr sz="1500" dirty="0">
                <a:solidFill>
                  <a:schemeClr val="tx2"/>
                </a:solidFill>
                <a:cs typeface="+mn-ea"/>
                <a:sym typeface="+mn-lt"/>
              </a:rPr>
              <a:t>          作战讲究“知己知彼，百战不殆”。学习也是一场战斗，计划就是做到“知己”，因为要制定出符合自己实际情况的学习计划，必须要“知己”。</a:t>
            </a:r>
            <a:endParaRPr sz="15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endParaRPr sz="1500" dirty="0">
              <a:solidFill>
                <a:schemeClr val="tx2"/>
              </a:solidFill>
              <a:cs typeface="+mn-ea"/>
              <a:sym typeface="+mn-lt"/>
            </a:endParaRPr>
          </a:p>
          <a:p>
            <a:pPr>
              <a:lnSpc>
                <a:spcPct val="140000"/>
              </a:lnSpc>
            </a:pPr>
            <a:r>
              <a:rPr sz="1500" dirty="0">
                <a:solidFill>
                  <a:schemeClr val="tx2"/>
                </a:solidFill>
                <a:cs typeface="+mn-ea"/>
                <a:sym typeface="+mn-lt"/>
              </a:rPr>
              <a:t>    </a:t>
            </a:r>
            <a:endParaRPr sz="15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167" name=" 167"/>
          <p:cNvSpPr/>
          <p:nvPr/>
        </p:nvSpPr>
        <p:spPr>
          <a:xfrm>
            <a:off x="2364106" y="1744981"/>
            <a:ext cx="2261711" cy="81010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350" noProof="1">
                <a:solidFill>
                  <a:schemeClr val="tx2"/>
                </a:solidFill>
                <a:cs typeface="+mn-ea"/>
                <a:sym typeface="+mn-lt"/>
              </a:rPr>
              <a:t>明确地估计自己的能力</a:t>
            </a:r>
            <a:endParaRPr sz="1350" noProof="1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6" name=" 167"/>
          <p:cNvSpPr/>
          <p:nvPr/>
        </p:nvSpPr>
        <p:spPr>
          <a:xfrm>
            <a:off x="2364106" y="2616518"/>
            <a:ext cx="2261711" cy="81010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350" noProof="1">
                <a:solidFill>
                  <a:schemeClr val="tx2"/>
                </a:solidFill>
                <a:cs typeface="+mn-ea"/>
                <a:sym typeface="+mn-lt"/>
              </a:rPr>
              <a:t>了解当时学习情况</a:t>
            </a:r>
            <a:endParaRPr sz="1350" noProof="1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7" name=" 167"/>
          <p:cNvSpPr/>
          <p:nvPr/>
        </p:nvSpPr>
        <p:spPr>
          <a:xfrm>
            <a:off x="2364106" y="3488056"/>
            <a:ext cx="2261711" cy="810101"/>
          </a:xfrm>
          <a:prstGeom prst="roundRect">
            <a:avLst/>
          </a:prstGeom>
          <a:solidFill>
            <a:schemeClr val="accent6">
              <a:lumMod val="40000"/>
              <a:lumOff val="60000"/>
              <a:alpha val="62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>
            <a:scene3d>
              <a:camera prst="orthographicFront"/>
              <a:lightRig rig="threePt" dir="t"/>
            </a:scene3d>
            <a:sp3d>
              <a:contourClr>
                <a:srgbClr val="FFFFFF"/>
              </a:contourClr>
            </a:sp3d>
          </a:bodyPr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sz="1350" noProof="1">
                <a:solidFill>
                  <a:schemeClr val="tx2"/>
                </a:solidFill>
                <a:cs typeface="+mn-ea"/>
                <a:sym typeface="+mn-lt"/>
              </a:rPr>
              <a:t>明确学习的目标</a:t>
            </a:r>
            <a:endParaRPr sz="1350" noProof="1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231107" y="2714625"/>
            <a:ext cx="723275" cy="41549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sz="2100" dirty="0">
                <a:solidFill>
                  <a:schemeClr val="bg1"/>
                </a:solidFill>
                <a:cs typeface="+mn-ea"/>
                <a:sym typeface="+mn-lt"/>
              </a:rPr>
              <a:t>知己</a:t>
            </a:r>
            <a:endParaRPr lang="zh-CN" altLang="en-US" sz="2100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562600" y="1505042"/>
            <a:ext cx="3043421" cy="30434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" grpId="0" animBg="1"/>
      <p:bldP spid="167" grpId="0" bldLvl="0" animBg="1"/>
      <p:bldP spid="6" grpId="0" bldLvl="0" animBg="1"/>
      <p:bldP spid="7" grpId="0" bldLvl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93420" y="1302544"/>
            <a:ext cx="3310414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>
                <a:solidFill>
                  <a:schemeClr val="tx2"/>
                </a:solidFill>
                <a:cs typeface="+mn-ea"/>
                <a:sym typeface="+mn-lt"/>
              </a:rPr>
              <a:t>       别人告诉你的方法是很难完全套用的。只有自己去试着做，摸索出自己的完整方法，才是最有用的。而别人告诉你的方法，最多只能充当一个指路标的作用。 所以，不要过于重视它的形式。只要是能达到目的的计划都是好计划。</a:t>
            </a:r>
            <a:endParaRPr dirty="0">
              <a:solidFill>
                <a:schemeClr val="tx2"/>
              </a:solidFill>
              <a:cs typeface="+mn-ea"/>
              <a:sym typeface="+mn-lt"/>
            </a:endParaRPr>
          </a:p>
          <a:p>
            <a:r>
              <a:rPr dirty="0">
                <a:solidFill>
                  <a:schemeClr val="tx2"/>
                </a:solidFill>
                <a:cs typeface="+mn-ea"/>
                <a:sym typeface="+mn-lt"/>
              </a:rPr>
              <a:t>     </a:t>
            </a:r>
            <a:endParaRPr dirty="0">
              <a:solidFill>
                <a:schemeClr val="tx2"/>
              </a:solidFill>
              <a:cs typeface="+mn-ea"/>
              <a:sym typeface="+mn-lt"/>
            </a:endParaRPr>
          </a:p>
        </p:txBody>
      </p:sp>
      <p:grpSp>
        <p:nvGrpSpPr>
          <p:cNvPr id="14356" name="组合 21"/>
          <p:cNvGrpSpPr/>
          <p:nvPr/>
        </p:nvGrpSpPr>
        <p:grpSpPr bwMode="auto">
          <a:xfrm>
            <a:off x="4264309" y="860744"/>
            <a:ext cx="3764624" cy="1097022"/>
            <a:chOff x="4816143" y="1953750"/>
            <a:chExt cx="2538973" cy="694093"/>
          </a:xfrm>
        </p:grpSpPr>
        <p:sp>
          <p:nvSpPr>
            <p:cNvPr id="23" name="TextBox 27"/>
            <p:cNvSpPr>
              <a:spLocks noChangeArrowheads="1"/>
            </p:cNvSpPr>
            <p:nvPr/>
          </p:nvSpPr>
          <p:spPr bwMode="auto">
            <a:xfrm>
              <a:off x="5796211" y="1953750"/>
              <a:ext cx="1558905" cy="64261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noProof="1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要让自己知道，每天你具体干些什么，知道每周、每月的安排等。一句话，就是做到心中有谱。</a:t>
              </a:r>
              <a:br>
                <a:rPr lang="zh-CN" altLang="en-US" sz="1200" noProof="1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200" noProof="1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14360" name="AutoShape 41"/>
            <p:cNvSpPr>
              <a:spLocks noChangeAspect="1" noChangeArrowheads="1" noTextEdit="1"/>
            </p:cNvSpPr>
            <p:nvPr/>
          </p:nvSpPr>
          <p:spPr bwMode="auto">
            <a:xfrm>
              <a:off x="4816143" y="1999437"/>
              <a:ext cx="1654788" cy="648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6" name="组合 21"/>
          <p:cNvGrpSpPr/>
          <p:nvPr/>
        </p:nvGrpSpPr>
        <p:grpSpPr bwMode="auto">
          <a:xfrm>
            <a:off x="4419600" y="2308574"/>
            <a:ext cx="3473864" cy="1754325"/>
            <a:chOff x="4816143" y="1927798"/>
            <a:chExt cx="2342876" cy="1109973"/>
          </a:xfrm>
        </p:grpSpPr>
        <p:sp>
          <p:nvSpPr>
            <p:cNvPr id="7" name="TextBox 27"/>
            <p:cNvSpPr>
              <a:spLocks noChangeArrowheads="1"/>
            </p:cNvSpPr>
            <p:nvPr/>
          </p:nvSpPr>
          <p:spPr bwMode="auto">
            <a:xfrm>
              <a:off x="5600114" y="1927798"/>
              <a:ext cx="1558905" cy="11099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bevel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eaLnBrk="1" hangingPunct="1">
                <a:defRPr/>
              </a:pPr>
              <a:r>
                <a:rPr lang="zh-CN" altLang="en-US" sz="1200" noProof="1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  <a:t>计划的安排应合理、科学，尽量不要让你的时间浪费。应该说明的是，不浪费时间并不是把所有时间都用来学习，也不是说打球、洗衣服等时间都是浪费。很多事不能不做，但要放在合适的时候做，黄金时间都应用来学习。 </a:t>
              </a:r>
              <a:br>
                <a:rPr lang="zh-CN" altLang="en-US" sz="1200" noProof="1">
                  <a:solidFill>
                    <a:schemeClr val="accent4">
                      <a:lumMod val="50000"/>
                    </a:schemeClr>
                  </a:solidFill>
                  <a:latin typeface="+mn-lt"/>
                  <a:ea typeface="+mn-ea"/>
                  <a:cs typeface="+mn-ea"/>
                  <a:sym typeface="+mn-lt"/>
                </a:rPr>
              </a:br>
              <a:endParaRPr lang="zh-CN" altLang="en-US" sz="1200" noProof="1">
                <a:solidFill>
                  <a:schemeClr val="accent4">
                    <a:lumMod val="50000"/>
                  </a:schemeClr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  <p:sp>
          <p:nvSpPr>
            <p:cNvPr id="9" name="AutoShape 41"/>
            <p:cNvSpPr>
              <a:spLocks noChangeAspect="1" noChangeArrowheads="1" noTextEdit="1"/>
            </p:cNvSpPr>
            <p:nvPr/>
          </p:nvSpPr>
          <p:spPr bwMode="auto">
            <a:xfrm>
              <a:off x="4816143" y="1999436"/>
              <a:ext cx="1654788" cy="64840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fontAlgn="base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endParaRPr lang="zh-CN" altLang="en-US" sz="1350"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3025822" y="-701325"/>
            <a:ext cx="7283359" cy="601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42" t="13158" r="9211" b="11842"/>
          <a:stretch>
            <a:fillRect/>
          </a:stretch>
        </p:blipFill>
        <p:spPr>
          <a:xfrm>
            <a:off x="2209800" y="514350"/>
            <a:ext cx="4572000" cy="434340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217778" y="2616200"/>
            <a:ext cx="1668463" cy="854075"/>
          </a:xfrm>
        </p:spPr>
        <p:txBody>
          <a:bodyPr>
            <a:normAutofit/>
          </a:bodyPr>
          <a:lstStyle/>
          <a:p>
            <a:r>
              <a:rPr lang="zh-CN" altLang="zh-CN" sz="4000" b="1" dirty="0">
                <a:latin typeface="+mn-lt"/>
                <a:ea typeface="+mn-ea"/>
                <a:cs typeface="+mn-ea"/>
                <a:sym typeface="+mn-lt"/>
              </a:rPr>
              <a:t>问题：</a:t>
            </a:r>
            <a:endParaRPr lang="zh-CN" altLang="zh-CN" sz="40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0" y="3337609"/>
            <a:ext cx="3124200" cy="1866900"/>
          </a:xfrm>
        </p:spPr>
        <p:txBody>
          <a:bodyPr>
            <a:normAutofit fontScale="97500"/>
          </a:bodyPr>
          <a:lstStyle/>
          <a:p>
            <a:r>
              <a:rPr lang="zh-CN" altLang="zh-CN" sz="1800" b="1" dirty="0">
                <a:cs typeface="+mn-ea"/>
                <a:sym typeface="+mn-lt"/>
              </a:rPr>
              <a:t>有同学说：老师，要我们做计划你都念叨一百遍了，它真的那么有用么？好处是什么？</a:t>
            </a:r>
            <a:endParaRPr lang="zh-CN" altLang="zh-CN" sz="18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81639" y="1358741"/>
            <a:ext cx="3295174" cy="23775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1350" dirty="0">
                <a:solidFill>
                  <a:schemeClr val="tx2"/>
                </a:solidFill>
                <a:cs typeface="+mn-ea"/>
                <a:sym typeface="+mn-lt"/>
              </a:rPr>
              <a:t>1.学习计划表可以帮助你克服惰性和倦怠，尤其是当它配合一个自我奖励制度时会更加有效。</a:t>
            </a:r>
            <a:br>
              <a:rPr sz="1350" dirty="0">
                <a:solidFill>
                  <a:schemeClr val="tx2"/>
                </a:solidFill>
                <a:cs typeface="+mn-ea"/>
                <a:sym typeface="+mn-lt"/>
              </a:rPr>
            </a:br>
            <a:r>
              <a:rPr sz="1350" dirty="0">
                <a:solidFill>
                  <a:schemeClr val="tx2"/>
                </a:solidFill>
                <a:cs typeface="+mn-ea"/>
                <a:sym typeface="+mn-lt"/>
              </a:rPr>
              <a:t>2.如果你能按部就班、循序渐进地完成你的学习，那么学习便不会给你带来太大的压力。</a:t>
            </a:r>
            <a:br>
              <a:rPr sz="1350" dirty="0">
                <a:solidFill>
                  <a:schemeClr val="tx2"/>
                </a:solidFill>
                <a:cs typeface="+mn-ea"/>
                <a:sym typeface="+mn-lt"/>
              </a:rPr>
            </a:br>
            <a:r>
              <a:rPr sz="1350" dirty="0">
                <a:solidFill>
                  <a:schemeClr val="tx2"/>
                </a:solidFill>
                <a:cs typeface="+mn-ea"/>
                <a:sym typeface="+mn-lt"/>
              </a:rPr>
              <a:t>3.学习计划表可以确保你不会浪费时间，使你有时间做其他该做的事。</a:t>
            </a:r>
            <a:br>
              <a:rPr sz="1350" dirty="0">
                <a:solidFill>
                  <a:schemeClr val="tx2"/>
                </a:solidFill>
                <a:cs typeface="+mn-ea"/>
                <a:sym typeface="+mn-lt"/>
              </a:rPr>
            </a:br>
            <a:r>
              <a:rPr sz="1350" dirty="0">
                <a:solidFill>
                  <a:schemeClr val="tx2"/>
                </a:solidFill>
                <a:cs typeface="+mn-ea"/>
                <a:sym typeface="+mn-lt"/>
              </a:rPr>
              <a:t>4.学习计划表可以使你了解自己的学习进度，让你清楚地知道哪些事等着做；又可以帮助自己对先前的学习做个评价。  </a:t>
            </a:r>
            <a:endParaRPr sz="135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486400" y="1393313"/>
            <a:ext cx="2840170" cy="284017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76572"/>
            <a:ext cx="2117679" cy="149550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3345" y="4095750"/>
            <a:ext cx="1328668" cy="938304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0" y="4157570"/>
            <a:ext cx="1100068" cy="77686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444" t="14074" r="8519" b="11852"/>
          <a:stretch>
            <a:fillRect/>
          </a:stretch>
        </p:blipFill>
        <p:spPr>
          <a:xfrm>
            <a:off x="2743200" y="742950"/>
            <a:ext cx="3962400" cy="381000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429000" y="2603500"/>
            <a:ext cx="1668463" cy="854075"/>
          </a:xfrm>
        </p:spPr>
        <p:txBody>
          <a:bodyPr>
            <a:normAutofit/>
          </a:bodyPr>
          <a:lstStyle/>
          <a:p>
            <a:r>
              <a:rPr lang="zh-CN" altLang="zh-CN" sz="3600" b="1" dirty="0">
                <a:latin typeface="+mn-lt"/>
                <a:ea typeface="+mn-ea"/>
                <a:cs typeface="+mn-ea"/>
                <a:sym typeface="+mn-lt"/>
              </a:rPr>
              <a:t>问题：</a:t>
            </a:r>
            <a:endParaRPr lang="zh-CN" altLang="zh-CN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31943" y="3314700"/>
            <a:ext cx="2971800" cy="1866900"/>
          </a:xfrm>
        </p:spPr>
        <p:txBody>
          <a:bodyPr>
            <a:normAutofit/>
          </a:bodyPr>
          <a:lstStyle/>
          <a:p>
            <a:r>
              <a:rPr lang="zh-CN" altLang="zh-CN" sz="2000" b="1" dirty="0">
                <a:cs typeface="+mn-ea"/>
                <a:sym typeface="+mn-lt"/>
              </a:rPr>
              <a:t>光有计划还不行，有了它之后我们还需要做些什么？</a:t>
            </a:r>
            <a:endParaRPr lang="zh-CN" altLang="zh-CN" sz="20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2057400" y="1848699"/>
            <a:ext cx="1027851" cy="102785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79278" y="2073232"/>
            <a:ext cx="106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04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" name="文本框 20"/>
          <p:cNvSpPr>
            <a:spLocks noChangeArrowheads="1"/>
          </p:cNvSpPr>
          <p:nvPr/>
        </p:nvSpPr>
        <p:spPr bwMode="auto">
          <a:xfrm>
            <a:off x="3091427" y="2477185"/>
            <a:ext cx="3597547" cy="29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点击添加文字内容点击添加文字内容点击添加文字内容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62350"/>
            <a:ext cx="1709011" cy="17090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62711" y="1880677"/>
            <a:ext cx="422423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chemeClr val="accent1"/>
                </a:solidFill>
                <a:cs typeface="+mn-ea"/>
                <a:sym typeface="+mn-lt"/>
              </a:rPr>
              <a:t>计划之外的事情</a:t>
            </a:r>
            <a:endParaRPr lang="zh-CN" altLang="en-US" sz="45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/>
      <p:bldP spid="20" grpId="0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4042886" y="2203609"/>
            <a:ext cx="352234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>
                <a:solidFill>
                  <a:schemeClr val="tx2"/>
                </a:solidFill>
                <a:cs typeface="+mn-ea"/>
                <a:sym typeface="+mn-lt"/>
              </a:rPr>
              <a:t>1.按计划学习的习惯</a:t>
            </a:r>
            <a:endParaRPr dirty="0">
              <a:solidFill>
                <a:schemeClr val="tx2"/>
              </a:solidFill>
              <a:cs typeface="+mn-ea"/>
              <a:sym typeface="+mn-lt"/>
            </a:endParaRPr>
          </a:p>
          <a:p>
            <a:r>
              <a:rPr dirty="0">
                <a:solidFill>
                  <a:schemeClr val="tx2"/>
                </a:solidFill>
                <a:cs typeface="+mn-ea"/>
                <a:sym typeface="+mn-lt"/>
              </a:rPr>
              <a:t>2.专时专用、讲求效益的习惯</a:t>
            </a:r>
            <a:endParaRPr dirty="0">
              <a:solidFill>
                <a:schemeClr val="tx2"/>
              </a:solidFill>
              <a:cs typeface="+mn-ea"/>
              <a:sym typeface="+mn-lt"/>
            </a:endParaRPr>
          </a:p>
          <a:p>
            <a:r>
              <a:rPr dirty="0">
                <a:solidFill>
                  <a:schemeClr val="tx2"/>
                </a:solidFill>
                <a:cs typeface="+mn-ea"/>
                <a:sym typeface="+mn-lt"/>
              </a:rPr>
              <a:t>3.独立钻研、务求甚解的习惯</a:t>
            </a:r>
            <a:endParaRPr dirty="0">
              <a:solidFill>
                <a:schemeClr val="tx2"/>
              </a:solidFill>
              <a:cs typeface="+mn-ea"/>
              <a:sym typeface="+mn-lt"/>
            </a:endParaRPr>
          </a:p>
          <a:p>
            <a:r>
              <a:rPr dirty="0">
                <a:solidFill>
                  <a:schemeClr val="tx2"/>
                </a:solidFill>
                <a:cs typeface="+mn-ea"/>
                <a:sym typeface="+mn-lt"/>
              </a:rPr>
              <a:t>4.善于请教的习惯</a:t>
            </a:r>
            <a:endParaRPr dirty="0">
              <a:solidFill>
                <a:schemeClr val="tx2"/>
              </a:solidFill>
              <a:cs typeface="+mn-ea"/>
              <a:sym typeface="+mn-lt"/>
            </a:endParaRPr>
          </a:p>
          <a:p>
            <a:r>
              <a:rPr dirty="0">
                <a:solidFill>
                  <a:schemeClr val="tx2"/>
                </a:solidFill>
                <a:cs typeface="+mn-ea"/>
                <a:sym typeface="+mn-lt"/>
              </a:rPr>
              <a:t>5.查阅工具书和资料的习惯</a:t>
            </a:r>
            <a:endParaRPr dirty="0">
              <a:solidFill>
                <a:schemeClr val="tx2"/>
              </a:solidFill>
              <a:cs typeface="+mn-ea"/>
              <a:sym typeface="+mn-lt"/>
            </a:endParaRPr>
          </a:p>
        </p:txBody>
      </p:sp>
      <p:sp>
        <p:nvSpPr>
          <p:cNvPr id="219" name=" 219"/>
          <p:cNvSpPr/>
          <p:nvPr/>
        </p:nvSpPr>
        <p:spPr>
          <a:xfrm>
            <a:off x="2323148" y="590074"/>
            <a:ext cx="4240530" cy="744855"/>
          </a:xfrm>
          <a:prstGeom prst="roundRect">
            <a:avLst>
              <a:gd name="adj" fmla="val 50000"/>
            </a:avLst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b="1">
                <a:solidFill>
                  <a:srgbClr val="FFFFFF"/>
                </a:solidFill>
                <a:cs typeface="+mn-ea"/>
                <a:sym typeface="+mn-lt"/>
              </a:rPr>
              <a:t>努力养成以下几个好习惯</a:t>
            </a:r>
            <a:endParaRPr lang="zh-CN" altLang="en-US" sz="2100" b="1">
              <a:solidFill>
                <a:srgbClr val="FFFFFF"/>
              </a:solidFill>
              <a:cs typeface="+mn-ea"/>
              <a:sym typeface="+mn-lt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07194" y="1334929"/>
            <a:ext cx="2800350" cy="28003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0641" y="438150"/>
            <a:ext cx="7283359" cy="51435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文本框 28"/>
          <p:cNvSpPr txBox="1"/>
          <p:nvPr/>
        </p:nvSpPr>
        <p:spPr>
          <a:xfrm>
            <a:off x="2999899" y="751508"/>
            <a:ext cx="4050983" cy="29084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400" dirty="0">
                <a:solidFill>
                  <a:schemeClr val="tx2"/>
                </a:solidFill>
                <a:cs typeface="+mn-ea"/>
                <a:sym typeface="+mn-lt"/>
              </a:rPr>
              <a:t>首先欢迎我们的同学返校，祝愿我们的同学：</a:t>
            </a:r>
            <a:endParaRPr lang="en-US" altLang="zh-CN" sz="24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/>
            <a:r>
              <a:rPr lang="zh-CN" altLang="en-US" sz="4500" dirty="0">
                <a:solidFill>
                  <a:schemeClr val="tx2"/>
                </a:solidFill>
                <a:cs typeface="+mn-ea"/>
                <a:sym typeface="+mn-lt"/>
              </a:rPr>
              <a:t>身体健康</a:t>
            </a:r>
            <a:endParaRPr lang="en-US" altLang="zh-CN" sz="45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/>
            <a:r>
              <a:rPr lang="zh-CN" altLang="en-US" sz="4500" dirty="0">
                <a:solidFill>
                  <a:schemeClr val="tx2"/>
                </a:solidFill>
                <a:cs typeface="+mn-ea"/>
                <a:sym typeface="+mn-lt"/>
              </a:rPr>
              <a:t>学习进步</a:t>
            </a:r>
            <a:endParaRPr lang="en-US" altLang="zh-CN" sz="4500" dirty="0">
              <a:solidFill>
                <a:schemeClr val="tx2"/>
              </a:solidFill>
              <a:cs typeface="+mn-ea"/>
              <a:sym typeface="+mn-lt"/>
            </a:endParaRPr>
          </a:p>
          <a:p>
            <a:pPr algn="ctr"/>
            <a:r>
              <a:rPr lang="zh-CN" altLang="en-US" sz="4500" dirty="0">
                <a:solidFill>
                  <a:schemeClr val="tx2"/>
                </a:solidFill>
                <a:cs typeface="+mn-ea"/>
                <a:sym typeface="+mn-lt"/>
              </a:rPr>
              <a:t>天天开心</a:t>
            </a:r>
            <a:endParaRPr lang="zh-CN" altLang="en-US" sz="4500" dirty="0">
              <a:solidFill>
                <a:schemeClr val="tx2"/>
              </a:solidFill>
              <a:cs typeface="+mn-ea"/>
              <a:sym typeface="+mn-lt"/>
            </a:endParaRPr>
          </a:p>
        </p:txBody>
      </p:sp>
      <p:pic>
        <p:nvPicPr>
          <p:cNvPr id="30" name="图片 29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365449">
            <a:off x="7208121" y="3381917"/>
            <a:ext cx="606676" cy="600075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46" y="1200150"/>
            <a:ext cx="3736555" cy="290621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9050"/>
            <a:ext cx="5143500" cy="514350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505200" y="2597150"/>
            <a:ext cx="1668463" cy="854075"/>
          </a:xfrm>
        </p:spPr>
        <p:txBody>
          <a:bodyPr/>
          <a:lstStyle/>
          <a:p>
            <a:r>
              <a:rPr lang="zh-CN" altLang="zh-CN" sz="3600" b="1" dirty="0">
                <a:latin typeface="+mn-lt"/>
                <a:ea typeface="+mn-ea"/>
                <a:cs typeface="+mn-ea"/>
                <a:sym typeface="+mn-lt"/>
              </a:rPr>
              <a:t>问题：</a:t>
            </a:r>
            <a:endParaRPr lang="zh-CN" altLang="zh-CN" sz="3600" b="1" dirty="0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276600" y="3265887"/>
            <a:ext cx="2819400" cy="2146300"/>
          </a:xfrm>
        </p:spPr>
        <p:txBody>
          <a:bodyPr>
            <a:normAutofit fontScale="95000"/>
          </a:bodyPr>
          <a:lstStyle/>
          <a:p>
            <a:r>
              <a:rPr lang="zh-CN" altLang="zh-CN" sz="1600" b="1" dirty="0">
                <a:cs typeface="+mn-ea"/>
                <a:sym typeface="+mn-lt"/>
              </a:rPr>
              <a:t>每个人都渴望自己成功，老师也想大家都能成功。那么，要想真正取得成功，我们需具备那些条件呢？</a:t>
            </a:r>
            <a:endParaRPr lang="zh-CN" altLang="zh-CN" sz="16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2057400" y="1848699"/>
            <a:ext cx="1027851" cy="102785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79278" y="2073232"/>
            <a:ext cx="106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05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" name="文本框 20"/>
          <p:cNvSpPr>
            <a:spLocks noChangeArrowheads="1"/>
          </p:cNvSpPr>
          <p:nvPr/>
        </p:nvSpPr>
        <p:spPr bwMode="auto">
          <a:xfrm>
            <a:off x="3091427" y="2477185"/>
            <a:ext cx="3597547" cy="29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点击添加文字内容点击添加文字内容点击添加文字内容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62350"/>
            <a:ext cx="1709011" cy="17090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71178" y="1853937"/>
            <a:ext cx="422423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chemeClr val="accent1"/>
                </a:solidFill>
                <a:cs typeface="+mn-ea"/>
                <a:sym typeface="+mn-lt"/>
              </a:rPr>
              <a:t>成功的必备条件</a:t>
            </a:r>
            <a:endParaRPr lang="zh-CN" altLang="en-US" sz="45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/>
      <p:bldP spid="20" grpId="0"/>
      <p:bldP spid="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 219"/>
          <p:cNvSpPr/>
          <p:nvPr/>
        </p:nvSpPr>
        <p:spPr>
          <a:xfrm>
            <a:off x="2131934" y="729902"/>
            <a:ext cx="4240530" cy="744855"/>
          </a:xfrm>
          <a:prstGeom prst="roundRect">
            <a:avLst/>
          </a:prstGeom>
          <a:solidFill>
            <a:schemeClr val="accent1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100" b="1" dirty="0">
                <a:solidFill>
                  <a:srgbClr val="FFFFFF"/>
                </a:solidFill>
                <a:cs typeface="+mn-ea"/>
                <a:sym typeface="+mn-lt"/>
              </a:rPr>
              <a:t>决定成功与失败的因素</a:t>
            </a:r>
            <a:endParaRPr lang="zh-CN" altLang="en-US" sz="2100" b="1" dirty="0">
              <a:solidFill>
                <a:srgbClr val="FFFFFF"/>
              </a:solidFill>
              <a:cs typeface="+mn-ea"/>
              <a:sym typeface="+mn-lt"/>
            </a:endParaRPr>
          </a:p>
        </p:txBody>
      </p:sp>
      <p:sp>
        <p:nvSpPr>
          <p:cNvPr id="7" name="文本框 6"/>
          <p:cNvSpPr txBox="1"/>
          <p:nvPr>
            <p:custDataLst>
              <p:tags r:id="rId1"/>
            </p:custDataLst>
          </p:nvPr>
        </p:nvSpPr>
        <p:spPr>
          <a:xfrm>
            <a:off x="771526" y="1725217"/>
            <a:ext cx="2720816" cy="2544128"/>
          </a:xfrm>
          <a:prstGeom prst="rect">
            <a:avLst/>
          </a:prstGeom>
          <a:noFill/>
        </p:spPr>
        <p:txBody>
          <a:bodyPr lIns="67500" tIns="35100" rIns="67500" bIns="3510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eaLnBrk="0" hangingPunct="0">
              <a:lnSpc>
                <a:spcPct val="130000"/>
              </a:lnSpc>
              <a:defRPr/>
            </a:pPr>
            <a:r>
              <a:rPr sz="1350" b="1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成功九大要素：</a:t>
            </a:r>
            <a:endParaRPr sz="135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①为人有幽默感；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②待人处事温文尔雅；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③注重友情、热心；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④与同事真诚合作；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⑤仪表大方；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⑥人格平衡发展；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⑦富于想象力；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⑧有克服任何困难的勇气；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⑨有必胜的坚强毅力。 </a:t>
            </a:r>
            <a:r>
              <a:rPr sz="135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 </a:t>
            </a:r>
            <a:endParaRPr sz="135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sp>
        <p:nvSpPr>
          <p:cNvPr id="9" name="文本框 8"/>
          <p:cNvSpPr txBox="1"/>
          <p:nvPr>
            <p:custDataLst>
              <p:tags r:id="rId2"/>
            </p:custDataLst>
          </p:nvPr>
        </p:nvSpPr>
        <p:spPr>
          <a:xfrm>
            <a:off x="6248400" y="1682115"/>
            <a:ext cx="2575084" cy="2544128"/>
          </a:xfrm>
          <a:prstGeom prst="rect">
            <a:avLst/>
          </a:prstGeom>
          <a:noFill/>
        </p:spPr>
        <p:txBody>
          <a:bodyPr lIns="67500" tIns="35100" rIns="67500" bIns="35100">
            <a:noAutofit/>
          </a:bodyPr>
          <a:lstStyle>
            <a:defPPr>
              <a:defRPr lang="zh-CN"/>
            </a:defPPr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</a:defRPr>
            </a:lvl1pPr>
          </a:lstStyle>
          <a:p>
            <a:pPr eaLnBrk="0" hangingPunct="0">
              <a:lnSpc>
                <a:spcPct val="130000"/>
              </a:lnSpc>
              <a:defRPr/>
            </a:pPr>
            <a:r>
              <a:rPr sz="1350" b="1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失败九大因素：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①言行孤僻，不善与人合作；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②言而无信；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③脾气古怪无常；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④处事敷衍，工作丢三落四；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⑤自负，目空一切；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⑥惹是生非，胆大妄为；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⑦看不起同事，自诩天下无双；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⑧不求进取，懒惰；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  <a:p>
            <a:pPr eaLnBrk="0" hangingPunct="0">
              <a:lnSpc>
                <a:spcPct val="130000"/>
              </a:lnSpc>
              <a:defRPr/>
            </a:pPr>
            <a:r>
              <a:rPr sz="1200" noProof="1">
                <a:solidFill>
                  <a:schemeClr val="tx2"/>
                </a:solidFill>
                <a:latin typeface="+mn-lt"/>
                <a:cs typeface="+mn-ea"/>
                <a:sym typeface="+mn-lt"/>
              </a:rPr>
              <a:t>⑨不尊重别人建议，亦不接受别人的意见。</a:t>
            </a:r>
            <a:endParaRPr sz="1200" noProof="1">
              <a:solidFill>
                <a:schemeClr val="tx2"/>
              </a:solidFill>
              <a:latin typeface="+mn-lt"/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916315" y="1558244"/>
            <a:ext cx="3181350" cy="31813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380" y="-171450"/>
            <a:ext cx="7202061" cy="4170459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3988422" y="2753275"/>
            <a:ext cx="37642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dirty="0">
                <a:solidFill>
                  <a:schemeClr val="accent5"/>
                </a:solidFill>
                <a:cs typeface="+mn-ea"/>
                <a:sym typeface="+mn-lt"/>
              </a:rPr>
              <a:t>   </a:t>
            </a:r>
            <a:endParaRPr dirty="0">
              <a:solidFill>
                <a:schemeClr val="accent5"/>
              </a:solidFill>
              <a:cs typeface="+mn-ea"/>
              <a:sym typeface="+mn-lt"/>
            </a:endParaRPr>
          </a:p>
          <a:p>
            <a:r>
              <a:rPr lang="zh-CN" altLang="zh-CN" dirty="0">
                <a:solidFill>
                  <a:schemeClr val="accent5"/>
                </a:solidFill>
                <a:cs typeface="+mn-ea"/>
                <a:sym typeface="+mn-lt"/>
              </a:rPr>
              <a:t>世界上没有失败，只是暂时还没找到方法。上帝的延迟并不是上帝的拒绝，成功就在与最后一次的坚持之中，坚持不懈，终会成功！</a:t>
            </a:r>
            <a:endParaRPr lang="zh-CN" altLang="zh-CN" dirty="0">
              <a:solidFill>
                <a:schemeClr val="accent5"/>
              </a:solidFill>
              <a:cs typeface="+mn-ea"/>
              <a:sym typeface="+mn-lt"/>
            </a:endParaRPr>
          </a:p>
          <a:p>
            <a:endParaRPr dirty="0">
              <a:solidFill>
                <a:schemeClr val="accent5"/>
              </a:solidFill>
              <a:cs typeface="+mn-ea"/>
              <a:sym typeface="+mn-lt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3000374" y="750180"/>
            <a:ext cx="3070071" cy="1477328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zh-CN" altLang="en-US" sz="4500" b="1" dirty="0">
                <a:solidFill>
                  <a:schemeClr val="bg1"/>
                </a:solidFill>
                <a:cs typeface="+mn-ea"/>
                <a:sym typeface="+mn-lt"/>
              </a:rPr>
              <a:t>相信自己，</a:t>
            </a:r>
            <a:endParaRPr lang="en-US" altLang="zh-CN" sz="4500" b="1" dirty="0">
              <a:solidFill>
                <a:schemeClr val="bg1"/>
              </a:solidFill>
              <a:cs typeface="+mn-ea"/>
              <a:sym typeface="+mn-lt"/>
            </a:endParaRPr>
          </a:p>
          <a:p>
            <a:r>
              <a:rPr lang="zh-CN" altLang="en-US" sz="4500" b="1" dirty="0">
                <a:solidFill>
                  <a:schemeClr val="bg1"/>
                </a:solidFill>
                <a:cs typeface="+mn-ea"/>
                <a:sym typeface="+mn-lt"/>
              </a:rPr>
              <a:t>坚持不懈！</a:t>
            </a:r>
            <a:endParaRPr lang="zh-CN" altLang="en-US" sz="4500" b="1" dirty="0">
              <a:solidFill>
                <a:schemeClr val="bg1"/>
              </a:solidFill>
              <a:cs typeface="+mn-ea"/>
              <a:sym typeface="+mn-lt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530043"/>
            <a:ext cx="3486150" cy="3486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3657600" y="1002089"/>
            <a:ext cx="4534648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/>
            <a:r>
              <a:rPr lang="zh-CN" altLang="en-US" b="1" dirty="0">
                <a:cs typeface="+mn-ea"/>
                <a:sym typeface="+mn-lt"/>
              </a:rPr>
              <a:t>龙应台写给儿子安德烈的一段话“为什么要读书”也在微信微博上疯转：</a:t>
            </a:r>
            <a:endParaRPr lang="zh-CN" altLang="en-US" b="1" dirty="0">
              <a:cs typeface="+mn-ea"/>
              <a:sym typeface="+mn-lt"/>
            </a:endParaRPr>
          </a:p>
          <a:p>
            <a:pPr eaLnBrk="0" hangingPunct="0"/>
            <a:r>
              <a:rPr lang="zh-CN" altLang="en-US" b="1" dirty="0">
                <a:cs typeface="+mn-ea"/>
                <a:sym typeface="+mn-lt"/>
              </a:rPr>
              <a:t>       </a:t>
            </a:r>
            <a:endParaRPr lang="en-US" altLang="zh-CN" b="1" dirty="0">
              <a:cs typeface="+mn-ea"/>
              <a:sym typeface="+mn-lt"/>
            </a:endParaRPr>
          </a:p>
          <a:p>
            <a:pPr eaLnBrk="0" hangingPunct="0"/>
            <a:endParaRPr lang="en-US" altLang="zh-CN" b="1" dirty="0">
              <a:cs typeface="+mn-ea"/>
              <a:sym typeface="+mn-lt"/>
            </a:endParaRPr>
          </a:p>
          <a:p>
            <a:pPr eaLnBrk="0" hangingPunct="0"/>
            <a:r>
              <a:rPr lang="zh-CN" altLang="en-US" b="1" dirty="0">
                <a:cs typeface="+mn-ea"/>
                <a:sym typeface="+mn-lt"/>
              </a:rPr>
              <a:t>孩子，我要求你读书用功，不是因为我要你跟别人比成绩，而是因为，我希望你将来会拥有选择的权利，选择有意义、有时间的工作，而不是被迫谋生。当你的工作在你心中有意义，你就有成就感。当你的工作给你时间，不剥夺你的生活，你就有尊严。成就感和尊严，给你快乐。</a:t>
            </a:r>
            <a:endParaRPr lang="zh-CN" altLang="en-US" b="1" dirty="0">
              <a:cs typeface="+mn-ea"/>
              <a:sym typeface="+mn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2700" y="666750"/>
            <a:ext cx="4248150" cy="42481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图片 2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95400" y="782018"/>
            <a:ext cx="6785436" cy="2024047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14400" y="3028950"/>
            <a:ext cx="2343150" cy="2343150"/>
          </a:xfrm>
          <a:prstGeom prst="rect">
            <a:avLst/>
          </a:prstGeom>
        </p:spPr>
      </p:pic>
      <p:sp>
        <p:nvSpPr>
          <p:cNvPr id="21" name="文本框 20"/>
          <p:cNvSpPr txBox="1"/>
          <p:nvPr/>
        </p:nvSpPr>
        <p:spPr>
          <a:xfrm>
            <a:off x="2743200" y="2577465"/>
            <a:ext cx="377539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00" dirty="0">
                <a:solidFill>
                  <a:schemeClr val="accent2"/>
                </a:solidFill>
                <a:cs typeface="+mn-ea"/>
                <a:sym typeface="+mn-lt"/>
              </a:rPr>
              <a:t>演示完毕感谢您的观看</a:t>
            </a:r>
            <a:endParaRPr lang="zh-CN" altLang="en-US" sz="28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  <p:sp>
        <p:nvSpPr>
          <p:cNvPr id="23" name="矩形 22"/>
          <p:cNvSpPr/>
          <p:nvPr/>
        </p:nvSpPr>
        <p:spPr>
          <a:xfrm>
            <a:off x="2514600" y="3024485"/>
            <a:ext cx="4191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200" dirty="0">
                <a:solidFill>
                  <a:schemeClr val="accent2"/>
                </a:solidFill>
                <a:cs typeface="+mn-ea"/>
                <a:sym typeface="+mn-lt"/>
              </a:rPr>
              <a:t>new starting point of new term season activities new starting of new term season activities</a:t>
            </a:r>
            <a:endParaRPr lang="zh-CN" altLang="en-US" sz="1200" dirty="0">
              <a:solidFill>
                <a:schemeClr val="accent2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 advTm="0"/>
    </mc:Choice>
    <mc:Fallback>
      <p:transition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2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9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400"/>
                            </p:stCondLst>
                            <p:childTnLst>
                              <p:par>
                                <p:cTn id="2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组合 73"/>
          <p:cNvGrpSpPr/>
          <p:nvPr/>
        </p:nvGrpSpPr>
        <p:grpSpPr bwMode="auto">
          <a:xfrm>
            <a:off x="2186406" y="861686"/>
            <a:ext cx="937022" cy="937022"/>
            <a:chOff x="0" y="0"/>
            <a:chExt cx="1248318" cy="1248318"/>
          </a:xfrm>
          <a:solidFill>
            <a:schemeClr val="bg1">
              <a:alpha val="38039"/>
            </a:schemeClr>
          </a:solidFill>
        </p:grpSpPr>
        <p:sp>
          <p:nvSpPr>
            <p:cNvPr id="36" name="椭圆 55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1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37" name="文本框 60"/>
            <p:cNvSpPr txBox="1">
              <a:spLocks noChangeArrowheads="1"/>
            </p:cNvSpPr>
            <p:nvPr/>
          </p:nvSpPr>
          <p:spPr bwMode="auto">
            <a:xfrm>
              <a:off x="173569" y="207807"/>
              <a:ext cx="924400" cy="6150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01</a:t>
              </a:r>
              <a:endParaRPr lang="zh-CN" altLang="en-US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0" name="矩形 69"/>
          <p:cNvSpPr>
            <a:spLocks noChangeArrowheads="1"/>
          </p:cNvSpPr>
          <p:nvPr/>
        </p:nvSpPr>
        <p:spPr bwMode="auto">
          <a:xfrm>
            <a:off x="1819608" y="2026289"/>
            <a:ext cx="16825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dirty="0">
                <a:solidFill>
                  <a:schemeClr val="accent1"/>
                </a:solidFill>
                <a:cs typeface="+mn-ea"/>
                <a:sym typeface="+mn-lt"/>
              </a:rPr>
              <a:t>DIANJITIANJIANEIRO</a:t>
            </a:r>
            <a:endParaRPr lang="zh-CN" altLang="en-US" sz="9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43" name="组合 73"/>
          <p:cNvGrpSpPr/>
          <p:nvPr/>
        </p:nvGrpSpPr>
        <p:grpSpPr bwMode="auto">
          <a:xfrm>
            <a:off x="4329229" y="879366"/>
            <a:ext cx="937022" cy="937022"/>
            <a:chOff x="267859" y="-48637"/>
            <a:chExt cx="1248318" cy="1248318"/>
          </a:xfrm>
          <a:solidFill>
            <a:schemeClr val="bg1">
              <a:alpha val="38039"/>
            </a:schemeClr>
          </a:solidFill>
        </p:grpSpPr>
        <p:sp>
          <p:nvSpPr>
            <p:cNvPr id="44" name="椭圆 55"/>
            <p:cNvSpPr>
              <a:spLocks noChangeArrowheads="1"/>
            </p:cNvSpPr>
            <p:nvPr/>
          </p:nvSpPr>
          <p:spPr bwMode="auto">
            <a:xfrm>
              <a:off x="267859" y="-48637"/>
              <a:ext cx="1248318" cy="1248318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1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45" name="文本框 44"/>
            <p:cNvSpPr txBox="1">
              <a:spLocks noChangeArrowheads="1"/>
            </p:cNvSpPr>
            <p:nvPr/>
          </p:nvSpPr>
          <p:spPr bwMode="auto">
            <a:xfrm>
              <a:off x="429818" y="287065"/>
              <a:ext cx="924399" cy="61503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02</a:t>
              </a:r>
              <a:endParaRPr lang="zh-CN" altLang="en-US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矩形 69"/>
          <p:cNvSpPr>
            <a:spLocks noChangeArrowheads="1"/>
          </p:cNvSpPr>
          <p:nvPr/>
        </p:nvSpPr>
        <p:spPr bwMode="auto">
          <a:xfrm>
            <a:off x="3729204" y="2043024"/>
            <a:ext cx="16825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dirty="0">
                <a:solidFill>
                  <a:schemeClr val="accent1"/>
                </a:solidFill>
                <a:cs typeface="+mn-ea"/>
                <a:sym typeface="+mn-lt"/>
              </a:rPr>
              <a:t>DIANJITIANJIANEIRO</a:t>
            </a:r>
            <a:endParaRPr lang="zh-CN" altLang="en-US" sz="9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51" name="组合 73"/>
          <p:cNvGrpSpPr/>
          <p:nvPr/>
        </p:nvGrpSpPr>
        <p:grpSpPr bwMode="auto">
          <a:xfrm>
            <a:off x="6487675" y="842219"/>
            <a:ext cx="937022" cy="937022"/>
            <a:chOff x="0" y="0"/>
            <a:chExt cx="1248318" cy="1248318"/>
          </a:xfrm>
          <a:solidFill>
            <a:schemeClr val="bg1">
              <a:alpha val="38039"/>
            </a:schemeClr>
          </a:solidFill>
        </p:grpSpPr>
        <p:sp>
          <p:nvSpPr>
            <p:cNvPr id="52" name="椭圆 55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1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53" name="文本框 52"/>
            <p:cNvSpPr txBox="1">
              <a:spLocks noChangeArrowheads="1"/>
            </p:cNvSpPr>
            <p:nvPr/>
          </p:nvSpPr>
          <p:spPr bwMode="auto">
            <a:xfrm>
              <a:off x="161959" y="385188"/>
              <a:ext cx="924400" cy="61503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03</a:t>
              </a:r>
              <a:endParaRPr lang="zh-CN" altLang="en-US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6" name="矩形 69"/>
          <p:cNvSpPr>
            <a:spLocks noChangeArrowheads="1"/>
          </p:cNvSpPr>
          <p:nvPr/>
        </p:nvSpPr>
        <p:spPr bwMode="auto">
          <a:xfrm>
            <a:off x="6226639" y="2051206"/>
            <a:ext cx="16825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dirty="0">
                <a:solidFill>
                  <a:schemeClr val="accent1"/>
                </a:solidFill>
                <a:cs typeface="+mn-ea"/>
                <a:sym typeface="+mn-lt"/>
              </a:rPr>
              <a:t>DIANJITIANJIANEIRO</a:t>
            </a:r>
            <a:endParaRPr lang="zh-CN" altLang="en-US" sz="9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59" name="组合 73"/>
          <p:cNvGrpSpPr/>
          <p:nvPr/>
        </p:nvGrpSpPr>
        <p:grpSpPr bwMode="auto">
          <a:xfrm>
            <a:off x="2178040" y="2233286"/>
            <a:ext cx="937022" cy="937022"/>
            <a:chOff x="0" y="0"/>
            <a:chExt cx="1248318" cy="1248318"/>
          </a:xfrm>
          <a:solidFill>
            <a:schemeClr val="bg1">
              <a:alpha val="38039"/>
            </a:schemeClr>
          </a:solidFill>
        </p:grpSpPr>
        <p:sp>
          <p:nvSpPr>
            <p:cNvPr id="60" name="椭圆 55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1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1" name="文本框 60"/>
            <p:cNvSpPr txBox="1">
              <a:spLocks noChangeArrowheads="1"/>
            </p:cNvSpPr>
            <p:nvPr/>
          </p:nvSpPr>
          <p:spPr bwMode="auto">
            <a:xfrm>
              <a:off x="173569" y="207807"/>
              <a:ext cx="924400" cy="615039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04</a:t>
              </a:r>
              <a:endParaRPr lang="zh-CN" altLang="en-US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4" name="矩形 69"/>
          <p:cNvSpPr>
            <a:spLocks noChangeArrowheads="1"/>
          </p:cNvSpPr>
          <p:nvPr/>
        </p:nvSpPr>
        <p:spPr bwMode="auto">
          <a:xfrm>
            <a:off x="1814005" y="3411131"/>
            <a:ext cx="16825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dirty="0">
                <a:solidFill>
                  <a:schemeClr val="accent1"/>
                </a:solidFill>
                <a:cs typeface="+mn-ea"/>
                <a:sym typeface="+mn-lt"/>
              </a:rPr>
              <a:t>DIANJITIANJIANEIRO</a:t>
            </a:r>
            <a:endParaRPr lang="zh-CN" altLang="en-US" sz="9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67" name="组合 73"/>
          <p:cNvGrpSpPr/>
          <p:nvPr/>
        </p:nvGrpSpPr>
        <p:grpSpPr bwMode="auto">
          <a:xfrm>
            <a:off x="3659558" y="2233286"/>
            <a:ext cx="937022" cy="937022"/>
            <a:chOff x="0" y="0"/>
            <a:chExt cx="1248318" cy="1248318"/>
          </a:xfrm>
          <a:solidFill>
            <a:schemeClr val="bg1">
              <a:alpha val="38039"/>
            </a:schemeClr>
          </a:solidFill>
        </p:grpSpPr>
        <p:sp>
          <p:nvSpPr>
            <p:cNvPr id="68" name="椭圆 55"/>
            <p:cNvSpPr>
              <a:spLocks noChangeArrowheads="1"/>
            </p:cNvSpPr>
            <p:nvPr/>
          </p:nvSpPr>
          <p:spPr bwMode="auto">
            <a:xfrm>
              <a:off x="0" y="0"/>
              <a:ext cx="1248318" cy="1248318"/>
            </a:xfrm>
            <a:prstGeom prst="ellipse">
              <a:avLst/>
            </a:prstGeom>
            <a:noFill/>
            <a:ln w="9525">
              <a:solidFill>
                <a:schemeClr val="accent1"/>
              </a:solidFill>
              <a:round/>
            </a:ln>
          </p:spPr>
          <p:txBody>
            <a:bodyPr anchor="ctr"/>
            <a:lstStyle/>
            <a:p>
              <a:pPr algn="ctr" eaLnBrk="1" hangingPunct="1"/>
              <a:endParaRPr lang="zh-CN" altLang="en-US" sz="1100" b="1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69" name="文本框 68"/>
            <p:cNvSpPr txBox="1">
              <a:spLocks noChangeArrowheads="1"/>
            </p:cNvSpPr>
            <p:nvPr/>
          </p:nvSpPr>
          <p:spPr bwMode="auto">
            <a:xfrm>
              <a:off x="173569" y="207807"/>
              <a:ext cx="924400" cy="615038"/>
            </a:xfrm>
            <a:prstGeom prst="rect">
              <a:avLst/>
            </a:prstGeom>
            <a:no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/>
              <a:lvl2pPr marL="742950" indent="-285750"/>
              <a:lvl3pPr/>
              <a:lvl4pPr/>
              <a:lvl5pPr/>
              <a:lvl6pPr/>
              <a:lvl7pPr/>
              <a:lvl8pPr/>
              <a:lvl9pPr/>
            </a:lstStyle>
            <a:p>
              <a:pPr algn="ctr" eaLnBrk="1" hangingPunct="1"/>
              <a:r>
                <a:rPr lang="en-US" sz="2400" b="1" dirty="0">
                  <a:solidFill>
                    <a:schemeClr val="accent1"/>
                  </a:solidFill>
                  <a:cs typeface="+mn-ea"/>
                  <a:sym typeface="+mn-lt"/>
                </a:rPr>
                <a:t>05</a:t>
              </a:r>
              <a:endParaRPr lang="zh-CN" altLang="en-US" sz="24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sp>
        <p:nvSpPr>
          <p:cNvPr id="72" name="矩形 69"/>
          <p:cNvSpPr>
            <a:spLocks noChangeArrowheads="1"/>
          </p:cNvSpPr>
          <p:nvPr/>
        </p:nvSpPr>
        <p:spPr bwMode="auto">
          <a:xfrm>
            <a:off x="3295523" y="3411131"/>
            <a:ext cx="1682522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 eaLnBrk="1" hangingPunct="1"/>
            <a:r>
              <a:rPr lang="en-US" sz="900" dirty="0">
                <a:solidFill>
                  <a:schemeClr val="accent1"/>
                </a:solidFill>
                <a:cs typeface="+mn-ea"/>
                <a:sym typeface="+mn-lt"/>
              </a:rPr>
              <a:t>DIANJITIANJIANEIRO</a:t>
            </a:r>
            <a:endParaRPr lang="zh-CN" altLang="en-US" sz="9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grpSp>
        <p:nvGrpSpPr>
          <p:cNvPr id="74" name="组合 73"/>
          <p:cNvGrpSpPr/>
          <p:nvPr/>
        </p:nvGrpSpPr>
        <p:grpSpPr>
          <a:xfrm>
            <a:off x="374222" y="941472"/>
            <a:ext cx="1605029" cy="714128"/>
            <a:chOff x="4723041" y="783713"/>
            <a:chExt cx="2696302" cy="952170"/>
          </a:xfrm>
        </p:grpSpPr>
        <p:sp>
          <p:nvSpPr>
            <p:cNvPr id="75" name="矩形 74"/>
            <p:cNvSpPr/>
            <p:nvPr/>
          </p:nvSpPr>
          <p:spPr>
            <a:xfrm>
              <a:off x="4858579" y="783713"/>
              <a:ext cx="2474842" cy="657079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CN" altLang="en-US" sz="3600" b="1" dirty="0">
                  <a:solidFill>
                    <a:schemeClr val="accent1"/>
                  </a:solidFill>
                  <a:cs typeface="+mn-ea"/>
                  <a:sym typeface="+mn-lt"/>
                </a:rPr>
                <a:t>目录</a:t>
              </a:r>
              <a:endParaRPr lang="zh-CN" altLang="en-US" sz="3600" b="1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  <p:sp>
          <p:nvSpPr>
            <p:cNvPr id="76" name="文本框 75"/>
            <p:cNvSpPr txBox="1"/>
            <p:nvPr/>
          </p:nvSpPr>
          <p:spPr>
            <a:xfrm>
              <a:off x="4723041" y="1286957"/>
              <a:ext cx="2696302" cy="44892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en-US" altLang="zh-CN" sz="1200" dirty="0">
                  <a:solidFill>
                    <a:schemeClr val="accent1"/>
                  </a:solidFill>
                  <a:cs typeface="+mn-ea"/>
                  <a:sym typeface="+mn-lt"/>
                </a:rPr>
                <a:t>CONTENTS</a:t>
              </a:r>
              <a:endParaRPr lang="zh-CN" altLang="en-US" sz="1200" dirty="0">
                <a:solidFill>
                  <a:schemeClr val="accent1"/>
                </a:solidFill>
                <a:cs typeface="+mn-ea"/>
                <a:sym typeface="+mn-lt"/>
              </a:endParaRPr>
            </a:p>
          </p:txBody>
        </p:sp>
      </p:grpSp>
      <p:pic>
        <p:nvPicPr>
          <p:cNvPr id="41" name="图片 40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49227" y="3063451"/>
            <a:ext cx="2080049" cy="2080049"/>
          </a:xfrm>
          <a:prstGeom prst="rect">
            <a:avLst/>
          </a:prstGeom>
        </p:spPr>
      </p:pic>
      <p:sp>
        <p:nvSpPr>
          <p:cNvPr id="42" name="内容占位符 2"/>
          <p:cNvSpPr txBox="1"/>
          <p:nvPr/>
        </p:nvSpPr>
        <p:spPr>
          <a:xfrm>
            <a:off x="2000715" y="1790944"/>
            <a:ext cx="8272211" cy="27587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成功在于坚持</a:t>
            </a:r>
            <a:endParaRPr lang="en-US" altLang="zh-CN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49" name="内容占位符 2"/>
          <p:cNvSpPr txBox="1"/>
          <p:nvPr/>
        </p:nvSpPr>
        <p:spPr>
          <a:xfrm>
            <a:off x="3486100" y="1798708"/>
            <a:ext cx="8272211" cy="27587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计划是实现目标的前提</a:t>
            </a:r>
            <a:endParaRPr lang="en-US" altLang="zh-CN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0" name="内容占位符 2"/>
          <p:cNvSpPr txBox="1"/>
          <p:nvPr/>
        </p:nvSpPr>
        <p:spPr>
          <a:xfrm>
            <a:off x="5638800" y="1809750"/>
            <a:ext cx="8272211" cy="27587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制定适合自己的学习计划</a:t>
            </a:r>
            <a:endParaRPr lang="en-US" altLang="zh-CN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7" name="内容占位符 2"/>
          <p:cNvSpPr txBox="1"/>
          <p:nvPr/>
        </p:nvSpPr>
        <p:spPr>
          <a:xfrm>
            <a:off x="1803977" y="3168986"/>
            <a:ext cx="8272211" cy="27587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计划之外的事情</a:t>
            </a:r>
            <a:endParaRPr lang="en-US" altLang="zh-CN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58" name="内容占位符 2"/>
          <p:cNvSpPr txBox="1"/>
          <p:nvPr/>
        </p:nvSpPr>
        <p:spPr>
          <a:xfrm>
            <a:off x="3496527" y="3146901"/>
            <a:ext cx="8272211" cy="2758727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zh-CN" altLang="en-US" sz="1600" b="1" dirty="0">
                <a:solidFill>
                  <a:schemeClr val="accent1"/>
                </a:solidFill>
                <a:cs typeface="+mn-ea"/>
                <a:sym typeface="+mn-lt"/>
              </a:rPr>
              <a:t>成功的必备条件</a:t>
            </a:r>
            <a:endParaRPr lang="zh-CN" altLang="en-US" sz="1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allOve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000"/>
                            </p:stCondLst>
                            <p:childTnLst>
                              <p:par>
                                <p:cTn id="36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2057400" y="1848699"/>
            <a:ext cx="1027851" cy="102785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79278" y="2073232"/>
            <a:ext cx="106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01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" name="文本框 20"/>
          <p:cNvSpPr>
            <a:spLocks noChangeArrowheads="1"/>
          </p:cNvSpPr>
          <p:nvPr/>
        </p:nvSpPr>
        <p:spPr bwMode="auto">
          <a:xfrm>
            <a:off x="3091427" y="2477185"/>
            <a:ext cx="3597547" cy="29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点击添加文字内容点击添加文字内容点击添加文字内容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62350"/>
            <a:ext cx="1709011" cy="17090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3085251" y="1598198"/>
            <a:ext cx="3656770" cy="968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34290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zh-CN" altLang="en-US" sz="4500" b="1" dirty="0">
                <a:solidFill>
                  <a:schemeClr val="accent1"/>
                </a:solidFill>
                <a:cs typeface="+mn-ea"/>
                <a:sym typeface="+mn-lt"/>
              </a:rPr>
              <a:t>成功在于坚持</a:t>
            </a:r>
            <a:endParaRPr lang="zh-CN" altLang="en-US" sz="45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/>
      <p:bldP spid="20" grpId="0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32" t="6991" r="3719" b="5601"/>
          <a:stretch>
            <a:fillRect/>
          </a:stretch>
        </p:blipFill>
        <p:spPr>
          <a:xfrm>
            <a:off x="1046619" y="438150"/>
            <a:ext cx="7050761" cy="4781550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>
            <a:off x="2057400" y="1352550"/>
            <a:ext cx="4724400" cy="2192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050" dirty="0">
                <a:cs typeface="+mn-ea"/>
                <a:sym typeface="+mn-lt"/>
              </a:rPr>
              <a:t>开学第一天，古希腊大哲学家苏格拉底对学生们说：“今天咱们只学一件最简单也是最最容易做的事儿。每人把胳膊尽量往前甩，然后再尽量往后甩。”说着，苏格拉底示范了一遍。“从今天开始，每天做</a:t>
            </a:r>
            <a:r>
              <a:rPr lang="en-US" altLang="zh-CN" sz="1050" dirty="0">
                <a:cs typeface="+mn-ea"/>
                <a:sym typeface="+mn-lt"/>
              </a:rPr>
              <a:t>300</a:t>
            </a:r>
            <a:r>
              <a:rPr lang="zh-CN" altLang="en-US" sz="1050" dirty="0">
                <a:cs typeface="+mn-ea"/>
                <a:sym typeface="+mn-lt"/>
              </a:rPr>
              <a:t>下。大家能做到吗</a:t>
            </a:r>
            <a:r>
              <a:rPr lang="en-US" altLang="zh-CN" sz="1050" dirty="0">
                <a:cs typeface="+mn-ea"/>
                <a:sym typeface="+mn-lt"/>
              </a:rPr>
              <a:t>?”</a:t>
            </a:r>
            <a:endParaRPr lang="en-US" altLang="zh-CN" sz="1050" dirty="0">
              <a:cs typeface="+mn-ea"/>
              <a:sym typeface="+mn-lt"/>
            </a:endParaRPr>
          </a:p>
          <a:p>
            <a:endParaRPr lang="en-US" altLang="zh-CN" sz="1050" dirty="0">
              <a:cs typeface="+mn-ea"/>
              <a:sym typeface="+mn-lt"/>
            </a:endParaRPr>
          </a:p>
          <a:p>
            <a:r>
              <a:rPr lang="zh-CN" altLang="en-US" sz="1050" dirty="0">
                <a:cs typeface="+mn-ea"/>
                <a:sym typeface="+mn-lt"/>
              </a:rPr>
              <a:t>学生们都笑了。这么简单的事，有什么做不到的</a:t>
            </a:r>
            <a:r>
              <a:rPr lang="en-US" altLang="zh-CN" sz="1050" dirty="0">
                <a:cs typeface="+mn-ea"/>
                <a:sym typeface="+mn-lt"/>
              </a:rPr>
              <a:t>?</a:t>
            </a:r>
            <a:r>
              <a:rPr lang="zh-CN" altLang="en-US" sz="1050" dirty="0">
                <a:cs typeface="+mn-ea"/>
                <a:sym typeface="+mn-lt"/>
              </a:rPr>
              <a:t>过了一个月，苏格拉底问学生们：“每天甩手</a:t>
            </a:r>
            <a:r>
              <a:rPr lang="en-US" altLang="zh-CN" sz="1050" dirty="0">
                <a:cs typeface="+mn-ea"/>
                <a:sym typeface="+mn-lt"/>
              </a:rPr>
              <a:t>300</a:t>
            </a:r>
            <a:r>
              <a:rPr lang="zh-CN" altLang="en-US" sz="1050" dirty="0">
                <a:cs typeface="+mn-ea"/>
                <a:sym typeface="+mn-lt"/>
              </a:rPr>
              <a:t>下，哪些同学坚持了</a:t>
            </a:r>
            <a:r>
              <a:rPr lang="en-US" altLang="zh-CN" sz="1050" dirty="0">
                <a:cs typeface="+mn-ea"/>
                <a:sym typeface="+mn-lt"/>
              </a:rPr>
              <a:t>?”</a:t>
            </a:r>
            <a:r>
              <a:rPr lang="zh-CN" altLang="en-US" sz="1050" dirty="0">
                <a:cs typeface="+mn-ea"/>
                <a:sym typeface="+mn-lt"/>
              </a:rPr>
              <a:t>有</a:t>
            </a:r>
            <a:r>
              <a:rPr lang="en-US" altLang="zh-CN" sz="1050" dirty="0">
                <a:cs typeface="+mn-ea"/>
                <a:sym typeface="+mn-lt"/>
              </a:rPr>
              <a:t>90</a:t>
            </a:r>
            <a:r>
              <a:rPr lang="zh-CN" altLang="en-US" sz="1050" dirty="0">
                <a:cs typeface="+mn-ea"/>
                <a:sym typeface="+mn-lt"/>
              </a:rPr>
              <a:t>％的同学骄傲地举起了手。</a:t>
            </a:r>
            <a:endParaRPr lang="en-US" altLang="zh-CN" sz="1050" dirty="0">
              <a:cs typeface="+mn-ea"/>
              <a:sym typeface="+mn-lt"/>
            </a:endParaRPr>
          </a:p>
          <a:p>
            <a:endParaRPr lang="en-US" altLang="zh-CN" sz="1050" dirty="0">
              <a:cs typeface="+mn-ea"/>
              <a:sym typeface="+mn-lt"/>
            </a:endParaRPr>
          </a:p>
          <a:p>
            <a:r>
              <a:rPr lang="zh-CN" altLang="en-US" sz="1050" dirty="0">
                <a:cs typeface="+mn-ea"/>
                <a:sym typeface="+mn-lt"/>
              </a:rPr>
              <a:t>又过了一个月，苏格拉底又问，这回，坚持下来的学生只剩下八成。</a:t>
            </a:r>
            <a:endParaRPr lang="en-US" altLang="zh-CN" sz="1050" dirty="0">
              <a:cs typeface="+mn-ea"/>
              <a:sym typeface="+mn-lt"/>
            </a:endParaRPr>
          </a:p>
          <a:p>
            <a:endParaRPr lang="zh-CN" altLang="en-US" sz="1050" dirty="0">
              <a:cs typeface="+mn-ea"/>
              <a:sym typeface="+mn-lt"/>
            </a:endParaRPr>
          </a:p>
          <a:p>
            <a:r>
              <a:rPr lang="zh-CN" altLang="en-US" sz="1050" dirty="0">
                <a:cs typeface="+mn-ea"/>
                <a:sym typeface="+mn-lt"/>
              </a:rPr>
              <a:t>一年过后，苏格拉底再一次问大家：“请告诉我，最简单的甩手运动，还有哪几位同学坚持了</a:t>
            </a:r>
            <a:r>
              <a:rPr lang="en-US" altLang="zh-CN" sz="1050" dirty="0">
                <a:cs typeface="+mn-ea"/>
                <a:sym typeface="+mn-lt"/>
              </a:rPr>
              <a:t>?”</a:t>
            </a:r>
            <a:r>
              <a:rPr lang="zh-CN" altLang="en-US" sz="1050" dirty="0">
                <a:cs typeface="+mn-ea"/>
                <a:sym typeface="+mn-lt"/>
              </a:rPr>
              <a:t>这时，整个教室里，只有一人举起了手。这个学生就是后来成为古希腊另一位大哲学家的柏拉图。</a:t>
            </a:r>
            <a:endParaRPr lang="zh-CN" altLang="en-US" sz="1050" dirty="0">
              <a:cs typeface="+mn-ea"/>
              <a:sym typeface="+mn-lt"/>
            </a:endParaRPr>
          </a:p>
          <a:p>
            <a:endParaRPr lang="zh-CN" altLang="en-US" sz="105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46" y="867362"/>
            <a:ext cx="4143375" cy="414337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2560948" y="2391288"/>
            <a:ext cx="162142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400" dirty="0">
                <a:cs typeface="+mn-ea"/>
                <a:sym typeface="+mn-lt"/>
              </a:rPr>
              <a:t> </a:t>
            </a:r>
            <a:r>
              <a:rPr lang="zh-CN" altLang="en-US" sz="1400" dirty="0">
                <a:cs typeface="+mn-ea"/>
                <a:sym typeface="+mn-lt"/>
              </a:rPr>
              <a:t>世间最容易的事是坚持，最难的事也是坚持。说它容易，是因为只要愿意做，人人能做到；说它难，是因为真正能做到的，终究只是少数人。</a:t>
            </a:r>
            <a:endParaRPr lang="zh-CN" altLang="en-US" sz="1400" dirty="0">
              <a:cs typeface="+mn-ea"/>
              <a:sym typeface="+mn-lt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16726">
            <a:off x="4236370" y="2089214"/>
            <a:ext cx="2856517" cy="2856517"/>
          </a:xfrm>
          <a:prstGeom prst="rect">
            <a:avLst/>
          </a:prstGeom>
        </p:spPr>
      </p:pic>
      <p:sp>
        <p:nvSpPr>
          <p:cNvPr id="2" name="矩形 1"/>
          <p:cNvSpPr/>
          <p:nvPr/>
        </p:nvSpPr>
        <p:spPr>
          <a:xfrm rot="529104">
            <a:off x="5268685" y="3187993"/>
            <a:ext cx="936925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400" dirty="0">
                <a:solidFill>
                  <a:srgbClr val="FF0000"/>
                </a:solidFill>
                <a:cs typeface="+mn-ea"/>
                <a:sym typeface="+mn-lt"/>
              </a:rPr>
              <a:t>成功在于坚持，</a:t>
            </a:r>
            <a:r>
              <a:rPr lang="zh-CN" altLang="en-US" sz="1400" dirty="0">
                <a:cs typeface="+mn-ea"/>
                <a:sym typeface="+mn-lt"/>
              </a:rPr>
              <a:t>这是一个并不神秘的秘诀。</a:t>
            </a:r>
            <a:endParaRPr lang="zh-CN" altLang="en-US" sz="14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椭圆 6"/>
          <p:cNvSpPr/>
          <p:nvPr/>
        </p:nvSpPr>
        <p:spPr>
          <a:xfrm>
            <a:off x="2057400" y="1848699"/>
            <a:ext cx="1027851" cy="1027851"/>
          </a:xfrm>
          <a:prstGeom prst="ellipse">
            <a:avLst/>
          </a:prstGeom>
          <a:solidFill>
            <a:schemeClr val="bg1"/>
          </a:solidFill>
          <a:ln w="127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2179278" y="2073232"/>
            <a:ext cx="106769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>
                <a:solidFill>
                  <a:schemeClr val="accent1"/>
                </a:solidFill>
                <a:cs typeface="+mn-ea"/>
                <a:sym typeface="+mn-lt"/>
              </a:rPr>
              <a:t>02</a:t>
            </a:r>
            <a:endParaRPr lang="zh-CN" altLang="en-US" sz="36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sp>
        <p:nvSpPr>
          <p:cNvPr id="20" name="文本框 20"/>
          <p:cNvSpPr>
            <a:spLocks noChangeArrowheads="1"/>
          </p:cNvSpPr>
          <p:nvPr/>
        </p:nvSpPr>
        <p:spPr bwMode="auto">
          <a:xfrm>
            <a:off x="3091427" y="2477185"/>
            <a:ext cx="3597547" cy="2932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80" tIns="34290" rIns="68580" bIns="3429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100" dirty="0">
                <a:solidFill>
                  <a:schemeClr val="accent1"/>
                </a:solidFill>
                <a:cs typeface="+mn-ea"/>
                <a:sym typeface="+mn-lt"/>
              </a:rPr>
              <a:t>点击添加文字内容点击添加文字内容点击添加文字内容</a:t>
            </a:r>
            <a:endParaRPr lang="en-US" altLang="zh-CN" sz="1100" dirty="0">
              <a:solidFill>
                <a:schemeClr val="accent1"/>
              </a:solidFill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1" cstate="print"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3562350"/>
            <a:ext cx="1709011" cy="1709011"/>
          </a:xfrm>
          <a:prstGeom prst="rect">
            <a:avLst/>
          </a:prstGeom>
        </p:spPr>
      </p:pic>
      <p:sp>
        <p:nvSpPr>
          <p:cNvPr id="8" name="文本框 7"/>
          <p:cNvSpPr txBox="1"/>
          <p:nvPr/>
        </p:nvSpPr>
        <p:spPr>
          <a:xfrm>
            <a:off x="2919288" y="1826420"/>
            <a:ext cx="595547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4500" b="1" dirty="0">
                <a:solidFill>
                  <a:schemeClr val="accent1"/>
                </a:solidFill>
                <a:cs typeface="+mn-ea"/>
                <a:sym typeface="+mn-lt"/>
              </a:rPr>
              <a:t>计划是实现目标的前提</a:t>
            </a:r>
            <a:endParaRPr lang="zh-CN" altLang="en-US" sz="4500" b="1" dirty="0">
              <a:solidFill>
                <a:schemeClr val="accent1"/>
              </a:solidFill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drap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3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18" grpId="0"/>
      <p:bldP spid="20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400798" y="2266950"/>
            <a:ext cx="2387601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zh-CN" altLang="en-US" sz="1500" dirty="0">
                <a:cs typeface="+mn-ea"/>
                <a:sym typeface="+mn-lt"/>
              </a:rPr>
            </a:br>
            <a:r>
              <a:rPr lang="zh-CN" altLang="en-US" sz="1500" dirty="0">
                <a:cs typeface="+mn-ea"/>
                <a:sym typeface="+mn-lt"/>
              </a:rPr>
              <a:t>　　这样的经历，你是否有过？这是心理空虚和急躁的表现：一方面想抓紧时间，努力学习；另一方面，又常常举棋不定，不知从何下手，往往由于一些小难题而自暴自弃。 </a:t>
            </a:r>
            <a:endParaRPr lang="zh-CN" altLang="en-US" sz="1500" dirty="0">
              <a:cs typeface="+mn-ea"/>
              <a:sym typeface="+mn-lt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300" t="20311" r="10761" b="21434"/>
          <a:stretch>
            <a:fillRect/>
          </a:stretch>
        </p:blipFill>
        <p:spPr>
          <a:xfrm>
            <a:off x="3048000" y="1123950"/>
            <a:ext cx="3352798" cy="1938993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355601" y="1600200"/>
            <a:ext cx="28194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500" dirty="0">
                <a:cs typeface="+mn-ea"/>
                <a:sym typeface="+mn-lt"/>
              </a:rPr>
              <a:t> </a:t>
            </a:r>
            <a:r>
              <a:rPr lang="zh-CN" altLang="en-US" sz="1500" dirty="0">
                <a:cs typeface="+mn-ea"/>
                <a:sym typeface="+mn-lt"/>
              </a:rPr>
              <a:t>百无聊赖地坐在桌前，对着那一摞摞厚重的教科书、参考书、习题册呆望了一会儿，从中捡出一本，乱翻了几页，从中挑出一道题，结果半个小时也没能做出结果，然后只有没好气地把它再丢回书堆中去，再捡起一本</a:t>
            </a:r>
            <a:r>
              <a:rPr lang="en-US" altLang="zh-CN" sz="1500" dirty="0">
                <a:cs typeface="+mn-ea"/>
                <a:sym typeface="+mn-lt"/>
              </a:rPr>
              <a:t>……</a:t>
            </a:r>
            <a:r>
              <a:rPr lang="zh-CN" altLang="en-US" sz="1500" dirty="0">
                <a:cs typeface="+mn-ea"/>
                <a:sym typeface="+mn-lt"/>
              </a:rPr>
              <a:t>在这简单的重复劳动中，时间匆匆而过。</a:t>
            </a:r>
            <a:endParaRPr lang="zh-CN" altLang="en-US" sz="1500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19050"/>
            <a:ext cx="5143500" cy="5143500"/>
          </a:xfrm>
          <a:prstGeom prst="rect">
            <a:avLst/>
          </a:prstGeom>
        </p:spPr>
      </p:pic>
      <p:sp>
        <p:nvSpPr>
          <p:cNvPr id="921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370180" y="2593974"/>
            <a:ext cx="1668463" cy="854075"/>
          </a:xfrm>
        </p:spPr>
        <p:txBody>
          <a:bodyPr>
            <a:normAutofit/>
          </a:bodyPr>
          <a:lstStyle/>
          <a:p>
            <a:r>
              <a:rPr lang="zh-CN" altLang="zh-CN" sz="2800" b="1">
                <a:latin typeface="+mn-lt"/>
                <a:ea typeface="+mn-ea"/>
                <a:cs typeface="+mn-ea"/>
                <a:sym typeface="+mn-lt"/>
              </a:rPr>
              <a:t>问题：</a:t>
            </a:r>
            <a:endParaRPr lang="zh-CN" altLang="zh-CN" sz="2800" b="1">
              <a:latin typeface="+mn-lt"/>
              <a:ea typeface="+mn-ea"/>
              <a:cs typeface="+mn-ea"/>
              <a:sym typeface="+mn-lt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124200" y="3263900"/>
            <a:ext cx="3394075" cy="1866900"/>
          </a:xfrm>
        </p:spPr>
        <p:txBody>
          <a:bodyPr/>
          <a:lstStyle/>
          <a:p>
            <a:r>
              <a:rPr lang="zh-CN" altLang="zh-CN" sz="2400" b="1" dirty="0">
                <a:cs typeface="+mn-ea"/>
                <a:sym typeface="+mn-lt"/>
              </a:rPr>
              <a:t>面对这种困境，我们该采取怎样的办法？</a:t>
            </a:r>
            <a:endParaRPr lang="zh-CN" altLang="zh-CN" sz="2400" b="1" dirty="0"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/>
      <p:bldP spid="9219" grpId="0" build="p"/>
    </p:bldLst>
  </p:timing>
</p:sld>
</file>

<file path=ppt/tags/tag1.xml><?xml version="1.0" encoding="utf-8"?>
<p:tagLst xmlns:p="http://schemas.openxmlformats.org/presentationml/2006/main">
  <p:tag name="KSO_WM_TAG_VERSION" val="1.0"/>
  <p:tag name="KSO_WM_BEAUTIFY_FLAG" val="#wm#"/>
  <p:tag name="KSO_WM_UNIT_TYPE" val="h_f"/>
  <p:tag name="KSO_WM_UNIT_INDEX" val="1_1"/>
  <p:tag name="KSO_WM_UNIT_LAYERLEVEL" val="1_1"/>
  <p:tag name="KSO_WM_UNIT_VALUE" val="84"/>
  <p:tag name="KSO_WM_UNIT_HIGHLIGHT" val="0"/>
  <p:tag name="KSO_WM_UNIT_COMPATIBLE" val="0"/>
  <p:tag name="KSO_WM_UNIT_CLEAR" val="0"/>
  <p:tag name="KSO_WM_UNIT_PRESET_TEXT" val="请在此输入您的文本。请在此输入您的文本。请在此输入您的文本。请在此输入您的文本。请在此输入您的文本。请在此输入您的文本。请在此输入您的文本。请在此输入您的文本。"/>
  <p:tag name="KSO_WM_TEMPLATE_CATEGORY" val="custom"/>
  <p:tag name="KSO_WM_TEMPLATE_INDEX" val="20177907"/>
  <p:tag name="KSO_WM_UNIT_ID" val="custom20177907_24*h_f*1_1"/>
</p:tagLst>
</file>

<file path=ppt/tags/tag2.xml><?xml version="1.0" encoding="utf-8"?>
<p:tagLst xmlns:p="http://schemas.openxmlformats.org/presentationml/2006/main">
  <p:tag name="KSO_WM_TAG_VERSION" val="1.0"/>
  <p:tag name="KSO_WM_BEAUTIFY_FLAG" val="#wm#"/>
  <p:tag name="KSO_WM_UNIT_TYPE" val="h_f"/>
  <p:tag name="KSO_WM_UNIT_INDEX" val="1_1"/>
  <p:tag name="KSO_WM_UNIT_LAYERLEVEL" val="1_1"/>
  <p:tag name="KSO_WM_UNIT_VALUE" val="84"/>
  <p:tag name="KSO_WM_UNIT_HIGHLIGHT" val="0"/>
  <p:tag name="KSO_WM_UNIT_COMPATIBLE" val="0"/>
  <p:tag name="KSO_WM_UNIT_CLEAR" val="0"/>
  <p:tag name="KSO_WM_UNIT_PRESET_TEXT" val="请在此输入您的文本。请在此输入您的文本。请在此输入您的文本。请在此输入您的文本。请在此输入您的文本。请在此输入您的文本。请在此输入您的文本。请在此输入您的文本。"/>
  <p:tag name="KSO_WM_TEMPLATE_CATEGORY" val="custom"/>
  <p:tag name="KSO_WM_TEMPLATE_INDEX" val="20177907"/>
  <p:tag name="KSO_WM_UNIT_ID" val="custom20177907_24*h_f*1_1"/>
</p:tagLst>
</file>

<file path=ppt/tags/tag3.xml><?xml version="1.0" encoding="utf-8"?>
<p:tagLst xmlns:p="http://schemas.openxmlformats.org/presentationml/2006/main">
  <p:tag name="ISPRING_ULTRA_SCORM_COURSE_ID" val="82ADB108-2F67-4B4E-A97E-19ABB6FAC58E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JCuo0gOaiROYgQAAAURAAAdAAAAdW5pdmVyc2FsL2NvbW1vbl9tZXNzYWdlcy5sbmetWG1v2zYQ/l6g/4EQUGADtrQd0KIYEge0xNhEZMmV6DjZMAiMxNhEKDHVi9vs037Nfth+yY6UncR9gaQkgG2YlO+54909d0cfHn/JFdqIspK6OHLeHrxxkChSnclideQs2MmvHxxU1bzIuNKFOHIK7aDj0csXh4oXq4avBHx/+QKhw1xUFSyrkVndr5HMjpz5OHHD2RwHF4kfTsJkTCfOyNX5DS9uka9X+qff3n/48vbd+58PX2/l+sDEM+z7+0DIIr170wMoYFHoJ4BG/CQg58wZmc9hcuGC+TQgzmj7ZZj0PCJnzsh8dsotoogELIl96pGExkkQMusLnzDiOaML3aA13whUa7SR4jOq1wLiWMtSoErJzD5INWwUjehS5oUzTIMkIjGLqMtoGDijWJfl7S8Wljf1WpegrkKZrPilEpnVCRljn9+UogLVvIaMQvCq1xJ+qXMui4NO1RFe0mCSsDD044QE3m7HGZEiQ17JjZqBKBGOSQQAJa9E+QjZxGaZFUdYqWEIUzqZ+vBmxoSpXK0VvOuhdswJxGAuii4pyBESQXbF8TKMPOM0UIU4uuFV9VmX2V5+PAxUFzAN3BBS0GUPwJnB2AFDjCXUjbIUad0FNiNxjCckGYfnkMjAu3CIRHgKdDsdInFBYqAIibtkAnxGJ9gkvKHYLv93/Eq5SWd1i3iagpxx30bqpoId41JggWVadTBMTUw+LiBsFPs/oHGLCt61q5XcCLCjzETZqQgqi0s8k0UfF/SP5ARTn3gJpJUXLhNmS57RmPNbVOga8WzDi1SgS5HyBnL9Fp5lMrPPTJyt/k+N/BvxeltVXm0LUuCR81dD7dmrYd8xq6nAproW+U3dpdo4bGv+Y6wwOf1DE/oc/XH6Y5cEOKLh80Smknmj2qr75PjcWTY0Rp1GPNFT/aP13JbEbW0dUyhYY6n7SxDopqZ/QANU/aVocAKK5m2JhhpOi6sBOoNwCxBo9FiMM3DVngln4MIB8ksyjimD2WgpLitZd44dlo1tgL4f2hTmPCVqcU/GS3GlYcJRgm/a6QO6kI10Z0AfDDd7rYJR5oPJAQCu2uQBSCVzsD/rgbmYkZ0H2gK/d5KlblRmyavktS3y4NsmF9+OTVelzu2u4tUuedsmc/wUK9rDRa3S+YD2f8e/3vF5QL/HRykmOHKniYsDl5hB33BV9RQCChhX+CxOfDw24sCFnNfpGprplW6KrCdQO6t75AQD2PbMseBluv7vn397YnxlSbuLtru/DwIBYpsqSO7A/gx0Laq/ukAYHu/L2UUfqe3dZifX86rDKGThs9wheNtacp3D1kG3XkjybdAwY9idzoAHsU173ZQwug1BmOHoFGqZncKd0YyX11AImdZqEIp1tUnAepj2++tlUytZiCGyT2sl5sCMzhPsefauDeRTMr1ue2YGN4p0e+lWcOnuC+ZOcQB19is8kcl6IKBtTbsqBERv1/c033zbqe5Wlf3D4vD1g/8v/gdQSwMEFAACAAgAkK6jSAh+CyMpAwAAhgwAACcAAAB1bml2ZXJzYWwvZmxhc2hfcHVibGlzaGluZ19zZXR0aW5ncy54bWzVV91u2jAUvucpLE+9LGk7unYooaoKaNVaQIVt7VVlYkOsOnYW21B6tafZg+1JdhwDBbXr0h+kTQgRn5/v/J+Y8Og2FWjCcs2VjPBudQcjJmNFuRxH+MugvX2IkTZEUiKUZBGWCqOjRiXM7FBwnfSZMSCqEcBIXc9MhBNjsnoQTKfTKtdZ7rhKWAP4uhqrNMhyppk0LA8yQWbwY2YZ03iOUAIAvqmSc7VGpYJQ6JHOFbWCIU7Bc8ldUES0BdEJDrzYkMQ341xZSU+UUDnKx8MIvzs8dp+FjIdq8pRJlxPdAKIjmzqhlDsviOjzO4YSxscJuHtQw2jKqUkivFdzKCAdPEQpsH3oxKGcKMiBNHP4lBlCiSH+6O0Zdmv0guBJdCZJyuMBcJCLP8LNwfWnq17r4uy08/l60O2eDU573olCJ1jHCYN1QyE4pGwes6WdkBhD4gT8Bp0REZqFwSppITZScs05d0ZDJSD3hRa0UTpktENStlKN/g2XbZDcxWgEgYhZhI9zTgRG3BDB46WytkNtuCmq3l6VRIAF7cnQeR/fm/fZiROSa7bq1oKjXc7jxjdlBUUzZZHgNwwZhSB+m8JTwtBqcdAoV2lBhfYxSAsOFiecTRk9KnI6B/yToSswkVrQhF7NBDPewnfL79CQjVQOuIxMoLOBzrXHrz4LOCNa34OShY9b/bPTZuv6tNNsXW65AAmdEBk/ExwKztLMbASfzJBUZqEH6YiJ1awoCuW04JWJrfryMmieWuHL/NbFWIHeYEk2Y+U5hfmrB6XNJmRSDKIbrgIaRpBDSTwmMGJYF1xaVhYwJhIpKWaIxLDWtBvrCVdWA8UPsIfWL/fQ6yMui9MYVhtYzCnLS0Hu7O69r+1/ODj8WK8Gv3783H5Sab7we4I4c37jnzy58pdr/+E2DAO3pR9f2ia3/+bO7l20vpbJa6d1OShV0la/FFy3jFT3cxmpC/+S6a28YEq5AEtp7IcM1pLgKTeMvmWLvaBNXvVu9z22mTbZYMyvGY3/JmR/Wl4T1+6FYfDoxdVxUi55ColwK3F5223s13bgpvkoq1IBtPX/Do3Kb1BLAwQUAAIACACQrqNItfwJZLoCAABVCgAAIQAAAHVuaXZlcnNhbC9mbGFzaF9za2luX3NldHRpbmdzLnhtbJVWbW/iMAz+fr8Ccd/p7pWd1CExxkmTdrfpNu172po2Ik2qJGXHv784TdYEKPSwJhH7eWzHsc1StaV88WEySXPBhHwGrSkvFWq8bkKLm2nWai34LBdcA9czLmRN2HTx8af9pIlFXmKJHcixnA3JoQ8zt58xFBfj2xxliJCLuiF8/yBKMctIvi2laHlxMbVq34BklG8N8urHfLUeDMCo0vca6iin9TXKOEojQSnAlL6vUS6yGMmA+UhX9jOS04c6f/sD2o4qqi1t+QlliNaQEuIiXy9RhvHceI9fZY5ynqDhrzbQL59RBqGM7EHGzu++ogwyRNM2/9MjjRQlFjTmnH/Edw4TpDDjh1ldoVwk4IUw0MVXcOWxd70LQO5rOPcpjqsU7AnrerAQ8NEzBgstW0gTf+psqhJvj6028wGLDWHKAEJVD3oyST+RVnk3sa7H/YE3yovQl9P0kFfB2hpWXcKBu1jf41erW7srQqfvuiBDCTunDFLslT3yt6nrETJQ9shnRgt45Gx/nMGhqSP5R74l7jnP199YgRNzLJzVn7wVIz3g6KogVafwmFoUsFCYzgutAd8tTayuSyk5yinlZEdLoqngvxCX7e1lVJocGFyvne6sVFPN4FTD2RzNmg7LZc9xPzpr3JDdz0J/ue480WaL30yJ1iSvavOzpKYTxzNjYgozTU4zcE8aOMh7vhEBx8YeItVEbkG+CMHGhuFCgxrrXnTDNQRPk6AGaXK6yqlzcqr8vK0zkGvzahSUr3Ks7IAVLStm/vQrhTcoDhgD1o6qK+OPE/rel4HCNQEQmVe+a7tDZ6lbpimDHfjhDxT2ykN3S5Xp0qGGW+oH2Oiw5ZxmVE+6XdH3SrxDAv0J/KtJK3J8YBnR9ppkyt4smny/hvtcosXs1xk2X7jJ7Nn1UuTY2I8raJT47+Q/UEsDBBQAAgAIAJCuo0gqlg9n/gIAAJcLAAAmAAAAdW5pdmVyc2FsL2h0bWxfcHVibGlzaGluZ19zZXR0aW5ncy54bWzNlm9PGjEYwN/zKZouvpRT56YjdxgjGIlOiLBNX5lyLVxjr721PfB8tU+zD7ZPsqdXQIiOnUaWhRDo0z6/51/7tOHRfSrQhGnDlYzwbn0HIyZjRbkcR/jL4HT7ECNjiaREKMkiLBVGR81amOVDwU3SZ9bCUoMAI00jsxFOrM0aQTCdTuvcZNrNKpFb4Jt6rNIg08wwaZkOMkEK+LFFxgyeESoA4JsqOVNr1moIhZ70WdFcMMQpeC65C4qIM5sKHPhVQxLfjbXKJT1RQmmkx8MIvzs8dp/5Gk9q8ZRJlxLTBKET2wahlDsniOjzB4YSxscJeHuwj9GUU5tEeG/fUWB18JRSsn3kxFFOFKRA2hk+ZZZQYokfenuW3VszF3gRLSRJeTyAGeTCj3BrcHt202tfXXQuz28H3e7FoNPzTpQ6wSonDFYNheCQynXMFnZCYi2JE/AbdEZEGBYGy6L5spGSK865MRoqAakvtTAagaeiiPCx5kRgxC0RPF7MWqLHzJ5yATE43d36SFr8CPTxxgnRhi0bms8Yl8W4+U3lgqJC5UjwO4asQhBRnsK/hKHldKORVmkpFcRYZASnDE04mzJ6VGZpBvyToRswkeagCZsvE8x6C99z/oCGbKQ0cBmZwFYFOTeeX38ROCPGPELJ3Met/kWn1b7tXLba11suQEInRMYvhEMJWZrZjfBJgaSycz1IR0xyw8qiUE7LuSqx1V9fBsPTXPgyv3UxltAbLMlmrLykMH/1oLLZhEzKg+gOV4mGI8ihJJ4JEzEcdy5zVhUYE4mUFAUiMTQq4471hKvcgMQfYI82r/fQ6yMuy9EYbg6wqCnTlZA7u3vv9z98PDj81KgHv3783F6rNGvhPUGcOd/DT9Y28UUjf9oNw8D1zufbsNX5v+rCvav21yqZumxfDyoVqd2vhOtWWdU9r7Lqyl8bvaUro5IL0GbG/thAoxE85ZbRt9w0ryj8+vvXb4s3KvwGo1i7ff/fIPxo8dxaeV+FwbMPwBrIVx/TzdpvUEsDBBQAAgAIAJCuo0hocVKRmgEAAB8GAAAfAAAAdW5pdmVyc2FsL2h0bWxfc2tpbl9zZXR0aW5ncy5qc42UTW/CMAyG7/wKlF0nxD5hu6HBpEkcJo3btEMoplSkSZWkHR3iv68OX03qjsUX8vLkdewq3na61WIR6z53t+6327/7e6cBalbncO3rokVPUWdGJAuYJSmIRAILkOJ49CTvzgRlzKQznZcfaGtqfkzhP0suTB3PCAtNaIY6XBDgN6FtqMM/J7FTq2tfU63R89xaJXuRkhak7UmlU+4YdvXqVr3EAFYF6AvokkfgmQ7caiPPjg8DjDoXqTTjspyqWPXmPFrHWuVy0ZZ/VWagq0++3gP9p8HLxLMTibFvFtIw8WSI0U5mGoyBQ97HCQYJCz4HUfPtu/UH6hk3CwroIjGJPdKjG4w6nfEYGl0ajjB8TFZejW4OMJqchY3dE3e3GB4heAm6YTW+x/BAleXZPz5gplWMHWmgzZ6fUKH4IpHxIXUfg+Twsmjb1r1zoe76Y+Y9IRU8oRX1/NK22RGChgCtN5aOeU2Qd0rZCUqURA5FaNS0Kug5YsM5gvvPLuPW8miVVuOhGo5VG7heg54pJarbf126Z5irs/sFUEsDBBQAAgAIAJCuo0g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JCuo0izv7NQbQAAAHIAAAAcAAAAdW5pdmVyc2FsL2xvY2FsX3NldHRpbmdzLnhtbA3MPQ6DMAxA4Z1TWJ7K0L+NgcDGWFUqPYAVLITk2CixqnJ7sr3h0+vHfxL4cS6bacDn7YHAGm3ZdA34nadrh1CcdCEx5YBqCOPQ9GKR5MPuFRbYhQ7OM6cazi9KVb4zF1Ynr2e4RNuPFu9DcwJ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kK6jSIyYS/o+CAAAjyAAACkAAAB1bml2ZXJzYWwvc2tpbl9jdXN0b21pemF0aW9uX3NldHRpbmdzLnhtbLVa627iShL+v0/RYnWks9IqXMwtK4aVL01iDTEc7CQzu1qhBneCFdvNsRtmOOLHPs0+2D7JVrftYBMgdmYWT6JxddVX1XXrCxnEL16ob2LOAu8Pwj0W2pRzL3yOh39CaLBkPoumEY0pj+sHyqMXuuybGT4xQQNqzEnoksjVxWg8bKCR/KB+T+0bfXhra+0W6rVxC/eRgTs6jF0rxrWiw5jRauqD+hFEghvRJQ35adRBvTD6VsAMYxpxM3Tp96FS5M4PFWdwExHXA7542G2LZ59p3Rtt8aB2s9Pr4H1LVRSli/SO0TQa+17vuqc2EW60Ow1lr/VbSktBzU6ned3dN3utjgJvo+suoLTxdRe1e+12y9i3cAukkapqRkvf95TrZlMFbbh/re9HI63XaKBms6m0jX2nq4y0BgJuBTBUpS8cqBiKpnT3qqY2+woa6SNt1N5jA3f1Duq3cLfR2Lc1TWk0Ds49zC7vrgO19HQyd74DeDIEJ0dFbtVPJNdguYkiYHZosPYJpygkAf1UkzkZcpmx6NclW+/+UksTVCZzxp7ZVaQmRCALsOEJrEFdjmRs0q58YeTpyHM/1RYbzll4tWQhB6irkEUB8WvDPye5k86sjCTb0qiK3BNZ0oO6nvyUFUt1QT7Dc0loyYI1CXdj9syuFmT58hyxTeiWMnO1W9PI98IX4G5c93R8UZHvxdzkNCjYh/viKS+2hnjGVJjXxeIpJemTBfUzjQ35qSB3UPm+R45Et17scSmqNsVzSXRNnmkxAH1VPJdlQtBSjFpPPO8LcfqdA7siyr91kd0nOxoVlSTt8qIUW2/WVfNpHbFn4eyi3PuBfpXzGXSf8FlY2BBPKSExQaGwVJRSt8n5G0eM6etxLxkEoAWCm28uKUlCTrW5PrmbqtbX+XhyM5lr5k1tqCdViURZ/trq9r83O13oXKlcSST7Th2Pi1hIgnUa5bAsZzYZzwEQj+cW/uLUhuJ3ZdHJvTM2LVwbpv+pDDCd4YfaUPwuI3o/m2HLmdtj08Bz055bE0f6ZYwdbNSGX9kGrciWIs7Q1qPfEF9RBO3ZiyiKfc+VA6Jle+GGltBnTO5U05rPsO3MTN0xJ1ZtaLMo2v1VIpMNX0HyrEiMXC8mC5+6Ui2kiBxf51co+MdXHnCygHjhVRntM/XRtG7mzmQytufYMjJKbYhDFxkREZqqA81UG88AIyKwjn9MfC6zTyIg1fcrg9yaN7dj+HGEIbfe88qHH/4Ba6YYQjKlYQlBSBw8g6yz7cfJzBA+BIWIoDWJ428scgtJkw9dCWzT0ieQmrqTw3cETIYNgffCJaQOXfISeHfYttUbPNcmXyDHoTYnFYUmn6EkP1cU+optqCFslxCz1AfzRhUVIcowK5CsBpdE5Lu/Q2S5BDnhza3HNjFQhIehTGQ1xleVNdn4t3sIpKmOz1R7AgzOlm/P3paCKZELy1wJXdCGdGyI7Prt3vzHfKSaY2zMId2MyePckV1SKA3IDoWMI+JuSbikaEGXZAOVsIMx13PlmIi8NOH3jfcHIjztP7+krcsy8JdfPmBSoeGdsAz2y6AMtilr/p524bZ0Bh80ROT6WSvKOODDJtg6ttSZOfk5IYq9YOMnXfpnBOrVuKrBeteOH/dX+bD9H4yxkxasmdDRNI9VEsKwEoslBxZPv5KgaY1AXXpYhIYvTqiVAKxJimEx9AMwD+C5giEP4NFqEI9Ys00HNluPdCFOHyWEZa0mUTsdb3FG9Ckc0F9LdUGfGOyXfEq2yUYG1i4Z/jJRzm2VCkuLYzpjMNwCzOckqQDV9wJxhioHe3+HM1ckq0FhPo9s47uyun3vRa4I4OdNQN/uw54iFkiqT+Isr5NF6e8/aEgyxVmid1ptA/FaoKVjlavPH4qYjdWZfjvXVUvH4kQh6tkvLwfVIXwyduz5WNUEApRJQPhyBavwkzjnlcdKTgQGHqmAl07epiRarv777/+UhzmyJ6GilPq3qjhQ/KJr4le8f1qM0/hfJXAcVSuKypeSgumBKhMtf75yTEjQn3JkIcmyFLBAXHGVUg0lkIZRdRxVv72DKrFlUbBNBHvBiiB36uwzND65168N70j0Ao3TYcyvCiQ9L3KTV7bhcMTdcN8LaUXxH16JxOQdczpXDUOe/aFGfW/5kiy/Lhxg0ms+5LPnKnj6rWpBdz6CpK7Hq2PKxS3rWtASkvdDQ9ieXOteCYcLFZ9AD+eF+5mQR8yfiputt1e5wCAu4iCNhzwSR/rsLc8Rr9i3NHbDJ+LHwJYnHbNOwYap2CymkEXaMfdM1I6bx00px4wPzId1QU+mk4Mu0o+ldF2TN795Ba+0N5bDMSsdypl+IB7zW/Q7f8OfIx7z22JNmcC57q1Nx0N50ew6TiNRnl4mdsBDQ9mlUp7srcgjLBiLa9k4N5GUUOQMmEuHcm10vICm5SxoeYPrZywehK/blzshs9jJacfia4fCwCF965fzd8A97tPzyS3nASWYd7V8P1UBKc+pEki+Pjh2RkJFfLemn2pwECHLlej0cQ2lGJ9qwp3JNzTn5NZZPxPtLCcprbksGsh+Ltt5JZWh6OLVVLGk2C8LDepv/DSoX4rQIIU9H8BwEyxohCEHPOhyaYSKxDz7KrsKe5A70iO5M6N5AL4C7BDOSFkl5AiFxJLbqqxakpf8OOwtuefTLc1aVY6Qc87l+Q9iqI7Lya3yMX3i+fROKZWrIO11h1ws9sAc/ayUPJHllRyNVCw6ThaxnP2JbpUtPgcbTyxHWZsW6Z7v0IwfRb1+QhXwnvP+oJ5fZqFHvfmW9ZgGooB39m8O/gdQSwMEFAACAAgAkK6jSCqKN+aHEQAA8GEAABcAAAB1bml2ZXJzYWwvdW5pdmVyc2FsLnBuZ+3d+VeS2f8AcEszJ2eizcwsbZq0xQXUGjMXWmzSkXKd1FLR1GwzNTMUWVKnsUUldcpdmlzaJW3S3MAlJdSgCZXSlAqFEJUQkR0+9J2az4x+5g/4nvNwDni49znPva/73NUf3lzyOrDvm0WrF2lpaX3j7ubqo6WlA9PS0o7T09WkqHZb7tP8mRfvs2+3VhV1DVfzRSdq1/5dWlrVOH1F2ALN969i3QLjtbQWt396zyPH3I7Q0gq74O66yy8xZGIIfuVBpJIsUOajtJzPH9AGteV+tHya9SNk04+uznrL59ssmXgGKf/ouv5F2jL9+Xt0Lnl5KrRTkJWBFJlobZNiSH7uQT2fdujRUcI2JuOX/fUcWml9FaOnNIlP6yE+LlBIpume9vxm8TC7BDFcL5Gyi2Jk3K9XhZ6fp/v3j7c/rF6lLDvkti2bizvMgrpI3qYZS7uuuNw01P4a0qL194/7Nl7REYoneuamWEV1wM2Vtv/MhrTsTNbucxsjP6BB1U3KsPt3YCb7MiNmlXcjPeWEWd0Y72xQIk4fQZss+Gf2+ZRI7b4fTyuVfKwhDFY1p7rnU8Df+FnUV1ha5ZlFjWTMzv8QuRPivcTAVXd2Rr7REliTd2LZnPvNay1n/PwsogdtN0tz1fghxHvpT3Nv9RBCuZezjNMzt+yWNte9fkuNZpfR0lbuv9R355D97Batn6e/3MB7b8ScOunnNm3ZHEfNmG0P0bWE+bkaZM++XpOMNLBZ0AsgAASAABAAAkAACAABIAAEgAAQAAJAAAgAASAABIAAEAACQAAIAAEgAASAABAAAkAACAABIAAEgAAQAAJAAAgAASAABIAAEAACQAAIAAEgAASAABAAAkAACAABIAAEgAAQAAJAAAgAASAABIAAEAACQAAIAAEgAASAABAA4v8RIkXaNvKI5jIo+R/RAs+nqO1ju8MS0+bG0dM9bb8uP+BVwCqb2WEBW3rOh77PbDNeMCeioJ750YNHD85OhcT+e/v+W/I12ObIOXV9dh5MmWc+v2zn3RezylirKTr1Umib1uwq+QucYS7SkdznHuDm35OmKBvtcU5Tz9gpC0221+NFZ/q6/cFRzU1rx/IY3qP/LNDaHqJEzayA5gXLbfs4jSJhHUkZPe0Q06wSbWVxGSrMLUkiWVUMDclHSd6lF5mqJeSNhm7WjU3IJN7oTFa7qck/YynCtflE+SRFVaH+dtdNF84DRjTlnDO1Hu1CYgedgFSzRfAdeGk7K3TqTTyt5CdLo/TDYARy+0kT9QXDkFe9tG04ebupKlZIdeSjJuLgaFHfczBGcOUKnuYiH7/LecwWC7d3Y5c0CTqN4SVKPlYtH6RikGBRYiP10eSpN0yoWkobNAE3M4J/qHovDkAGmqCn/3geSeD8VlqFLDi6t3Zc/sJROE3N//L0c1JkHtO+ykWXtnmHcuNKk9gFHTQzXtz1Ulq9S9PkzN30ZXEQB8bqn8Din0jVjI3ViKEERsfG7pOl4mbxsPwx+d4rH1IIvphBi8EIiwzVjWxpUnG7WuveI4KXT5SqmY/mv1cz6g9KViG8QY3yyUZEZxWyAVmMHEA2xYFHb65/qgcWqfMmTxVlC2rWTiUHzdT08g4R9gS6XG8OB9PvP1uMPRxQw333V4Wpr3cqR4dYOCgmPLz14hoPxNkqm4iJ7mAE6hoz57vF5ifhL3xRTWZOlHbe8h7ZyBMVYj/kTiSl1jP/pDdEuSHhvlZOXgdrUpzO0PuWpTgR7J1drkrW+UXw8HJ4gr+IaVDfWZL51taE4JTR4b3gIvf9iDFT0tn/wbb0XF42GotDru28ya3JqwjhvJMGtI7suH6cfCg7ST7An+iud7D/3K+2m2mLmq08BfG99zAF16mKu1iSLwqTwPDgPJx5l0opZX6VhOK2DbR442NppJHwQbPA/CCmqSWrO6hS7BX2myrZpGbLhgzRvguEpXu3pMLwmMTbXjbwKxlmf1TZU4N/mFE6j4ktbnmAuy9u8QAzBxBbBk34n2oSkL12akfyAC/58Ll+auGXDm7nxRx8vwJaDe3s/n26NjaDKewt5QzwOTVnD4piWyNoobaLEdGQO6RWPBZ7RbqgbyM3vOMhe8qJGoaFnGpsXApjC0JXw2oXXK9Pj8aRVmw4Z2QEphNJ5IG8SO6o49PBhOblziOR07+nNzs7QDnkz2Ph1rEbRCeWOZaZIyW/9kDEBpvmMbnMW8StUVzLfqcgSH1laM1Esm+G/t2rPiBDjyoxqMBX37wxQ8+cp349tY0/7UQVEUscYjjPP98Q8bJlv8r81uDNpy8DmdyrcSUkrJJO8eBUT8e2jqxOdUdvplbx432qy4mGXYUxeg1nC0xKlWF+8IN2mX50fpgPyUXJwFUy2yOQVJGZHx0rPYYC5coeC5RenSz4jDPM2u7MB371TGQ1hKJITI4P+WsaPG6cOPGYMYDanBUja1CCA+FYpSjtJmWtvnnRa9zx4w3jYekr7oQ37TksNHPIU8Y/EF1KWpArIIz0qk/Lb6XjBDUIbGkC1cCmU1xWgHH368hpyFt06LsTmedtlZUE+q07HLvM9QY7Kj3tQJvoQritbduBqWQYicsrzBvtTaWYqj6mP8C29MnTg/kLG4pmZPiZhdGTZOXnKRetm6UkbDWZSuLa4M9RXtlg+b6o4XTVycJUSop+ruznxAbXV7pnGXmHMsAdd9I9sdbOpAr7+SC4OusJtYE4UoHJ2mlLJazvSAyw2tdJ8NQUe3EzS1CJsH//g/P93V2R6vnPX+ad6uu+rjJhFRH7u5vZkfWWA2tObEniBPJ7hzHyiSunGya4OrkiIqjZ3pN///NC9jbomzVTnnoM+JvnWNWYP0k2Fk6XPUmSfTSEo+KEvb6e0RiVEM+cEfBqOb6kGYWQBkddaJWohbgkXlJf+xg2F1fGi8ubtEBjRBKRZk7Yjh4Q2PbzvEkhBHoVo84khOMPwpeGK5HOTJlItiaUQecnr2SNOo/IC/TMF+rmml01mQQZ6bocVmYRhwUYGfcWPLOH3f1IFtP6dPDXus1/BdK11YxVi5mvtFnH2XABRJXsmibLT2Dg7Jko4T1mMoPVC1/cz9/mMlmivpLDJ6lVHblZq7KbrD1ijCnCQjx561u/p7dNWYxOeOLp5BKe1A9211S0A8eoe++uXMWpFnqpxeeDecLHBBqRSXOFLIWttBh5aVySLtc+SWmJ5D+zTiZvyn/4OKK73Sjs8/p3J6VuGMm7EWCrSj2NWgY9uITuOb4PUoBZBo9jaSY+otVZGP7oILkdq+TBwSbYhuHbHF/olsL7mfPo5MPI5FecpCwcgycy9iRZ5AfNKMj0Xl7wHxE6ZUmrVnMcm9PQIZNS+q+ZFcICaJCmPke2brbF8UHVe1IpAb/2qBGDwojMbX+F/a1LuSfxj6u9kFUtu43bVbcgVyaCqgS4ugfW1zXXB8NYbh25Mm/4+xrPDQFTJJqwWLWAc9FVrpMrayY7ZO3tqh19Vp3q/jpgh2mr67pL2eW3nTB8aHntECm07Wex/l9jLGHVq416Pfijlk5jy8Uyh91uVusrW8tduKZMRLhqe/idmuj9zpk64ddsiWqK3iIhmB4oR1qVCAY4dnAkg3cIfLikVaKyEDVYod2pKDPb9d7OE2erbZXKLAPYmPhT4Rv0zDUrN/R7kmIUDN4Jw/YT+tpfts9IVFc/nNgJCSPdQxPs5X9WJ4iQgk5tqQ2tsTqbEROww+U30+oyk7rdu9HqHG5eXgaccAyidAjGZbzwUTsS19wiRkQyGeGUQRcawjKykxdM4FRdoCgSHjBOypIPkFZEMfLe6JnDMazOzW1JrQOih2jrRKfny0oFHy9/e0GkkvOZTjOvwos2lia+r8WDoIqP7EamcrKDpbeRIV8cO7EW2URvMGwd+X2yfTBd/mWHVHTibfY+k9eO32fgAjn6uVLSQTt1TvFSEDsulOtxZkxchLHrFYxuF2LdzaVrErkhuZxtzril9p3iYCO4jx0839JZfdkqPNhWrbJiHccZwLo6X0oD8i0tYS6yD2XPxSS1cv/e7NQGHofuCUULtoueiLZyW5NRWLcE21g3SAGxzITeGUwj0AuQwc2gsC9bKeLpt9f8Q+pzQs+8tl8zpJlSO/Ne9qivFW9jPjnb4PdaFLnF49sjE26hE8LXM2YOopP0C89qwZT6cSmj5qhr+fFNher4HvIi88jv0EWC/fCoeRX9G0AukrcV1RGrvcfieMdfpoklqvO8iNAJR7Y3h9x2SpV1CCI4R+dOdPK6HP9cJeRGiZrdH+iyuUf31WD1j1TJqnP3rc9peoXTzYxId2cVqqJmhvWBt8hcJM/ALk48DCnAuh9QIhZky8YyZDUVAmevMWkGI1kFnr/2u/xfL6GHS3Vy3SFJrEx7a2Ivu0azkUgfiqc5F2meEaKIpJyIwZS+NlKw7Un1kpcWUAR+V3PaIKeke/p4DmJatPiMYnn4YGnVsM3h/HFxa/tv4g/cks8V/bo4LcVTs2U98lU26usd6DeyDeqaWG9TUwarR21WtEiLZdzaLxxcCeok7MeSLn/FYnDUT0/LdlgOecoUnTwbKE72snjpnrG4sXeNIcwdBNmVP5CSabxX1S1jWpQs0o2FAmXuYyVY6Uce4Z6qdQ6CFGiG5NEqkbMH27vcWuyJldE7aDK1MB06/WJPEV4xsvEIpaAjZ+mTpzmjob/THPPQaZR82UQheJG5i5djb9mtqIufu17M2wd1wwOO+ePLDQ6MHr9+Ct/VnVQCJvMIJKK/5Z1HTeGaXRHo2IQTV7MNbpREZVfuKl/0CuXgQ/oeXVwoRskHmSthOrnGjX6BSHLj9EceMhmOdHBSsLGxI1lDNp8b52ttcPO0T+OxmhF1g4s19BqTU88pHXS8rmf+iA8/w28WY6Kda3jdp9gWuTFo3mHNmWB9/riksoshWhzPBemBxPNWfNmSv+hu0Uyaw1sKLaXEKly35zvxHaxBFBPcYcQ5FmYr1fGEcKXOASh3KlfTS4j80DzV+Y8fQ0zX1ceIv2w9TDGSd7uYtAgmzoPfS7cqIPmCGSUSNBMtHkrrN1tp/oj0DfNTj9Y0rkWuVGwjMHPgrD2kk8tamLuHyO0fQFSJki2V8969czl25MtgkRnd5odVz4R3xWObzJgclewBWgpPnnhsIX3T0haxbP8YfuHwzH44HCMdJdx0V6qjmdOPVUlhmi6d9Mvy1hFJaznxXOyEYx3alP+C4Bkka+9ol6NjR6lDDn/W2Z7ckoByauCTq/2lZz2OEqbEO/o4Cdfwhk81z0dVKVm1kMSOwasVHCgcBbo8jTdQURHER1IRAWuVX/xODJF2w1Vnwkn8Zz9duGGqeLtwIeN1uOe3vIlGDK4Cuk7zvFAvWNZDZp9buVx3zEI7S1DPvuNEk5Wu9YjywcVvAfNtQrIaWBV2biYmC3PjreJPWtBxmOmy5+0gaNOOwl5WP31D+mRcczxfs1f85eMqrFufsOkywXM8cWNIFP/KlyUoNyVcbTZsM3/nlBMDRU2uwtMIDunhCrMTa2DUpYFnYj8Fy68k5lE+9WmPMsp/p6yS4T8Sg5WtXX8/KHKO3VDdnAginXhfc+zhTPxwvAKFibZ06ITf7GwtH96UJbLvOLl4PboYrZqpn++GhubKfH6WMaV5HxTjUdBGiW0WMj/gPehyvCKtrbvH6r/HPn9tzrR0vJCGpdOSGkmqS/LmVPcp42IhizjVZVG0zxR91lf95uN0lPKQ83gx3B7cCF03+8j/KnonpEBJb3uYmN4654Cr6eFHNrfPSbbTZNgvilkx5ywOAZmrZQzSmsv2X+vO/fEAj/8L1i9nqs+tG970b8H6RR2G8O1L/se9W1rydO9eezOg4Kdfu8RX8Rx32s25IsowsxwTpJlzBJo+ts/dZ/mcf3DceJBy4jsW2b+1HPNOs+Dw2UIaNCYZ8mNhYdfs3yeAavftvnsJhlWYFhB7mn9T60K1NC/3vQdcq3aHpv4HUEsDBBQAAgAIAJCuo0iV7pF+SwAAAGsAAAAbAAAAdW5pdmVyc2FsL3VuaXZlcnNhbC5wbmcueG1ss7GvyM1RKEstKs7Mz7NVMtQzULK34+WyKShKLctMLVeoAIoBBSFASaESyDVCcMszU0oygEIG5mYIwYzUzPSMElslCwNzuKA+0EwAUEsBAgAAFAACAAgAkK6jSA5qJE5iBAAABREAAB0AAAAAAAAAAQAAAAAAAAAAAHVuaXZlcnNhbC9jb21tb25fbWVzc2FnZXMubG5nUEsBAgAAFAACAAgAkK6jSAh+CyMpAwAAhgwAACcAAAAAAAAAAQAAAAAAnQQAAHVuaXZlcnNhbC9mbGFzaF9wdWJsaXNoaW5nX3NldHRpbmdzLnhtbFBLAQIAABQAAgAIAJCuo0i1/AlkugIAAFUKAAAhAAAAAAAAAAEAAAAAAAsIAAB1bml2ZXJzYWwvZmxhc2hfc2tpbl9zZXR0aW5ncy54bWxQSwECAAAUAAIACACQrqNIKpYPZ/4CAACXCwAAJgAAAAAAAAABAAAAAAAECwAAdW5pdmVyc2FsL2h0bWxfcHVibGlzaGluZ19zZXR0aW5ncy54bWxQSwECAAAUAAIACACQrqNIaHFSkZoBAAAfBgAAHwAAAAAAAAABAAAAAABGDgAAdW5pdmVyc2FsL2h0bWxfc2tpbl9zZXR0aW5ncy5qc1BLAQIAABQAAgAIAJCuo0g9PC/RwQAAAOUBAAAaAAAAAAAAAAEAAAAAAB0QAAB1bml2ZXJzYWwvaTE4bl9wcmVzZXRzLnhtbFBLAQIAABQAAgAIAJCuo0izv7NQbQAAAHIAAAAcAAAAAAAAAAEAAAAAABYRAAB1bml2ZXJzYWwvbG9jYWxfc2V0dGluZ3MueG1sUEsBAgAAFAACAAgARJRXRyO0Tvv7AgAAsAgAABQAAAAAAAAAAQAAAAAAvREAAHVuaXZlcnNhbC9wbGF5ZXIueG1sUEsBAgAAFAACAAgAkK6jSIyYS/o+CAAAjyAAACkAAAAAAAAAAQAAAAAA6hQAAHVuaXZlcnNhbC9za2luX2N1c3RvbWl6YXRpb25fc2V0dGluZ3MueG1sUEsBAgAAFAACAAgAkK6jSCqKN+aHEQAA8GEAABcAAAAAAAAAAAAAAAAAbx0AAHVuaXZlcnNhbC91bml2ZXJzYWwucG5nUEsBAgAAFAACAAgAkK6jSJXukX5LAAAAawAAABsAAAAAAAAAAQAAAAAAKy8AAHVuaXZlcnNhbC91bml2ZXJzYWwucG5nLnhtbFBLBQYAAAAACwALAEkDAACvLwAAAAA="/>
  <p:tag name="ISPRING_PRESENTATION_TITLE" val="1"/>
  <p:tag name="ISPRING_SCORM_RATE_QUIZZES" val="0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OUTPUT_FOLDER" val="F:\我图VIP设计PPT上传\10月份上传文件\298"/>
  <p:tag name="ISPRING_FIRST_PUBLISH" val="1"/>
</p:tagLst>
</file>

<file path=ppt/theme/theme1.xml><?xml version="1.0" encoding="utf-8"?>
<a:theme xmlns:a="http://schemas.openxmlformats.org/drawingml/2006/main" name="小Q办公">
  <a:themeElements>
    <a:clrScheme name="自定义 11">
      <a:dk1>
        <a:sysClr val="windowText" lastClr="000000"/>
      </a:dk1>
      <a:lt1>
        <a:sysClr val="window" lastClr="FFFFFF"/>
      </a:lt1>
      <a:dk2>
        <a:srgbClr val="000000"/>
      </a:dk2>
      <a:lt2>
        <a:srgbClr val="FFFFFF"/>
      </a:lt2>
      <a:accent1>
        <a:srgbClr val="09792E"/>
      </a:accent1>
      <a:accent2>
        <a:srgbClr val="2AC444"/>
      </a:accent2>
      <a:accent3>
        <a:srgbClr val="09792E"/>
      </a:accent3>
      <a:accent4>
        <a:srgbClr val="2AC444"/>
      </a:accent4>
      <a:accent5>
        <a:srgbClr val="09792E"/>
      </a:accent5>
      <a:accent6>
        <a:srgbClr val="2AC444"/>
      </a:accent6>
      <a:hlink>
        <a:srgbClr val="09792E"/>
      </a:hlink>
      <a:folHlink>
        <a:srgbClr val="2AC444"/>
      </a:folHlink>
    </a:clrScheme>
    <a:fontScheme name="5svwt2nm">
      <a:majorFont>
        <a:latin typeface="inpin ruiyuanti"/>
        <a:ea typeface="inpin ruiyuanti"/>
        <a:cs typeface=""/>
      </a:majorFont>
      <a:minorFont>
        <a:latin typeface="inpin ruiyuanti"/>
        <a:ea typeface="inpin ruiyuanti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2458</Words>
  <Application>WPS 演示</Application>
  <PresentationFormat>全屏显示(16:9)</PresentationFormat>
  <Paragraphs>181</Paragraphs>
  <Slides>25</Slides>
  <Notes>11</Notes>
  <HiddenSlides>0</HiddenSlides>
  <MMClips>1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4" baseType="lpstr">
      <vt:lpstr>Arial</vt:lpstr>
      <vt:lpstr>宋体</vt:lpstr>
      <vt:lpstr>Wingdings</vt:lpstr>
      <vt:lpstr>inpin ruiyuanti</vt:lpstr>
      <vt:lpstr>Segoe Print</vt:lpstr>
      <vt:lpstr>微软雅黑</vt:lpstr>
      <vt:lpstr>Arial Unicode MS</vt:lpstr>
      <vt:lpstr>Calibri</vt:lpstr>
      <vt:lpstr>小Q办公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问题：</vt:lpstr>
      <vt:lpstr>PowerPoint 演示文稿</vt:lpstr>
      <vt:lpstr>问题：</vt:lpstr>
      <vt:lpstr>PowerPoint 演示文稿</vt:lpstr>
      <vt:lpstr>PowerPoint 演示文稿</vt:lpstr>
      <vt:lpstr>PowerPoint 演示文稿</vt:lpstr>
      <vt:lpstr>问题：</vt:lpstr>
      <vt:lpstr>PowerPoint 演示文稿</vt:lpstr>
      <vt:lpstr>问题：</vt:lpstr>
      <vt:lpstr>PowerPoint 演示文稿</vt:lpstr>
      <vt:lpstr>PowerPoint 演示文稿</vt:lpstr>
      <vt:lpstr>问题：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www.xqppt.com</dc:title>
  <dc:subject>教学培训</dc:subject>
  <dc:creator>小Q</dc:creator>
  <dcterms:created xsi:type="dcterms:W3CDTF">2019-05-13T21:35:00Z</dcterms:created>
  <dcterms:modified xsi:type="dcterms:W3CDTF">2021-07-07T13:01:51Z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0147E353915B479B9A580E105ED41865</vt:lpwstr>
  </property>
  <property fmtid="{D5CDD505-2E9C-101B-9397-08002B2CF9AE}" pid="3" name="KSOProductBuildVer">
    <vt:lpwstr>2052-11.1.0.10495</vt:lpwstr>
  </property>
</Properties>
</file>