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319" r:id="rId3"/>
    <p:sldId id="317" r:id="rId4"/>
    <p:sldId id="339" r:id="rId5"/>
    <p:sldId id="324" r:id="rId6"/>
    <p:sldId id="323" r:id="rId7"/>
    <p:sldId id="325" r:id="rId8"/>
    <p:sldId id="340" r:id="rId9"/>
    <p:sldId id="328" r:id="rId10"/>
    <p:sldId id="326" r:id="rId11"/>
    <p:sldId id="318" r:id="rId12"/>
    <p:sldId id="343" r:id="rId13"/>
    <p:sldId id="341" r:id="rId14"/>
    <p:sldId id="344" r:id="rId15"/>
    <p:sldId id="336" r:id="rId16"/>
    <p:sldId id="345" r:id="rId17"/>
    <p:sldId id="342" r:id="rId1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6600"/>
    <a:srgbClr val="FF0000"/>
    <a:srgbClr val="0000FF"/>
    <a:srgbClr val="FF3300"/>
    <a:srgbClr val="FF0066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0" autoAdjust="0"/>
    <p:restoredTop sz="94660"/>
  </p:normalViewPr>
  <p:slideViewPr>
    <p:cSldViewPr>
      <p:cViewPr>
        <p:scale>
          <a:sx n="100" d="100"/>
          <a:sy n="100" d="100"/>
        </p:scale>
        <p:origin x="-300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3CEFA-184D-4F20-9F6A-A1373789C5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F8F88-31C1-41F1-B2FA-1C6A549E54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8F88-31C1-41F1-B2FA-1C6A549E547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05592" y="689968"/>
            <a:ext cx="4392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Gungsuh" pitchFamily="18" charset="-127"/>
                <a:ea typeface="Gungsuh" pitchFamily="18" charset="-127"/>
              </a:rPr>
              <a:t>Unit3  Lesson 3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207109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 dirty="0">
                <a:solidFill>
                  <a:srgbClr val="FF0066"/>
                </a:solidFill>
                <a:latin typeface="Bodoni MT Black" panose="02070A03080606020203" pitchFamily="18" charset="0"/>
              </a:rPr>
              <a:t>What do you do on Saturday?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37194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8852" name="Picture 4" descr="D62A60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03610"/>
            <a:ext cx="65913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763713" y="3381375"/>
            <a:ext cx="5638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/>
              <a:t>Sunday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 rot="454103">
            <a:off x="4859339" y="1162199"/>
            <a:ext cx="1152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星期日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1a988e792035741529af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6" y="3489722"/>
            <a:ext cx="1223963" cy="9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Picture 3" descr="1a988e792035741529af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3489723"/>
            <a:ext cx="1255712" cy="9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1a988e792035741529af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86916"/>
            <a:ext cx="1257300" cy="94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5" descr="1a988e792035741529af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357187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 descr="1a988e792035741529af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303610"/>
            <a:ext cx="1295400" cy="8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551614" y="2895600"/>
            <a:ext cx="25923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200" b="1">
                <a:solidFill>
                  <a:srgbClr val="FF0000"/>
                </a:solidFill>
                <a:latin typeface="Century751 BT" pitchFamily="18" charset="0"/>
                <a:ea typeface="楷体_GB2312" pitchFamily="49" charset="-122"/>
              </a:rPr>
              <a:t>   Tuesday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79389" y="3381375"/>
            <a:ext cx="25685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200" b="1">
                <a:solidFill>
                  <a:srgbClr val="FF0000"/>
                </a:solidFill>
                <a:latin typeface="Century751 BT" pitchFamily="18" charset="0"/>
                <a:ea typeface="楷体_GB2312" pitchFamily="49" charset="-122"/>
              </a:rPr>
              <a:t>Monday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195514" y="4407694"/>
            <a:ext cx="281917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4200" b="1">
                <a:solidFill>
                  <a:srgbClr val="FF0000"/>
                </a:solidFill>
                <a:latin typeface="Century751 BT" pitchFamily="18" charset="0"/>
                <a:ea typeface="楷体_GB2312" pitchFamily="49" charset="-122"/>
              </a:rPr>
              <a:t>Wednesday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6732588" y="1168004"/>
            <a:ext cx="1905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200" b="1">
                <a:solidFill>
                  <a:srgbClr val="FF0000"/>
                </a:solidFill>
                <a:latin typeface="Century751 BT" pitchFamily="18" charset="0"/>
                <a:ea typeface="楷体_GB2312" pitchFamily="49" charset="-122"/>
              </a:rPr>
              <a:t>Sunday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132139" y="1168004"/>
            <a:ext cx="32400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200" b="1">
                <a:solidFill>
                  <a:srgbClr val="FF0000"/>
                </a:solidFill>
                <a:latin typeface="Century751 BT" pitchFamily="18" charset="0"/>
                <a:ea typeface="楷体_GB2312" pitchFamily="49" charset="-122"/>
              </a:rPr>
              <a:t> Thursday</a:t>
            </a:r>
          </a:p>
        </p:txBody>
      </p:sp>
      <p:pic>
        <p:nvPicPr>
          <p:cNvPr id="70669" name="Picture 13" descr="1a988e792035741529af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1" y="1977628"/>
            <a:ext cx="1223963" cy="9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1a988e792035741529af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2409826"/>
            <a:ext cx="1223962" cy="9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684213" y="1329929"/>
            <a:ext cx="20875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200" b="1">
                <a:solidFill>
                  <a:srgbClr val="FF0000"/>
                </a:solidFill>
                <a:latin typeface="Century751 BT" pitchFamily="18" charset="0"/>
                <a:ea typeface="楷体_GB2312" pitchFamily="49" charset="-122"/>
              </a:rPr>
              <a:t> Friday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364163" y="4462462"/>
            <a:ext cx="25193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200" b="1">
                <a:solidFill>
                  <a:srgbClr val="FF0000"/>
                </a:solidFill>
                <a:latin typeface="Century751 BT" pitchFamily="18" charset="0"/>
                <a:ea typeface="楷体_GB2312" pitchFamily="49" charset="-122"/>
              </a:rPr>
              <a:t> Saturday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70663" grpId="1"/>
      <p:bldP spid="70664" grpId="0"/>
      <p:bldP spid="70664" grpId="1"/>
      <p:bldP spid="70665" grpId="0" build="allAtOnce"/>
      <p:bldP spid="70667" grpId="0"/>
      <p:bldP spid="70667" grpId="1"/>
      <p:bldP spid="70674" grpId="0"/>
      <p:bldP spid="70674" grpId="1"/>
      <p:bldP spid="70675" grpId="0"/>
      <p:bldP spid="7067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WordArt 3"/>
          <p:cNvSpPr>
            <a:spLocks noChangeArrowheads="1" noChangeShapeType="1" noTextEdit="1"/>
          </p:cNvSpPr>
          <p:nvPr/>
        </p:nvSpPr>
        <p:spPr bwMode="auto">
          <a:xfrm>
            <a:off x="1835150" y="1221581"/>
            <a:ext cx="5689600" cy="124896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i="1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Let's read in groups</a:t>
            </a:r>
            <a:endParaRPr lang="zh-CN" altLang="en-US" sz="3600" b="1" i="1" kern="1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203576" y="2518172"/>
            <a:ext cx="2735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（小组互相读课文）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900114" y="735806"/>
            <a:ext cx="7056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</a:t>
            </a: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1619250" y="681038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3635375" y="357187"/>
            <a:ext cx="4319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It’s time for school.</a:t>
            </a: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3059114" y="1221581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1547813" y="897731"/>
            <a:ext cx="4895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No! It’s                today.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1476375" y="1383506"/>
            <a:ext cx="4895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What do you do on </a:t>
            </a: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5003801" y="1707356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1547813" y="1869281"/>
            <a:ext cx="4176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We often </a:t>
            </a:r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3419475" y="2193131"/>
            <a:ext cx="2592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1619250" y="2356248"/>
            <a:ext cx="38877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Let’s go and play!</a:t>
            </a: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2555876" y="2842023"/>
            <a:ext cx="2663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OK!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3419476" y="3381375"/>
            <a:ext cx="3673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What do you do on </a:t>
            </a: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6948488" y="3706416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3492501" y="4407694"/>
            <a:ext cx="4175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1692276" y="303610"/>
            <a:ext cx="2016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Hurry up!</a:t>
            </a: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2843214" y="844154"/>
            <a:ext cx="2592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Saturday</a:t>
            </a: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4932364" y="1329929"/>
            <a:ext cx="2592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Saturday ?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3419475" y="1762125"/>
            <a:ext cx="3024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play football .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6877050" y="3274219"/>
            <a:ext cx="2160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Sunday?</a:t>
            </a:r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3563938" y="3975497"/>
            <a:ext cx="39608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I often play the piano.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9" grpId="0"/>
      <p:bldP spid="94230" grpId="0"/>
      <p:bldP spid="94232" grpId="0"/>
      <p:bldP spid="94233" grpId="0"/>
      <p:bldP spid="942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9" name="Picture 9" descr="02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842022"/>
            <a:ext cx="32829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0" name="Picture 10" descr="02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6" y="357188"/>
            <a:ext cx="2519363" cy="14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1" name="Picture 11" descr="02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57188"/>
            <a:ext cx="2376488" cy="133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2" name="Picture 12" descr="02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357188"/>
            <a:ext cx="2376488" cy="133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3" name="Picture 13" descr="02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357188"/>
            <a:ext cx="2376488" cy="133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4" name="Picture 14" descr="02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4" y="303610"/>
            <a:ext cx="2592387" cy="14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95" name="AutoShape 15"/>
          <p:cNvSpPr>
            <a:spLocks noChangeArrowheads="1"/>
          </p:cNvSpPr>
          <p:nvPr/>
        </p:nvSpPr>
        <p:spPr bwMode="auto">
          <a:xfrm>
            <a:off x="1115616" y="2085975"/>
            <a:ext cx="3960440" cy="756047"/>
          </a:xfrm>
          <a:prstGeom prst="wedgeRoundRectCallout">
            <a:avLst>
              <a:gd name="adj1" fmla="val -861"/>
              <a:gd name="adj2" fmla="val 679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2800" dirty="0"/>
              <a:t>What do you do on Saturday?</a:t>
            </a:r>
          </a:p>
        </p:txBody>
      </p:sp>
      <p:sp>
        <p:nvSpPr>
          <p:cNvPr id="97296" name="AutoShape 16"/>
          <p:cNvSpPr>
            <a:spLocks noChangeArrowheads="1"/>
          </p:cNvSpPr>
          <p:nvPr/>
        </p:nvSpPr>
        <p:spPr bwMode="auto">
          <a:xfrm>
            <a:off x="5364164" y="2301479"/>
            <a:ext cx="3455987" cy="540544"/>
          </a:xfrm>
          <a:prstGeom prst="wedgeRoundRectCallout">
            <a:avLst>
              <a:gd name="adj1" fmla="val -40630"/>
              <a:gd name="adj2" fmla="val 980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2800" dirty="0"/>
              <a:t>I often play football.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275606"/>
            <a:ext cx="8991600" cy="339447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dirty="0"/>
              <a:t>本节课学到的单词有：</a:t>
            </a:r>
          </a:p>
          <a:p>
            <a:pPr>
              <a:buFontTx/>
              <a:buNone/>
            </a:pPr>
            <a:r>
              <a:rPr lang="en-US" altLang="zh-CN" b="1" i="1" dirty="0">
                <a:latin typeface="Times New Roman" panose="02020603050405020304" pitchFamily="18" charset="0"/>
              </a:rPr>
              <a:t>hurry up     Saturday    Sunday</a:t>
            </a:r>
          </a:p>
          <a:p>
            <a:pPr>
              <a:buFontTx/>
              <a:buNone/>
            </a:pPr>
            <a:r>
              <a:rPr lang="zh-CN" altLang="en-US" dirty="0"/>
              <a:t>本节课学会运用的句子是：</a:t>
            </a:r>
          </a:p>
          <a:p>
            <a:pPr>
              <a:buFontTx/>
              <a:buNone/>
            </a:pPr>
            <a:r>
              <a:rPr lang="en-US" altLang="zh-CN" b="1" i="1" dirty="0">
                <a:latin typeface="Times New Roman" panose="02020603050405020304" pitchFamily="18" charset="0"/>
              </a:rPr>
              <a:t>What do you do on Saturday/Sunday?</a:t>
            </a:r>
          </a:p>
          <a:p>
            <a:pPr>
              <a:buFontTx/>
              <a:buNone/>
            </a:pPr>
            <a:r>
              <a:rPr lang="en-US" altLang="zh-CN" b="1" i="1" dirty="0">
                <a:latin typeface="Times New Roman" panose="02020603050405020304" pitchFamily="18" charset="0"/>
              </a:rPr>
              <a:t>I / We often</a:t>
            </a:r>
            <a:r>
              <a:rPr lang="en-US" altLang="zh-CN" b="1" i="1" dirty="0" smtClean="0">
                <a:latin typeface="Times New Roman" panose="02020603050405020304" pitchFamily="18" charset="0"/>
              </a:rPr>
              <a:t>…</a:t>
            </a:r>
            <a:endParaRPr lang="en-US" altLang="zh-CN" b="1" i="1" dirty="0">
              <a:latin typeface="Times New Roman" panose="02020603050405020304" pitchFamily="18" charset="0"/>
            </a:endParaRPr>
          </a:p>
        </p:txBody>
      </p:sp>
      <p:sp>
        <p:nvSpPr>
          <p:cNvPr id="89093" name="WordArt 5"/>
          <p:cNvSpPr>
            <a:spLocks noChangeArrowheads="1" noChangeShapeType="1" noTextEdit="1"/>
          </p:cNvSpPr>
          <p:nvPr/>
        </p:nvSpPr>
        <p:spPr bwMode="auto">
          <a:xfrm>
            <a:off x="3059114" y="250032"/>
            <a:ext cx="2592387" cy="7024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Summary</a:t>
            </a:r>
            <a:endParaRPr lang="zh-CN" altLang="en-US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98308" name="Picture 4" descr="u=2387904678,2347552349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3059113" y="1653779"/>
            <a:ext cx="360045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chemeClr val="bg1"/>
                </a:solidFill>
              </a:rPr>
              <a:t>hurry up</a:t>
            </a:r>
          </a:p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FF0066"/>
                </a:solidFill>
              </a:rPr>
              <a:t>S</a:t>
            </a:r>
            <a:r>
              <a:rPr lang="en-US" altLang="zh-CN" sz="4400" dirty="0">
                <a:solidFill>
                  <a:schemeClr val="bg1"/>
                </a:solidFill>
              </a:rPr>
              <a:t>aturday</a:t>
            </a:r>
          </a:p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FF0066"/>
                </a:solidFill>
              </a:rPr>
              <a:t>S</a:t>
            </a:r>
            <a:r>
              <a:rPr lang="en-US" altLang="zh-CN" sz="4400" dirty="0">
                <a:solidFill>
                  <a:schemeClr val="bg1"/>
                </a:solidFill>
              </a:rPr>
              <a:t>unday</a:t>
            </a: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 rot="20930720">
            <a:off x="328614" y="859304"/>
            <a:ext cx="15843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Let’s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 rot="21119000">
            <a:off x="2563814" y="418952"/>
            <a:ext cx="18002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/>
              <a:t>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SY_201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819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3" descr="236749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1"/>
            <a:ext cx="2286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 descr="193000~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571751"/>
            <a:ext cx="2819400" cy="176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 descr="0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43200" y="2686050"/>
            <a:ext cx="31242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6" descr="01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2628900"/>
            <a:ext cx="3276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1801" y="0"/>
            <a:ext cx="19907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0" y="2000250"/>
            <a:ext cx="2895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/>
              <a:t>play  basketball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352800" y="2000250"/>
            <a:ext cx="2895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/>
              <a:t>play  football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3429000" y="4572000"/>
            <a:ext cx="1828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/>
              <a:t>    sing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228600" y="4572000"/>
            <a:ext cx="2895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/>
              <a:t>watch  TV</a:t>
            </a: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6934200" y="2114550"/>
            <a:ext cx="2057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/>
              <a:t>dance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6248400" y="4572000"/>
            <a:ext cx="2895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/>
              <a:t>play the  piano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utoUpdateAnimBg="0"/>
      <p:bldP spid="95241" grpId="0" autoUpdateAnimBg="0"/>
      <p:bldP spid="95242" grpId="0" autoUpdateAnimBg="0"/>
      <p:bldP spid="95243" grpId="0" autoUpdateAnimBg="0"/>
      <p:bldP spid="95244" grpId="0" autoUpdateAnimBg="0"/>
      <p:bldP spid="9524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1a988e792035741529af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2680097"/>
            <a:ext cx="1223962" cy="9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1a988e792035741529af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2733675"/>
            <a:ext cx="1255712" cy="9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1a988e792035741529af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789385"/>
            <a:ext cx="1257300" cy="94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5" descr="1a988e792035741529af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1113235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1a988e792035741529af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1113235"/>
            <a:ext cx="1295400" cy="8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179389" y="2085976"/>
            <a:ext cx="256857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5000" b="1" dirty="0">
                <a:solidFill>
                  <a:srgbClr val="FF0000"/>
                </a:solidFill>
                <a:latin typeface="Century751 BT" pitchFamily="18" charset="0"/>
                <a:ea typeface="楷体_GB2312" pitchFamily="49" charset="-122"/>
              </a:rPr>
              <a:t>Monday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843214" y="1762126"/>
            <a:ext cx="332001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5000" b="1" dirty="0">
                <a:solidFill>
                  <a:srgbClr val="FF0000"/>
                </a:solidFill>
                <a:latin typeface="Century751 BT" pitchFamily="18" charset="0"/>
                <a:ea typeface="楷体_GB2312" pitchFamily="49" charset="-122"/>
              </a:rPr>
              <a:t>Wednesday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5292726" y="3706416"/>
            <a:ext cx="203613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5000" b="1" dirty="0">
                <a:solidFill>
                  <a:srgbClr val="FF0000"/>
                </a:solidFill>
                <a:latin typeface="Century751 BT" pitchFamily="18" charset="0"/>
                <a:ea typeface="楷体_GB2312" pitchFamily="49" charset="-122"/>
              </a:rPr>
              <a:t>Friday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1331914" y="3759994"/>
            <a:ext cx="32400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5000" b="1" dirty="0">
                <a:solidFill>
                  <a:srgbClr val="FF0000"/>
                </a:solidFill>
                <a:latin typeface="Century751 BT" pitchFamily="18" charset="0"/>
                <a:ea typeface="楷体_GB2312" pitchFamily="49" charset="-122"/>
              </a:rPr>
              <a:t> Thursday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1979613" y="195263"/>
            <a:ext cx="6121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 dirty="0"/>
              <a:t>Which one is missing?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6516689" y="1977629"/>
            <a:ext cx="244214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5000" b="1" dirty="0">
                <a:solidFill>
                  <a:srgbClr val="FF0000"/>
                </a:solidFill>
                <a:latin typeface="Century751 BT" pitchFamily="18" charset="0"/>
                <a:ea typeface="楷体_GB2312" pitchFamily="49" charset="-122"/>
              </a:rPr>
              <a:t>Tuesday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/>
      <p:bldP spid="71688" grpId="1"/>
      <p:bldP spid="71689" grpId="0" build="allAtOnce"/>
      <p:bldP spid="71691" grpId="0"/>
      <p:bldP spid="71691" grpId="1"/>
      <p:bldP spid="7169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WordArt 5"/>
          <p:cNvSpPr>
            <a:spLocks noChangeArrowheads="1" noChangeShapeType="1" noTextEdit="1"/>
          </p:cNvSpPr>
          <p:nvPr/>
        </p:nvSpPr>
        <p:spPr bwMode="auto">
          <a:xfrm>
            <a:off x="250825" y="141684"/>
            <a:ext cx="3168650" cy="43219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i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look and say</a:t>
            </a:r>
            <a:endParaRPr lang="zh-CN" altLang="en-US" sz="3600" b="1" i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9638" name="Picture 6" descr="0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3199210"/>
            <a:ext cx="3455988" cy="194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 descr="01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3077766"/>
            <a:ext cx="3671887" cy="206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1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3882"/>
            <a:ext cx="3240088" cy="182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1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50031"/>
            <a:ext cx="3600450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0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86916"/>
            <a:ext cx="3636962" cy="204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2771775" y="2085975"/>
            <a:ext cx="381635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i="1" dirty="0">
                <a:latin typeface="Times New Roman" panose="02020603050405020304" pitchFamily="18" charset="0"/>
              </a:rPr>
              <a:t>I like…        </a:t>
            </a:r>
          </a:p>
          <a:p>
            <a:pPr>
              <a:spcBef>
                <a:spcPct val="50000"/>
              </a:spcBef>
            </a:pPr>
            <a:r>
              <a:rPr lang="en-US" altLang="zh-CN" sz="4400" b="1" i="1" dirty="0">
                <a:latin typeface="Times New Roman" panose="02020603050405020304" pitchFamily="18" charset="0"/>
              </a:rPr>
              <a:t>I can…on…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WordArt 7"/>
          <p:cNvSpPr>
            <a:spLocks noChangeArrowheads="1" noChangeShapeType="1" noTextEdit="1"/>
          </p:cNvSpPr>
          <p:nvPr/>
        </p:nvSpPr>
        <p:spPr bwMode="auto">
          <a:xfrm>
            <a:off x="2484438" y="1600200"/>
            <a:ext cx="4568825" cy="103227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i="1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come to the text</a:t>
            </a:r>
            <a:endParaRPr lang="zh-CN" altLang="en-US" sz="3600" b="1" i="1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-107950" y="519113"/>
            <a:ext cx="5543550" cy="1218010"/>
          </a:xfrm>
          <a:prstGeom prst="wedgeEllipseCallout">
            <a:avLst>
              <a:gd name="adj1" fmla="val -11426"/>
              <a:gd name="adj2" fmla="val 82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/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/>
              <a:t>It’s time for school</a:t>
            </a:r>
            <a:r>
              <a:rPr lang="zh-CN" altLang="en-US" sz="3200" dirty="0"/>
              <a:t>！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1981200" y="4057650"/>
            <a:ext cx="6934200" cy="1085850"/>
          </a:xfrm>
          <a:prstGeom prst="wedgeEllipseCallout">
            <a:avLst>
              <a:gd name="adj1" fmla="val -4718"/>
              <a:gd name="adj2" fmla="val -77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/>
              <a:t>No, it’s ________today.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643438" y="4245769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Saturday</a:t>
            </a: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1692275" y="1059656"/>
            <a:ext cx="172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619251" y="627460"/>
            <a:ext cx="2663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Hurry up!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897732"/>
            <a:ext cx="8229600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CN" sz="2800" dirty="0"/>
          </a:p>
          <a:p>
            <a:pPr>
              <a:lnSpc>
                <a:spcPct val="90000"/>
              </a:lnSpc>
            </a:pPr>
            <a:endParaRPr lang="en-US" altLang="zh-CN" sz="2800" dirty="0"/>
          </a:p>
          <a:p>
            <a:pPr>
              <a:lnSpc>
                <a:spcPct val="90000"/>
              </a:lnSpc>
            </a:pPr>
            <a:endParaRPr lang="en-US" altLang="zh-CN" sz="2800" dirty="0"/>
          </a:p>
          <a:p>
            <a:pPr>
              <a:lnSpc>
                <a:spcPct val="90000"/>
              </a:lnSpc>
            </a:pPr>
            <a:endParaRPr lang="en-US" altLang="zh-CN" sz="2800" dirty="0"/>
          </a:p>
          <a:p>
            <a:pPr>
              <a:lnSpc>
                <a:spcPct val="90000"/>
              </a:lnSpc>
            </a:pPr>
            <a:endParaRPr lang="en-US" altLang="zh-CN" sz="2800" dirty="0"/>
          </a:p>
          <a:p>
            <a:pPr marL="0" indent="0">
              <a:lnSpc>
                <a:spcPct val="90000"/>
              </a:lnSpc>
              <a:buNone/>
            </a:pPr>
            <a:endParaRPr lang="en-US" altLang="zh-CN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400" dirty="0">
                <a:solidFill>
                  <a:srgbClr val="FF0000"/>
                </a:solidFill>
              </a:rPr>
              <a:t>Hurry  up  !   </a:t>
            </a:r>
            <a:r>
              <a:rPr lang="en-US" altLang="zh-CN" sz="4400" dirty="0"/>
              <a:t>Run , run !</a:t>
            </a:r>
          </a:p>
        </p:txBody>
      </p:sp>
      <p:pic>
        <p:nvPicPr>
          <p:cNvPr id="75780" name="Picture 4" descr="200811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006079"/>
            <a:ext cx="7164387" cy="235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7828" name="Picture 4" descr="8B1363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50032"/>
            <a:ext cx="6705600" cy="265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447800" y="3314700"/>
            <a:ext cx="5943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/>
              <a:t>Saturday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 rot="309692">
            <a:off x="5292726" y="1000274"/>
            <a:ext cx="1223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星期六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0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95262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395288" y="250031"/>
            <a:ext cx="4876800" cy="1371600"/>
          </a:xfrm>
          <a:prstGeom prst="wedgeEllipseCallout">
            <a:avLst>
              <a:gd name="adj1" fmla="val 1398"/>
              <a:gd name="adj2" fmla="val 97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/>
              <a:t>What do you do on Saturday?</a:t>
            </a: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2843213" y="3921919"/>
            <a:ext cx="5148262" cy="1085850"/>
          </a:xfrm>
          <a:prstGeom prst="wedgeEllipseCallout">
            <a:avLst>
              <a:gd name="adj1" fmla="val 9852"/>
              <a:gd name="adj2" fmla="val -109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3200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5003800" y="4569619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3203576" y="4245769"/>
            <a:ext cx="1817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/>
              <a:t>We often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5003800" y="4137423"/>
            <a:ext cx="25923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</a:rPr>
              <a:t>play football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80900" name="Picture 4" descr="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250825" y="250031"/>
            <a:ext cx="4876800" cy="1371600"/>
          </a:xfrm>
          <a:prstGeom prst="wedgeEllipseCallout">
            <a:avLst>
              <a:gd name="adj1" fmla="val 1398"/>
              <a:gd name="adj2" fmla="val 97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/>
              <a:t>What do you do on </a:t>
            </a:r>
            <a:r>
              <a:rPr lang="en-US" altLang="zh-CN" sz="3200">
                <a:solidFill>
                  <a:srgbClr val="FF0000"/>
                </a:solidFill>
              </a:rPr>
              <a:t>Sunday</a:t>
            </a:r>
            <a:r>
              <a:rPr lang="en-US" altLang="zh-CN" sz="3200"/>
              <a:t>?</a:t>
            </a:r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4724400" y="914400"/>
            <a:ext cx="3581400" cy="1143000"/>
          </a:xfrm>
          <a:prstGeom prst="wedgeEllipseCallout">
            <a:avLst>
              <a:gd name="adj1" fmla="val -53282"/>
              <a:gd name="adj2" fmla="val 6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/>
              <a:t>I often play the  piano.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全屏显示(16:9)</PresentationFormat>
  <Paragraphs>77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Century751 BT</vt:lpstr>
      <vt:lpstr>Gungsuh</vt:lpstr>
      <vt:lpstr>黑体</vt:lpstr>
      <vt:lpstr>楷体_GB2312</vt:lpstr>
      <vt:lpstr>宋体</vt:lpstr>
      <vt:lpstr>微软雅黑</vt:lpstr>
      <vt:lpstr>Arial</vt:lpstr>
      <vt:lpstr>Bodoni MT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2011-10-23T12:18:00Z</dcterms:created>
  <dcterms:modified xsi:type="dcterms:W3CDTF">2023-01-16T16:12:42Z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29C9E5BBF2B4467487A9095BC5089973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