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741F8-051A-437C-A7B0-0DFFA3BA2E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4BB20-2C69-4CA3-9DB4-A8DF7A83DD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4BB20-2C69-4CA3-9DB4-A8DF7A83DDB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49" y="1075724"/>
            <a:ext cx="9140251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12 </a:t>
            </a:r>
            <a:endParaRPr lang="en-US" altLang="zh-CN" sz="4800" b="1" dirty="0" smtClean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en-US" altLang="zh-CN" sz="5000" b="1" dirty="0" smtClean="0"/>
              <a:t>Life </a:t>
            </a:r>
            <a:r>
              <a:rPr lang="en-US" altLang="zh-CN" sz="5000" b="1" dirty="0"/>
              <a:t>is full of </a:t>
            </a:r>
            <a:r>
              <a:rPr lang="en-US" altLang="zh-CN" sz="5000" b="1" dirty="0" smtClean="0"/>
              <a:t>unexpected</a:t>
            </a:r>
          </a:p>
          <a:p>
            <a:pPr algn="ctr"/>
            <a:endParaRPr lang="en-US" altLang="zh-CN" sz="4800" b="1" dirty="0" smtClean="0"/>
          </a:p>
          <a:p>
            <a:pPr algn="ctr"/>
            <a:r>
              <a:rPr lang="zh-CN" altLang="en-US" sz="40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901921" y="543318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二、英译汉。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1．get outside </a:t>
            </a:r>
            <a:r>
              <a:rPr lang="zh-CN" altLang="en-US" sz="2400" dirty="0">
                <a:solidFill>
                  <a:srgbClr val="CC0000"/>
                </a:solidFill>
              </a:rPr>
              <a:t>去外面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2．wake up</a:t>
            </a:r>
            <a:r>
              <a:rPr lang="zh-CN" altLang="en-US" sz="2400" dirty="0">
                <a:solidFill>
                  <a:srgbClr val="CC0000"/>
                </a:solidFill>
              </a:rPr>
              <a:t> 醒来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3．put on</a:t>
            </a:r>
            <a:r>
              <a:rPr lang="zh-CN" altLang="en-US" sz="2400" dirty="0">
                <a:solidFill>
                  <a:srgbClr val="CC0000"/>
                </a:solidFill>
              </a:rPr>
              <a:t> 穿上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4．decide to do sth. </a:t>
            </a:r>
            <a:r>
              <a:rPr lang="zh-CN" altLang="en-US" sz="2400" dirty="0">
                <a:solidFill>
                  <a:srgbClr val="CC0000"/>
                </a:solidFill>
              </a:rPr>
              <a:t>决定做某事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5．in line with </a:t>
            </a:r>
            <a:r>
              <a:rPr lang="zh-CN" altLang="en-US" sz="2400" dirty="0">
                <a:solidFill>
                  <a:srgbClr val="CC0000"/>
                </a:solidFill>
              </a:rPr>
              <a:t>与……成一排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6．in disbelief </a:t>
            </a:r>
            <a:r>
              <a:rPr lang="zh-CN" altLang="en-US" sz="2400" dirty="0">
                <a:solidFill>
                  <a:srgbClr val="CC0000"/>
                </a:solidFill>
              </a:rPr>
              <a:t>怀疑地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7．think to oneself  </a:t>
            </a:r>
            <a:r>
              <a:rPr lang="zh-CN" altLang="en-US" sz="2400" dirty="0">
                <a:solidFill>
                  <a:srgbClr val="CC0000"/>
                </a:solidFill>
              </a:rPr>
              <a:t>盘算；自己心里想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8．arrive at </a:t>
            </a:r>
            <a:r>
              <a:rPr lang="zh-CN" altLang="en-US" sz="2400" dirty="0">
                <a:solidFill>
                  <a:srgbClr val="CC0000"/>
                </a:solidFill>
              </a:rPr>
              <a:t>到达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9．go into </a:t>
            </a:r>
            <a:r>
              <a:rPr lang="zh-CN" altLang="en-US" sz="2400" dirty="0">
                <a:solidFill>
                  <a:srgbClr val="CC0000"/>
                </a:solidFill>
              </a:rPr>
              <a:t>进入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10．find out </a:t>
            </a:r>
            <a:r>
              <a:rPr lang="zh-CN" altLang="en-US" sz="2400" dirty="0">
                <a:solidFill>
                  <a:srgbClr val="CC0000"/>
                </a:solidFill>
              </a:rPr>
              <a:t>发现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11．by the end of…</a:t>
            </a:r>
            <a:r>
              <a:rPr lang="zh-CN" altLang="en-US" sz="2400" dirty="0">
                <a:solidFill>
                  <a:srgbClr val="CC0000"/>
                </a:solidFill>
              </a:rPr>
              <a:t> 到……末为止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12．stay up </a:t>
            </a:r>
            <a:r>
              <a:rPr lang="zh-CN" altLang="en-US" sz="2400" dirty="0">
                <a:solidFill>
                  <a:srgbClr val="CC0000"/>
                </a:solidFill>
              </a:rPr>
              <a:t>熬夜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13．take place</a:t>
            </a:r>
            <a:r>
              <a:rPr lang="zh-CN" altLang="en-US" sz="2400" dirty="0">
                <a:solidFill>
                  <a:srgbClr val="CC0000"/>
                </a:solidFill>
              </a:rPr>
              <a:t> 发生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14．costume party</a:t>
            </a:r>
            <a:r>
              <a:rPr lang="zh-CN" altLang="en-US" sz="2400" dirty="0">
                <a:solidFill>
                  <a:srgbClr val="CC0000"/>
                </a:solidFill>
              </a:rPr>
              <a:t> 化装舞会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229600" cy="4343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15．play jokes on sb.  </a:t>
            </a:r>
            <a:r>
              <a:rPr lang="zh-CN" altLang="en-US" sz="2400" dirty="0">
                <a:solidFill>
                  <a:srgbClr val="CC0000"/>
                </a:solidFill>
              </a:rPr>
              <a:t>开某人的玩笑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16．end up </a:t>
            </a:r>
            <a:r>
              <a:rPr lang="zh-CN" altLang="en-US" sz="2400" dirty="0">
                <a:solidFill>
                  <a:srgbClr val="CC0000"/>
                </a:solidFill>
              </a:rPr>
              <a:t>结束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17．get married</a:t>
            </a:r>
            <a:r>
              <a:rPr lang="zh-CN" altLang="en-US" sz="2400" dirty="0">
                <a:solidFill>
                  <a:srgbClr val="CC0000"/>
                </a:solidFill>
              </a:rPr>
              <a:t> 结婚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18．run out of… </a:t>
            </a:r>
            <a:r>
              <a:rPr lang="zh-CN" altLang="en-US" sz="2400" dirty="0">
                <a:solidFill>
                  <a:srgbClr val="CC0000"/>
                </a:solidFill>
              </a:rPr>
              <a:t>用完；用尽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19．run away from… </a:t>
            </a:r>
            <a:r>
              <a:rPr lang="zh-CN" altLang="en-US" sz="2400" dirty="0">
                <a:solidFill>
                  <a:srgbClr val="CC0000"/>
                </a:solidFill>
              </a:rPr>
              <a:t>逃离……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20．drive to sp. </a:t>
            </a:r>
            <a:r>
              <a:rPr lang="zh-CN" altLang="en-US" sz="2400" dirty="0">
                <a:solidFill>
                  <a:srgbClr val="CC0000"/>
                </a:solidFill>
              </a:rPr>
              <a:t>开车去某地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41401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◆句型过关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根据汉语提示完成句子。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．我正要上楼，这时我决定先去买杯咖啡。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I </a:t>
            </a:r>
            <a:r>
              <a:rPr lang="en-US" altLang="zh-CN" sz="2400" dirty="0">
                <a:solidFill>
                  <a:srgbClr val="CC0000"/>
                </a:solidFill>
              </a:rPr>
              <a:t>was about to go </a:t>
            </a:r>
            <a:r>
              <a:rPr lang="en-US" altLang="zh-CN" sz="2400" dirty="0"/>
              <a:t>up when I decided to get a coffee first.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．真倒霉！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What </a:t>
            </a:r>
            <a:r>
              <a:rPr lang="en-US" altLang="zh-CN" sz="2400" dirty="0"/>
              <a:t>bad luck!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．我回到学校时，铃已经打响了。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By the time </a:t>
            </a:r>
            <a:r>
              <a:rPr lang="en-US" altLang="zh-CN" sz="2400" dirty="0"/>
              <a:t>I got back to school, the bell</a:t>
            </a:r>
            <a:r>
              <a:rPr lang="en-US" altLang="zh-CN" sz="2400" dirty="0">
                <a:solidFill>
                  <a:srgbClr val="CC0000"/>
                </a:solidFill>
              </a:rPr>
              <a:t> had rung</a:t>
            </a:r>
            <a:r>
              <a:rPr lang="zh-CN" altLang="en-US" sz="2400" dirty="0"/>
              <a:t>．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．韦尔斯说得像真的似的，以至于成百上千人都相信了这个故事。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Welles made it sound</a:t>
            </a:r>
            <a:r>
              <a:rPr lang="en-US" altLang="zh-CN" sz="2400" dirty="0">
                <a:solidFill>
                  <a:srgbClr val="CC0000"/>
                </a:solidFill>
              </a:rPr>
              <a:t> so real that</a:t>
            </a:r>
            <a:r>
              <a:rPr lang="en-US" altLang="zh-CN" sz="2400" dirty="0"/>
              <a:t> hundreds of people believed the story.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．你觉得这一天怎么样？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How did you</a:t>
            </a:r>
            <a:r>
              <a:rPr lang="en-US" altLang="zh-CN" sz="2400" dirty="0">
                <a:solidFill>
                  <a:srgbClr val="CC0000"/>
                </a:solidFill>
              </a:rPr>
              <a:t> feel about</a:t>
            </a:r>
            <a:r>
              <a:rPr lang="en-US" altLang="zh-CN" sz="2400" dirty="0"/>
              <a:t> this day</a:t>
            </a:r>
            <a:r>
              <a:rPr lang="en-US" altLang="zh-CN" sz="2400" dirty="0" smtClean="0"/>
              <a:t>? </a:t>
            </a:r>
            <a:endParaRPr lang="en-US" altLang="zh-CN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◆单词过关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一、词义助记。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1．出乎意料的 </a:t>
            </a:r>
            <a:r>
              <a:rPr lang="zh-CN" altLang="en-US" sz="2400" dirty="0">
                <a:solidFill>
                  <a:srgbClr val="CC0000"/>
                </a:solidFill>
              </a:rPr>
              <a:t>unexpected </a:t>
            </a:r>
            <a:r>
              <a:rPr lang="zh-CN" altLang="en-US" sz="2400" dirty="0"/>
              <a:t> 2.背包；旅行包</a:t>
            </a:r>
            <a:r>
              <a:rPr lang="zh-CN" altLang="en-US" sz="2400" dirty="0">
                <a:solidFill>
                  <a:srgbClr val="CC0000"/>
                </a:solidFill>
              </a:rPr>
              <a:t>backpack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3．街区 </a:t>
            </a:r>
            <a:r>
              <a:rPr lang="zh-CN" altLang="en-US" sz="2400" dirty="0">
                <a:solidFill>
                  <a:srgbClr val="CC0000"/>
                </a:solidFill>
              </a:rPr>
              <a:t>block</a:t>
            </a:r>
            <a:r>
              <a:rPr lang="zh-CN" altLang="en-US" sz="2400" dirty="0"/>
              <a:t>                       4.不信；怀疑 </a:t>
            </a:r>
            <a:r>
              <a:rPr lang="zh-CN" altLang="en-US" sz="2400" dirty="0">
                <a:solidFill>
                  <a:srgbClr val="CC0000"/>
                </a:solidFill>
              </a:rPr>
              <a:t>disbelief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5．活着；有生气的 </a:t>
            </a:r>
            <a:r>
              <a:rPr lang="zh-CN" altLang="en-US" sz="2400" dirty="0">
                <a:solidFill>
                  <a:srgbClr val="CC0000"/>
                </a:solidFill>
              </a:rPr>
              <a:t>alive  </a:t>
            </a:r>
            <a:r>
              <a:rPr lang="zh-CN" altLang="en-US" sz="2400" dirty="0"/>
              <a:t>   6.机场 </a:t>
            </a:r>
            <a:r>
              <a:rPr lang="zh-CN" altLang="en-US" sz="2400" dirty="0">
                <a:solidFill>
                  <a:srgbClr val="CC0000"/>
                </a:solidFill>
              </a:rPr>
              <a:t>airport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7．西部的；西方 </a:t>
            </a:r>
            <a:r>
              <a:rPr lang="zh-CN" altLang="en-US" sz="2200" dirty="0">
                <a:solidFill>
                  <a:srgbClr val="CC0000"/>
                </a:solidFill>
              </a:rPr>
              <a:t>west </a:t>
            </a:r>
            <a:r>
              <a:rPr lang="zh-CN" altLang="en-US" sz="2200" dirty="0"/>
              <a:t>     8.工作日</a:t>
            </a:r>
            <a:r>
              <a:rPr lang="zh-CN" altLang="en-US" sz="2200" dirty="0">
                <a:solidFill>
                  <a:srgbClr val="CC0000"/>
                </a:solidFill>
              </a:rPr>
              <a:t> workday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9．果馅饼 </a:t>
            </a:r>
            <a:r>
              <a:rPr lang="zh-CN" altLang="en-US" sz="2200" dirty="0">
                <a:solidFill>
                  <a:srgbClr val="CC0000"/>
                </a:solidFill>
              </a:rPr>
              <a:t>pie   </a:t>
            </a:r>
            <a:r>
              <a:rPr lang="zh-CN" altLang="en-US" sz="2200" dirty="0"/>
              <a:t>               10.豆；豆荚</a:t>
            </a:r>
            <a:r>
              <a:rPr lang="zh-CN" altLang="en-US" sz="2200" dirty="0">
                <a:solidFill>
                  <a:srgbClr val="CC0000"/>
                </a:solidFill>
              </a:rPr>
              <a:t> bean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11．窘迫的；害羞的</a:t>
            </a:r>
            <a:r>
              <a:rPr lang="zh-CN" altLang="en-US" sz="2200" dirty="0">
                <a:solidFill>
                  <a:srgbClr val="CC0000"/>
                </a:solidFill>
              </a:rPr>
              <a:t> embarrassed </a:t>
            </a:r>
            <a:r>
              <a:rPr lang="zh-CN" altLang="en-US" sz="2200" dirty="0"/>
              <a:t>  12.宣布；宣告 </a:t>
            </a:r>
            <a:r>
              <a:rPr lang="zh-CN" altLang="en-US" sz="2200" dirty="0">
                <a:solidFill>
                  <a:srgbClr val="CC0000"/>
                </a:solidFill>
              </a:rPr>
              <a:t>announce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13．意大利面条 </a:t>
            </a:r>
            <a:r>
              <a:rPr lang="zh-CN" altLang="en-US" sz="2200" dirty="0">
                <a:solidFill>
                  <a:srgbClr val="CC0000"/>
                </a:solidFill>
              </a:rPr>
              <a:t>spaghetti </a:t>
            </a:r>
            <a:r>
              <a:rPr lang="zh-CN" altLang="en-US" sz="2200" dirty="0"/>
              <a:t>                14.骗局；恶作剧 </a:t>
            </a:r>
            <a:r>
              <a:rPr lang="zh-CN" altLang="en-US" sz="2200" dirty="0">
                <a:solidFill>
                  <a:srgbClr val="CC0000"/>
                </a:solidFill>
              </a:rPr>
              <a:t>hoax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15．军官；官员 </a:t>
            </a:r>
            <a:r>
              <a:rPr lang="zh-CN" altLang="en-US" sz="2200" dirty="0">
                <a:solidFill>
                  <a:srgbClr val="CC0000"/>
                </a:solidFill>
              </a:rPr>
              <a:t>officer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37591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二、词形转换。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1．oversleep(v.)睡过头→ </a:t>
            </a:r>
            <a:r>
              <a:rPr lang="zh-CN" altLang="en-US" sz="2200" dirty="0">
                <a:solidFill>
                  <a:srgbClr val="CC0000"/>
                </a:solidFill>
              </a:rPr>
              <a:t>overslept </a:t>
            </a:r>
            <a:r>
              <a:rPr lang="zh-CN" altLang="en-US" sz="2200" dirty="0"/>
              <a:t>(过去式)→ </a:t>
            </a:r>
            <a:r>
              <a:rPr lang="zh-CN" altLang="en-US" sz="2200" dirty="0">
                <a:solidFill>
                  <a:srgbClr val="CC0000"/>
                </a:solidFill>
              </a:rPr>
              <a:t>overslept </a:t>
            </a:r>
            <a:r>
              <a:rPr lang="zh-CN" altLang="en-US" sz="2200" dirty="0"/>
              <a:t>(过去分词)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2．ring(v.)(钟、铃等)鸣；响→</a:t>
            </a:r>
            <a:r>
              <a:rPr lang="zh-CN" altLang="en-US" sz="2200" dirty="0">
                <a:solidFill>
                  <a:srgbClr val="CC0000"/>
                </a:solidFill>
              </a:rPr>
              <a:t> rang </a:t>
            </a:r>
            <a:r>
              <a:rPr lang="zh-CN" altLang="en-US" sz="2200" dirty="0"/>
              <a:t>(过去式)→ </a:t>
            </a:r>
            <a:r>
              <a:rPr lang="zh-CN" altLang="en-US" sz="2200" dirty="0">
                <a:solidFill>
                  <a:srgbClr val="CC0000"/>
                </a:solidFill>
              </a:rPr>
              <a:t>rung</a:t>
            </a:r>
            <a:r>
              <a:rPr lang="zh-CN" altLang="en-US" sz="2200" dirty="0"/>
              <a:t> (过去分词)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3．work(v.)工作→</a:t>
            </a:r>
            <a:r>
              <a:rPr lang="zh-CN" altLang="en-US" sz="2200" dirty="0">
                <a:solidFill>
                  <a:srgbClr val="CC0000"/>
                </a:solidFill>
              </a:rPr>
              <a:t> worker </a:t>
            </a:r>
            <a:r>
              <a:rPr lang="zh-CN" altLang="en-US" sz="2200" dirty="0"/>
              <a:t>(名词，指人)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4．below(prep.)在……下面→ </a:t>
            </a:r>
            <a:r>
              <a:rPr lang="zh-CN" altLang="en-US" sz="2200" dirty="0">
                <a:solidFill>
                  <a:srgbClr val="CC0000"/>
                </a:solidFill>
              </a:rPr>
              <a:t>above</a:t>
            </a:r>
            <a:r>
              <a:rPr lang="zh-CN" altLang="en-US" sz="2200" dirty="0"/>
              <a:t> (反义词)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6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5．burn(v.)着火；燃烧→ </a:t>
            </a:r>
            <a:r>
              <a:rPr lang="zh-CN" altLang="en-US" sz="2200" dirty="0">
                <a:solidFill>
                  <a:srgbClr val="CC0000"/>
                </a:solidFill>
              </a:rPr>
              <a:t> burnt/burned </a:t>
            </a:r>
            <a:r>
              <a:rPr lang="zh-CN" altLang="en-US" sz="2200" dirty="0"/>
              <a:t>(过去式)→ </a:t>
            </a:r>
            <a:r>
              <a:rPr lang="zh-CN" altLang="en-US" sz="2200" dirty="0">
                <a:solidFill>
                  <a:srgbClr val="CC0000"/>
                </a:solidFill>
              </a:rPr>
              <a:t>burnt/burned </a:t>
            </a:r>
            <a:r>
              <a:rPr lang="zh-CN" altLang="en-US" sz="2200" dirty="0"/>
              <a:t>(过去分词)→ </a:t>
            </a:r>
            <a:r>
              <a:rPr lang="zh-CN" altLang="en-US" sz="2200" dirty="0">
                <a:solidFill>
                  <a:srgbClr val="CC0000"/>
                </a:solidFill>
              </a:rPr>
              <a:t>burning</a:t>
            </a:r>
            <a:r>
              <a:rPr lang="zh-CN" altLang="en-US" sz="2200" dirty="0"/>
              <a:t> (形容词)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6．discover(v.)发现；发觉→ </a:t>
            </a:r>
            <a:r>
              <a:rPr lang="zh-CN" altLang="en-US" sz="2200" dirty="0">
                <a:solidFill>
                  <a:srgbClr val="CC0000"/>
                </a:solidFill>
              </a:rPr>
              <a:t>discovery </a:t>
            </a:r>
            <a:r>
              <a:rPr lang="zh-CN" altLang="en-US" sz="2200" dirty="0"/>
              <a:t>(名词)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7．believe(v.)相信→</a:t>
            </a:r>
            <a:r>
              <a:rPr lang="zh-CN" altLang="en-US" sz="2200" dirty="0">
                <a:solidFill>
                  <a:srgbClr val="CC0000"/>
                </a:solidFill>
              </a:rPr>
              <a:t> believable</a:t>
            </a:r>
            <a:r>
              <a:rPr lang="zh-CN" altLang="en-US" sz="2200" dirty="0"/>
              <a:t> (形容词)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8．appear(v.)出现→</a:t>
            </a:r>
            <a:r>
              <a:rPr lang="zh-CN" altLang="en-US" sz="2200" dirty="0">
                <a:solidFill>
                  <a:srgbClr val="CC0000"/>
                </a:solidFill>
              </a:rPr>
              <a:t> disappear </a:t>
            </a:r>
            <a:r>
              <a:rPr lang="zh-CN" altLang="en-US" sz="2200" dirty="0"/>
              <a:t>(反义词，加词缀</a:t>
            </a:r>
            <a:r>
              <a:rPr lang="zh-CN" altLang="en-US" sz="2200" dirty="0" smtClean="0"/>
              <a:t>)</a:t>
            </a:r>
            <a:endParaRPr lang="zh-CN" alt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◆词组过关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一、汉译英。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1．充满……</a:t>
            </a:r>
            <a:r>
              <a:rPr lang="zh-CN" altLang="en-US" sz="2200" dirty="0">
                <a:solidFill>
                  <a:srgbClr val="CC0000"/>
                </a:solidFill>
              </a:rPr>
              <a:t> be full of…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2．在……之前 </a:t>
            </a:r>
            <a:r>
              <a:rPr lang="zh-CN" altLang="en-US" sz="2200" dirty="0">
                <a:solidFill>
                  <a:srgbClr val="CC0000"/>
                </a:solidFill>
              </a:rPr>
              <a:t>by the time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3．起床</a:t>
            </a:r>
            <a:r>
              <a:rPr lang="zh-CN" altLang="en-US" sz="2200" dirty="0">
                <a:solidFill>
                  <a:srgbClr val="CC0000"/>
                </a:solidFill>
              </a:rPr>
              <a:t> get up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4．刷牙</a:t>
            </a:r>
            <a:r>
              <a:rPr lang="zh-CN" altLang="en-US" sz="2200" dirty="0">
                <a:solidFill>
                  <a:srgbClr val="CC0000"/>
                </a:solidFill>
              </a:rPr>
              <a:t> brush one's teeth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5．冲出去</a:t>
            </a:r>
            <a:r>
              <a:rPr lang="zh-CN" altLang="en-US" sz="2400" dirty="0">
                <a:solidFill>
                  <a:srgbClr val="CC0000"/>
                </a:solidFill>
              </a:rPr>
              <a:t> rush out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6．捎某人一程 </a:t>
            </a:r>
            <a:r>
              <a:rPr lang="zh-CN" altLang="en-US" sz="2400" dirty="0">
                <a:solidFill>
                  <a:srgbClr val="CC0000"/>
                </a:solidFill>
              </a:rPr>
              <a:t>give sb. a lift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7．刚要做某事</a:t>
            </a:r>
            <a:r>
              <a:rPr lang="zh-CN" altLang="en-US" sz="2400" dirty="0">
                <a:solidFill>
                  <a:srgbClr val="CC0000"/>
                </a:solidFill>
              </a:rPr>
              <a:t> be about to do sth.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8．盯着看；凝视</a:t>
            </a:r>
            <a:r>
              <a:rPr lang="zh-CN" altLang="en-US" sz="2400" dirty="0">
                <a:solidFill>
                  <a:srgbClr val="CC0000"/>
                </a:solidFill>
              </a:rPr>
              <a:t> stare at…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9．(飞机等)起飞</a:t>
            </a:r>
            <a:r>
              <a:rPr lang="zh-CN" altLang="en-US" sz="2400" dirty="0">
                <a:solidFill>
                  <a:srgbClr val="CC0000"/>
                </a:solidFill>
              </a:rPr>
              <a:t> take off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10．(闹铃等)发出响声</a:t>
            </a:r>
            <a:r>
              <a:rPr lang="zh-CN" altLang="en-US" sz="2400" dirty="0">
                <a:solidFill>
                  <a:srgbClr val="CC0000"/>
                </a:solidFill>
              </a:rPr>
              <a:t> go off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11．变成</a:t>
            </a:r>
            <a:r>
              <a:rPr lang="zh-CN" altLang="en-US" sz="2400" dirty="0">
                <a:solidFill>
                  <a:srgbClr val="CC0000"/>
                </a:solidFill>
              </a:rPr>
              <a:t> turn into…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12．出现；露面</a:t>
            </a:r>
            <a:r>
              <a:rPr lang="zh-CN" altLang="en-US" sz="2400" dirty="0">
                <a:solidFill>
                  <a:srgbClr val="CC0000"/>
                </a:solidFill>
              </a:rPr>
              <a:t> show up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13．得到一个做某事的机会</a:t>
            </a:r>
            <a:r>
              <a:rPr lang="zh-CN" altLang="en-US" sz="2400" dirty="0">
                <a:solidFill>
                  <a:srgbClr val="CC0000"/>
                </a:solidFill>
              </a:rPr>
              <a:t> get a chance to do sth.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14．动身去某地</a:t>
            </a:r>
            <a:r>
              <a:rPr lang="zh-CN" altLang="en-US" sz="2400" dirty="0">
                <a:solidFill>
                  <a:srgbClr val="CC0000"/>
                </a:solidFill>
              </a:rPr>
              <a:t> leave for sp.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0"/>
            <a:ext cx="8229600" cy="55901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15．穿好衣服</a:t>
            </a:r>
            <a:r>
              <a:rPr lang="zh-CN" altLang="en-US" sz="2400" dirty="0">
                <a:solidFill>
                  <a:srgbClr val="CC0000"/>
                </a:solidFill>
              </a:rPr>
              <a:t> get dressed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16．愚人节</a:t>
            </a:r>
            <a:r>
              <a:rPr lang="zh-CN" altLang="en-US" sz="2400" dirty="0">
                <a:solidFill>
                  <a:srgbClr val="CC0000"/>
                </a:solidFill>
              </a:rPr>
              <a:t> April Fool's Day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17．排队等候</a:t>
            </a:r>
            <a:r>
              <a:rPr lang="zh-CN" altLang="en-US" sz="2400" dirty="0">
                <a:solidFill>
                  <a:srgbClr val="CC0000"/>
                </a:solidFill>
              </a:rPr>
              <a:t> wait in line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18．卖光</a:t>
            </a:r>
            <a:r>
              <a:rPr lang="zh-CN" altLang="en-US" sz="2400" dirty="0">
                <a:solidFill>
                  <a:srgbClr val="CC0000"/>
                </a:solidFill>
              </a:rPr>
              <a:t> sell out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19．减肥</a:t>
            </a:r>
            <a:r>
              <a:rPr lang="zh-CN" altLang="en-US" sz="2400" dirty="0">
                <a:solidFill>
                  <a:srgbClr val="CC0000"/>
                </a:solidFill>
              </a:rPr>
              <a:t> lose weight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20．数以百计的</a:t>
            </a:r>
            <a:r>
              <a:rPr lang="zh-CN" altLang="en-US" sz="2400" dirty="0">
                <a:solidFill>
                  <a:srgbClr val="CC0000"/>
                </a:solidFill>
              </a:rPr>
              <a:t> hundreds of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全屏显示(4:3)</PresentationFormat>
  <Paragraphs>140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华文中宋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2023-01-16T16:13:32Z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103DAB7903074CFC87AA3807D0235FF4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