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27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6" r:id="rId15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22A1690-3E47-4A5D-B8BB-9A28669A494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9C621F06-82F2-4BF3-B61B-526BE66558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A6D308E-58F0-4E34-92B3-2698E35895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F5DABE0-3D39-4845-B67F-8BEB207C80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B3DD6864-2DBF-4DA0-A458-2132E896470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93712CCF-5344-4413-B0A2-3AC5B21C731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381EDD12-78FE-44C4-8E86-16CBBD776C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A0DCBA30-D852-4C6A-859B-19B660D20B5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06A180C-E9F8-450A-814F-F5AE669798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F703BEBE-C734-41B5-AC5E-3247F1F849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8C06B20-3716-4B07-8684-359FFFED28E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6C86F91-1048-40AF-B6F0-A7A4F2C5D25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F5316E8-7F78-4E88-ACD3-110A3498DAC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782D6A2-B08A-454A-BDC8-446F3AC422E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FEF175C-19E1-497A-AEA3-813C33D0E0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37C58FE-7349-4408-B4A4-22332C6C041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B2D29F1-1DD5-4E93-96D1-B4C9C656DC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7F0EB98-C3A4-4412-8F81-CA179F731B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"/>
          <p:cNvSpPr>
            <a:spLocks noGrp="1" noChangeArrowheads="1"/>
          </p:cNvSpPr>
          <p:nvPr/>
        </p:nvSpPr>
        <p:spPr bwMode="auto">
          <a:xfrm>
            <a:off x="-18877" y="2898173"/>
            <a:ext cx="916287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似多边形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5966469"/>
            <a:ext cx="914400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占位符 143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50963"/>
            <a:ext cx="8382000" cy="41544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b="1" smtClean="0">
                <a:solidFill>
                  <a:srgbClr val="3333CC"/>
                </a:solidFill>
              </a:rPr>
              <a:t>提出问题：</a:t>
            </a:r>
            <a:r>
              <a:rPr lang="zh-CN" altLang="en-US" sz="2400" smtClean="0"/>
              <a:t>一块长</a:t>
            </a:r>
            <a:r>
              <a:rPr lang="en-US" altLang="zh-CN" sz="2400" smtClean="0">
                <a:latin typeface="Times New Roman" panose="02020603050405020304" pitchFamily="18" charset="0"/>
              </a:rPr>
              <a:t>3m</a:t>
            </a:r>
            <a:r>
              <a:rPr lang="zh-CN" altLang="en-US" sz="2400" smtClean="0"/>
              <a:t>、宽</a:t>
            </a:r>
            <a:r>
              <a:rPr lang="en-US" altLang="zh-CN" sz="2400" smtClean="0">
                <a:latin typeface="Times New Roman" panose="02020603050405020304" pitchFamily="18" charset="0"/>
              </a:rPr>
              <a:t>1.5m</a:t>
            </a:r>
            <a:r>
              <a:rPr lang="zh-CN" altLang="en-US" sz="2400" smtClean="0"/>
              <a:t>的矩形黑板如图所示，镶在其外围的木质边框</a:t>
            </a:r>
            <a:r>
              <a:rPr lang="en-US" altLang="zh-CN" sz="2400" smtClean="0">
                <a:latin typeface="Times New Roman" panose="02020603050405020304" pitchFamily="18" charset="0"/>
              </a:rPr>
              <a:t>7.5cm</a:t>
            </a:r>
            <a:r>
              <a:rPr lang="en-US" altLang="zh-CN" sz="2400" smtClean="0"/>
              <a:t>.</a:t>
            </a:r>
            <a:r>
              <a:rPr lang="zh-CN" altLang="en-US" sz="2400" smtClean="0"/>
              <a:t>边框的内外边缘所成的矩形相似吗？为什么？</a:t>
            </a:r>
          </a:p>
        </p:txBody>
      </p:sp>
      <p:pic>
        <p:nvPicPr>
          <p:cNvPr id="34818" name="图片 143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6975" y="2867025"/>
            <a:ext cx="359251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文本占位符 153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28700"/>
            <a:ext cx="6796088" cy="4764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smtClean="0"/>
              <a:t>解</a:t>
            </a:r>
            <a:r>
              <a:rPr lang="en-US" altLang="zh-CN" sz="2400" smtClean="0"/>
              <a:t>:∵</a:t>
            </a:r>
            <a:r>
              <a:rPr lang="zh-CN" altLang="en-US" sz="2400" smtClean="0"/>
              <a:t>四边形</a:t>
            </a:r>
            <a:r>
              <a:rPr lang="en-US" altLang="zh-CN" sz="2400" i="1" smtClean="0"/>
              <a:t>ABCD</a:t>
            </a:r>
            <a:r>
              <a:rPr lang="zh-CN" altLang="en-US" sz="2400" smtClean="0"/>
              <a:t>与矩形</a:t>
            </a:r>
            <a:r>
              <a:rPr lang="en-US" altLang="zh-CN" sz="2400" i="1" smtClean="0"/>
              <a:t>A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B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C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D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均为矩形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smtClean="0"/>
              <a:t>∴∠</a:t>
            </a:r>
            <a:r>
              <a:rPr lang="en-US" altLang="zh-CN" sz="2400" i="1" smtClean="0"/>
              <a:t>A </a:t>
            </a:r>
            <a:r>
              <a:rPr lang="en-US" altLang="zh-CN" sz="2400" smtClean="0"/>
              <a:t>=∠</a:t>
            </a:r>
            <a:r>
              <a:rPr lang="en-US" altLang="zh-CN" sz="2400" i="1" smtClean="0"/>
              <a:t>A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，∠</a:t>
            </a:r>
            <a:r>
              <a:rPr lang="en-US" altLang="zh-CN" sz="2400" i="1" smtClean="0"/>
              <a:t>B</a:t>
            </a:r>
            <a:r>
              <a:rPr lang="en-US" altLang="zh-CN" sz="2400" smtClean="0"/>
              <a:t>=∠</a:t>
            </a:r>
            <a:r>
              <a:rPr lang="en-US" altLang="zh-CN" sz="2400" i="1" smtClean="0"/>
              <a:t>B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，∠</a:t>
            </a:r>
            <a:r>
              <a:rPr lang="en-US" altLang="zh-CN" sz="2400" i="1" smtClean="0"/>
              <a:t>C</a:t>
            </a:r>
            <a:r>
              <a:rPr lang="en-US" altLang="zh-CN" sz="2400" smtClean="0"/>
              <a:t>=∠</a:t>
            </a:r>
            <a:r>
              <a:rPr lang="en-US" altLang="zh-CN" sz="2400" i="1" smtClean="0"/>
              <a:t>C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，∠</a:t>
            </a:r>
            <a:r>
              <a:rPr lang="en-US" altLang="zh-CN" sz="2400" i="1" smtClean="0"/>
              <a:t>D</a:t>
            </a:r>
            <a:r>
              <a:rPr lang="en-US" altLang="zh-CN" sz="2400" smtClean="0"/>
              <a:t>=∠</a:t>
            </a:r>
            <a:r>
              <a:rPr lang="en-US" altLang="zh-CN" sz="2400" i="1" smtClean="0"/>
              <a:t>D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，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smtClean="0"/>
              <a:t>由题意得</a:t>
            </a:r>
            <a:r>
              <a:rPr lang="en-US" altLang="zh-CN" sz="2400" i="1" smtClean="0"/>
              <a:t>AB</a:t>
            </a:r>
            <a:r>
              <a:rPr lang="en-US" altLang="zh-CN" sz="2400" smtClean="0"/>
              <a:t>=315</a:t>
            </a:r>
            <a:r>
              <a:rPr lang="zh-CN" altLang="en-US" sz="2400" smtClean="0"/>
              <a:t>，</a:t>
            </a:r>
            <a:r>
              <a:rPr lang="en-US" altLang="zh-CN" sz="2400" i="1" smtClean="0"/>
              <a:t>BC</a:t>
            </a:r>
            <a:r>
              <a:rPr lang="en-US" altLang="zh-CN" sz="2400" smtClean="0"/>
              <a:t>=165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altLang="zh-CN" sz="2400" smtClean="0"/>
              <a:t>∴</a:t>
            </a:r>
            <a:endParaRPr lang="en-US" altLang="zh-CN" sz="2800" smtClean="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altLang="zh-CN" sz="2400" smtClean="0"/>
              <a:t>∴                          ≠	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altLang="zh-CN" sz="2400" smtClean="0"/>
              <a:t>∴</a:t>
            </a:r>
            <a:r>
              <a:rPr lang="zh-CN" altLang="en-US" sz="2400" smtClean="0"/>
              <a:t>矩形</a:t>
            </a:r>
            <a:r>
              <a:rPr lang="en-US" altLang="zh-CN" sz="2400" i="1" smtClean="0"/>
              <a:t>ABCD</a:t>
            </a:r>
            <a:r>
              <a:rPr lang="zh-CN" altLang="en-US" sz="2400" smtClean="0"/>
              <a:t>和矩形</a:t>
            </a:r>
            <a:r>
              <a:rPr lang="en-US" altLang="zh-CN" sz="2400" i="1" smtClean="0"/>
              <a:t>A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B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C</a:t>
            </a:r>
            <a:r>
              <a:rPr lang="en-US" altLang="zh-CN" sz="1800" i="1" smtClean="0"/>
              <a:t>1</a:t>
            </a:r>
            <a:r>
              <a:rPr lang="en-US" altLang="zh-CN" sz="2400" i="1" smtClean="0"/>
              <a:t>D</a:t>
            </a:r>
            <a:r>
              <a:rPr lang="en-US" altLang="zh-CN" sz="1800" i="1" smtClean="0"/>
              <a:t>1</a:t>
            </a:r>
            <a:r>
              <a:rPr lang="zh-CN" altLang="en-US" sz="2400" smtClean="0"/>
              <a:t>不相似</a:t>
            </a:r>
            <a:r>
              <a:rPr lang="en-US" altLang="zh-CN" sz="2400" smtClean="0"/>
              <a:t>.</a:t>
            </a:r>
          </a:p>
        </p:txBody>
      </p:sp>
      <p:sp>
        <p:nvSpPr>
          <p:cNvPr id="35842" name="矩形 15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5843" name="对象 15363"/>
          <p:cNvGraphicFramePr>
            <a:graphicFrameLocks noChangeAspect="1"/>
          </p:cNvGraphicFramePr>
          <p:nvPr/>
        </p:nvGraphicFramePr>
        <p:xfrm>
          <a:off x="1590675" y="2905125"/>
          <a:ext cx="29638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r:id="rId3" imgW="1473835" imgH="406400" progId="Equation.3">
                  <p:embed/>
                </p:oleObj>
              </mc:Choice>
              <mc:Fallback>
                <p:oleObj r:id="rId3" imgW="1473835" imgH="406400" progId="Equation.3">
                  <p:embed/>
                  <p:pic>
                    <p:nvPicPr>
                      <p:cNvPr id="0" name="对象 15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2905125"/>
                        <a:ext cx="29638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矩形 15364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5845" name="对象 15365"/>
          <p:cNvGraphicFramePr>
            <a:graphicFrameLocks noChangeAspect="1"/>
          </p:cNvGraphicFramePr>
          <p:nvPr/>
        </p:nvGraphicFramePr>
        <p:xfrm>
          <a:off x="5051425" y="2974975"/>
          <a:ext cx="26590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r:id="rId5" imgW="1448435" imgH="406400" progId="Equation.3">
                  <p:embed/>
                </p:oleObj>
              </mc:Choice>
              <mc:Fallback>
                <p:oleObj r:id="rId5" imgW="1448435" imgH="406400" progId="Equation.3">
                  <p:embed/>
                  <p:pic>
                    <p:nvPicPr>
                      <p:cNvPr id="0" name="对象 15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2974975"/>
                        <a:ext cx="26590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矩形 15366"/>
          <p:cNvSpPr>
            <a:spLocks noChangeArrowheads="1"/>
          </p:cNvSpPr>
          <p:nvPr/>
        </p:nvSpPr>
        <p:spPr bwMode="auto">
          <a:xfrm>
            <a:off x="457200" y="1768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5847" name="对象 15367"/>
          <p:cNvGraphicFramePr>
            <a:graphicFrameLocks noChangeAspect="1"/>
          </p:cNvGraphicFramePr>
          <p:nvPr/>
        </p:nvGraphicFramePr>
        <p:xfrm>
          <a:off x="1590675" y="3733800"/>
          <a:ext cx="14192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r:id="rId7" imgW="813435" imgH="406400" progId="Equation.3">
                  <p:embed/>
                </p:oleObj>
              </mc:Choice>
              <mc:Fallback>
                <p:oleObj r:id="rId7" imgW="813435" imgH="406400" progId="Equation.3">
                  <p:embed/>
                  <p:pic>
                    <p:nvPicPr>
                      <p:cNvPr id="0" name="对象 153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3733800"/>
                        <a:ext cx="141922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矩形 153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5849" name="对象 15369"/>
          <p:cNvGraphicFramePr>
            <a:graphicFrameLocks noChangeAspect="1"/>
          </p:cNvGraphicFramePr>
          <p:nvPr/>
        </p:nvGraphicFramePr>
        <p:xfrm>
          <a:off x="3438525" y="3752850"/>
          <a:ext cx="13430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r:id="rId9" imgW="813435" imgH="406400" progId="Equation.3">
                  <p:embed/>
                </p:oleObj>
              </mc:Choice>
              <mc:Fallback>
                <p:oleObj r:id="rId9" imgW="813435" imgH="406400" progId="Equation.3">
                  <p:embed/>
                  <p:pic>
                    <p:nvPicPr>
                      <p:cNvPr id="0" name="对象 153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3752850"/>
                        <a:ext cx="13430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577850" y="1076325"/>
            <a:ext cx="8001000" cy="5332413"/>
          </a:xfrm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700"/>
              </a:spcBef>
            </a:pPr>
            <a:r>
              <a:rPr lang="zh-CN" altLang="en-US" sz="2800" noProof="1"/>
              <a:t> </a:t>
            </a: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通过这节课的学习，你有哪些收获？有何感想？学会了哪些方法？先想一想，再分享给大家．</a:t>
            </a:r>
          </a:p>
          <a:p>
            <a:pPr fontAlgn="auto"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b="1" noProof="1">
                <a:solidFill>
                  <a:schemeClr val="accent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通过本节课的学习，同学们经历从特殊到一般探究过程，认识到全等图形是相似比于</a:t>
            </a:r>
            <a:r>
              <a:rPr lang="en-US" altLang="zh-CN" sz="2400" b="1" noProof="1">
                <a:solidFill>
                  <a:schemeClr val="accent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1</a:t>
            </a:r>
            <a:r>
              <a:rPr lang="zh-CN" altLang="en-US" sz="2400" b="1" noProof="1">
                <a:solidFill>
                  <a:schemeClr val="accent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的相似图形，相似图形是全等图形的进一步的推广，理解了相似多边形的概念既是性质又是判定，运用性质时对应顶点字母写在对应的位置上，同时知道相等角所对边是对应边，对应边所对角是对应角．体会了相似比是有顺序要求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7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charRg st="47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占位符 194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2988"/>
            <a:ext cx="8229600" cy="3316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endParaRPr lang="zh-CN" altLang="en-US" sz="2800" smtClean="0"/>
          </a:p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en-US" altLang="zh-CN" sz="2800" smtClean="0">
                <a:latin typeface="Times New Roman" panose="02020603050405020304" pitchFamily="18" charset="0"/>
              </a:rPr>
              <a:t>1</a:t>
            </a:r>
            <a:r>
              <a:rPr lang="zh-CN" altLang="en-US" sz="2800" smtClean="0">
                <a:latin typeface="Times New Roman" panose="02020603050405020304" pitchFamily="18" charset="0"/>
              </a:rPr>
              <a:t>．</a:t>
            </a:r>
            <a:r>
              <a:rPr lang="zh-CN" altLang="en-US" sz="2800" smtClean="0"/>
              <a:t>一个多边形的边长分别是</a:t>
            </a:r>
            <a:r>
              <a:rPr lang="en-US" altLang="zh-CN" sz="2800" smtClean="0">
                <a:latin typeface="Times New Roman" panose="02020603050405020304" pitchFamily="18" charset="0"/>
              </a:rPr>
              <a:t>2</a:t>
            </a:r>
            <a:r>
              <a:rPr lang="zh-CN" altLang="en-US" sz="2800" smtClean="0">
                <a:latin typeface="Times New Roman" panose="02020603050405020304" pitchFamily="18" charset="0"/>
              </a:rPr>
              <a:t>、</a:t>
            </a:r>
            <a:r>
              <a:rPr lang="en-US" altLang="zh-CN" sz="2800" smtClean="0">
                <a:latin typeface="Times New Roman" panose="02020603050405020304" pitchFamily="18" charset="0"/>
              </a:rPr>
              <a:t>3</a:t>
            </a:r>
            <a:r>
              <a:rPr lang="zh-CN" altLang="en-US" sz="2800" smtClean="0">
                <a:latin typeface="Times New Roman" panose="02020603050405020304" pitchFamily="18" charset="0"/>
              </a:rPr>
              <a:t>、</a:t>
            </a:r>
            <a:r>
              <a:rPr lang="en-US" altLang="zh-CN" sz="2800" smtClean="0">
                <a:latin typeface="Times New Roman" panose="02020603050405020304" pitchFamily="18" charset="0"/>
              </a:rPr>
              <a:t>4</a:t>
            </a:r>
            <a:r>
              <a:rPr lang="zh-CN" altLang="en-US" sz="2800" smtClean="0">
                <a:latin typeface="Times New Roman" panose="02020603050405020304" pitchFamily="18" charset="0"/>
              </a:rPr>
              <a:t>、</a:t>
            </a:r>
            <a:r>
              <a:rPr lang="en-US" altLang="zh-CN" sz="2800" smtClean="0">
                <a:latin typeface="Times New Roman" panose="02020603050405020304" pitchFamily="18" charset="0"/>
              </a:rPr>
              <a:t>5</a:t>
            </a:r>
            <a:r>
              <a:rPr lang="zh-CN" altLang="en-US" sz="2800" smtClean="0">
                <a:latin typeface="Times New Roman" panose="02020603050405020304" pitchFamily="18" charset="0"/>
              </a:rPr>
              <a:t>、</a:t>
            </a:r>
            <a:r>
              <a:rPr lang="en-US" altLang="zh-CN" sz="2800" smtClean="0">
                <a:latin typeface="Times New Roman" panose="02020603050405020304" pitchFamily="18" charset="0"/>
              </a:rPr>
              <a:t>6</a:t>
            </a:r>
            <a:r>
              <a:rPr lang="zh-CN" altLang="en-US" sz="2800" smtClean="0"/>
              <a:t>，另一个和它相似的多边形的最短边长为</a:t>
            </a:r>
            <a:r>
              <a:rPr lang="en-US" altLang="zh-CN" sz="2800" smtClean="0">
                <a:latin typeface="Times New Roman" panose="02020603050405020304" pitchFamily="18" charset="0"/>
              </a:rPr>
              <a:t>6</a:t>
            </a:r>
            <a:r>
              <a:rPr lang="zh-CN" altLang="en-US" sz="2800" smtClean="0"/>
              <a:t>，则这个多边形的最长边为</a:t>
            </a:r>
            <a:r>
              <a:rPr lang="zh-CN" altLang="en-US" sz="2800" u="sng" smtClean="0"/>
              <a:t>             </a:t>
            </a:r>
            <a:r>
              <a:rPr lang="zh-CN" altLang="en-US" sz="2800" smtClean="0"/>
              <a:t>．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en-US" altLang="zh-CN" sz="2800" smtClean="0">
                <a:latin typeface="Times New Roman" panose="02020603050405020304" pitchFamily="18" charset="0"/>
              </a:rPr>
              <a:t>2</a:t>
            </a:r>
            <a:r>
              <a:rPr lang="zh-CN" altLang="en-US" sz="2800" smtClean="0">
                <a:latin typeface="Times New Roman" panose="02020603050405020304" pitchFamily="18" charset="0"/>
              </a:rPr>
              <a:t>．</a:t>
            </a:r>
            <a:r>
              <a:rPr lang="zh-CN" altLang="en-US" sz="2800" smtClean="0"/>
              <a:t>下列说法中正确的是（     ）</a:t>
            </a:r>
            <a:endParaRPr lang="zh-CN" altLang="en-US" sz="2800" i="1" smtClean="0"/>
          </a:p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en-US" altLang="zh-CN" sz="2400" i="1" smtClean="0">
                <a:latin typeface="Times New Roman" panose="02020603050405020304" pitchFamily="18" charset="0"/>
              </a:rPr>
              <a:t>A</a:t>
            </a:r>
            <a:r>
              <a:rPr lang="zh-CN" altLang="en-US" sz="2400" smtClean="0">
                <a:latin typeface="Times New Roman" panose="02020603050405020304" pitchFamily="18" charset="0"/>
              </a:rPr>
              <a:t>、</a:t>
            </a:r>
            <a:r>
              <a:rPr lang="zh-CN" altLang="en-US" sz="2400" smtClean="0"/>
              <a:t>所有的矩形都相似      </a:t>
            </a:r>
            <a:r>
              <a:rPr lang="en-US" altLang="zh-CN" sz="2400" i="1" smtClean="0">
                <a:latin typeface="Times New Roman" panose="02020603050405020304" pitchFamily="18" charset="0"/>
              </a:rPr>
              <a:t>B</a:t>
            </a:r>
            <a:r>
              <a:rPr lang="zh-CN" altLang="en-US" sz="2400" smtClean="0">
                <a:latin typeface="Times New Roman" panose="02020603050405020304" pitchFamily="18" charset="0"/>
              </a:rPr>
              <a:t>、</a:t>
            </a:r>
            <a:r>
              <a:rPr lang="zh-CN" altLang="en-US" sz="2400" smtClean="0"/>
              <a:t>所有的正方形都相似</a:t>
            </a:r>
            <a:endParaRPr lang="zh-CN" altLang="en-US" sz="2000" i="1" smtClean="0"/>
          </a:p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en-US" altLang="zh-CN" sz="2400" i="1" smtClean="0">
                <a:latin typeface="Times New Roman" panose="02020603050405020304" pitchFamily="18" charset="0"/>
              </a:rPr>
              <a:t>C</a:t>
            </a:r>
            <a:r>
              <a:rPr lang="zh-CN" altLang="en-US" sz="2400" smtClean="0"/>
              <a:t>、所有的菱形都相似     </a:t>
            </a:r>
            <a:r>
              <a:rPr lang="en-US" altLang="zh-CN" sz="2400" i="1" smtClean="0">
                <a:latin typeface="Times New Roman" panose="02020603050405020304" pitchFamily="18" charset="0"/>
              </a:rPr>
              <a:t>D</a:t>
            </a:r>
            <a:r>
              <a:rPr lang="zh-CN" altLang="en-US" sz="2400" smtClean="0">
                <a:latin typeface="Times New Roman" panose="02020603050405020304" pitchFamily="18" charset="0"/>
              </a:rPr>
              <a:t>、</a:t>
            </a:r>
            <a:r>
              <a:rPr lang="zh-CN" altLang="en-US" sz="2400" smtClean="0"/>
              <a:t>所有的正多边形都相似</a:t>
            </a:r>
          </a:p>
        </p:txBody>
      </p:sp>
      <p:sp>
        <p:nvSpPr>
          <p:cNvPr id="37890" name="矩形 194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sp>
        <p:nvSpPr>
          <p:cNvPr id="37891" name="矩形 19461"/>
          <p:cNvSpPr>
            <a:spLocks noChangeArrowheads="1"/>
          </p:cNvSpPr>
          <p:nvPr/>
        </p:nvSpPr>
        <p:spPr bwMode="auto">
          <a:xfrm>
            <a:off x="-455613" y="-227013"/>
            <a:ext cx="91424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sp>
        <p:nvSpPr>
          <p:cNvPr id="19466" name="文本框 19465"/>
          <p:cNvSpPr txBox="1">
            <a:spLocks noChangeArrowheads="1"/>
          </p:cNvSpPr>
          <p:nvPr/>
        </p:nvSpPr>
        <p:spPr bwMode="auto">
          <a:xfrm>
            <a:off x="3114675" y="2811463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hlink"/>
                </a:solidFill>
                <a:latin typeface="Tahoma" panose="020B0604030504040204" pitchFamily="34" charset="0"/>
              </a:rPr>
              <a:t>18</a:t>
            </a:r>
          </a:p>
        </p:txBody>
      </p:sp>
      <p:sp>
        <p:nvSpPr>
          <p:cNvPr id="19467" name="文本框 19466"/>
          <p:cNvSpPr txBox="1">
            <a:spLocks noChangeArrowheads="1"/>
          </p:cNvSpPr>
          <p:nvPr/>
        </p:nvSpPr>
        <p:spPr bwMode="auto">
          <a:xfrm>
            <a:off x="4681538" y="3733800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hlink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5788" y="962025"/>
            <a:ext cx="1006475" cy="577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/>
            <a:r>
              <a:rPr lang="zh-CN" altLang="en-US" sz="3200" b="1" noProof="1"/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对象 6147"/>
          <p:cNvGraphicFramePr>
            <a:graphicFrameLocks noChangeAspect="1"/>
          </p:cNvGraphicFramePr>
          <p:nvPr/>
        </p:nvGraphicFramePr>
        <p:xfrm>
          <a:off x="5060950" y="1866900"/>
          <a:ext cx="990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r:id="rId3" imgW="445135" imgH="203200" progId="Equation.3">
                  <p:embed/>
                </p:oleObj>
              </mc:Choice>
              <mc:Fallback>
                <p:oleObj r:id="rId3" imgW="445135" imgH="203200" progId="Equation.3">
                  <p:embed/>
                  <p:pic>
                    <p:nvPicPr>
                      <p:cNvPr id="0" name="对象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866900"/>
                        <a:ext cx="9906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6" name="组合 6148"/>
          <p:cNvGrpSpPr>
            <a:grpSpLocks noChangeAspect="1"/>
          </p:cNvGrpSpPr>
          <p:nvPr/>
        </p:nvGrpSpPr>
        <p:grpSpPr bwMode="auto">
          <a:xfrm>
            <a:off x="1174750" y="3752850"/>
            <a:ext cx="6319838" cy="1528763"/>
            <a:chOff x="0" y="0"/>
            <a:chExt cx="6163" cy="1562"/>
          </a:xfrm>
        </p:grpSpPr>
        <p:pic>
          <p:nvPicPr>
            <p:cNvPr id="26627" name="图片 614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1814" cy="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8" name="图片 615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160" y="156"/>
              <a:ext cx="1491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9" name="图片 6151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320" y="0"/>
              <a:ext cx="1843" cy="1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30" name="矩形 6152"/>
          <p:cNvSpPr>
            <a:spLocks noChangeArrowheads="1"/>
          </p:cNvSpPr>
          <p:nvPr/>
        </p:nvSpPr>
        <p:spPr bwMode="auto">
          <a:xfrm>
            <a:off x="687388" y="1119188"/>
            <a:ext cx="69342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下列每组图形形状相同吗？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正三角形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与正三角形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graphicFrame>
        <p:nvGraphicFramePr>
          <p:cNvPr id="26631" name="对象 6153"/>
          <p:cNvGraphicFramePr>
            <a:graphicFrameLocks noChangeAspect="1"/>
          </p:cNvGraphicFramePr>
          <p:nvPr/>
        </p:nvGraphicFramePr>
        <p:xfrm>
          <a:off x="4756150" y="2409825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r:id="rId8" imgW="597535" imgH="203200" progId="Equation.3">
                  <p:embed/>
                </p:oleObj>
              </mc:Choice>
              <mc:Fallback>
                <p:oleObj r:id="rId8" imgW="597535" imgH="203200" progId="Equation.3">
                  <p:embed/>
                  <p:pic>
                    <p:nvPicPr>
                      <p:cNvPr id="0" name="对象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2409825"/>
                        <a:ext cx="1295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对象 6154"/>
          <p:cNvGraphicFramePr>
            <a:graphicFrameLocks noChangeAspect="1"/>
          </p:cNvGraphicFramePr>
          <p:nvPr/>
        </p:nvGraphicFramePr>
        <p:xfrm>
          <a:off x="5562600" y="2974975"/>
          <a:ext cx="1828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r:id="rId10" imgW="724535" imgH="203200" progId="Equation.3">
                  <p:embed/>
                </p:oleObj>
              </mc:Choice>
              <mc:Fallback>
                <p:oleObj r:id="rId10" imgW="724535" imgH="203200" progId="Equation.3">
                  <p:embed/>
                  <p:pic>
                    <p:nvPicPr>
                      <p:cNvPr id="0" name="对象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4975"/>
                        <a:ext cx="1828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矩形 6155"/>
          <p:cNvSpPr>
            <a:spLocks noChangeArrowheads="1"/>
          </p:cNvSpPr>
          <p:nvPr/>
        </p:nvSpPr>
        <p:spPr bwMode="auto">
          <a:xfrm>
            <a:off x="654050" y="2409825"/>
            <a:ext cx="550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正方形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与正方形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6634" name="矩形 6156"/>
          <p:cNvSpPr>
            <a:spLocks noChangeArrowheads="1"/>
          </p:cNvSpPr>
          <p:nvPr/>
        </p:nvSpPr>
        <p:spPr bwMode="auto">
          <a:xfrm>
            <a:off x="687388" y="2965450"/>
            <a:ext cx="629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）正五边形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正五边形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6635" name="矩形 6157"/>
          <p:cNvSpPr>
            <a:spLocks noChangeArrowheads="1"/>
          </p:cNvSpPr>
          <p:nvPr/>
        </p:nvSpPr>
        <p:spPr bwMode="auto">
          <a:xfrm>
            <a:off x="0" y="3627438"/>
            <a:ext cx="57943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8605"/>
            <a:r>
              <a:rPr lang="en-US" altLang="zh-CN" sz="1100">
                <a:latin typeface="Arial" panose="020B0604020202020204" pitchFamily="34" charset="0"/>
              </a:rPr>
              <a:t/>
            </a:r>
            <a:br>
              <a:rPr lang="en-US" altLang="zh-CN" sz="1100">
                <a:latin typeface="Arial" panose="020B0604020202020204" pitchFamily="34" charset="0"/>
              </a:rPr>
            </a:br>
            <a:endParaRPr lang="en-US" altLang="zh-CN" sz="1300">
              <a:latin typeface="Arial" panose="020B0604020202020204" pitchFamily="34" charset="0"/>
            </a:endParaRPr>
          </a:p>
          <a:p>
            <a:pPr indent="268605" eaLnBrk="0" hangingPunct="0"/>
            <a:r>
              <a:rPr lang="en-US" altLang="zh-CN" sz="10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altLang="zh-CN" sz="1100">
              <a:latin typeface="Arial" panose="020B0604020202020204" pitchFamily="34" charset="0"/>
            </a:endParaRPr>
          </a:p>
          <a:p>
            <a:pPr indent="268605" eaLnBrk="0" hangingPunct="0"/>
            <a:endParaRPr lang="en-US" altLang="zh-CN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占位符 716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927225"/>
            <a:ext cx="7543800" cy="1908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）在每组图形中，是否有对应相等的内角？设法验证你的猜测．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）在每组图形中，夹相等内角的两边是否成比例？</a:t>
            </a:r>
          </a:p>
        </p:txBody>
      </p:sp>
      <p:sp>
        <p:nvSpPr>
          <p:cNvPr id="7171" name="标题 7170"/>
          <p:cNvSpPr txBox="1">
            <a:spLocks noGrp="1"/>
          </p:cNvSpPr>
          <p:nvPr>
            <p:ph type="title"/>
          </p:nvPr>
        </p:nvSpPr>
        <p:spPr>
          <a:xfrm>
            <a:off x="876300" y="933450"/>
            <a:ext cx="1998663" cy="863600"/>
          </a:xfrm>
        </p:spPr>
        <p:txBody>
          <a:bodyPr vert="horz" wrap="square" anchor="ctr"/>
          <a:lstStyle/>
          <a:p>
            <a:pPr fontAlgn="auto"/>
            <a:r>
              <a:rPr lang="zh-CN" altLang="en-US" b="1" noProof="1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想一想：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占位符 819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1236663"/>
            <a:ext cx="7307263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dirty="0" smtClean="0"/>
              <a:t>图中的两个多边形分别是计算机显示屏上的多边形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ABCDEF</a:t>
            </a:r>
            <a:r>
              <a:rPr lang="zh-CN" altLang="en-US" sz="2400" dirty="0" smtClean="0"/>
              <a:t>和投射到银幕上的多边形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</a:t>
            </a:r>
            <a:r>
              <a:rPr lang="en-US" altLang="zh-CN" sz="1800" i="1" baseline="-25000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/>
              <a:t>，它们的形状相同吗</a:t>
            </a:r>
            <a:r>
              <a:rPr lang="en-US" altLang="zh-CN" sz="2400" dirty="0" smtClean="0"/>
              <a:t>? </a:t>
            </a:r>
          </a:p>
        </p:txBody>
      </p:sp>
      <p:pic>
        <p:nvPicPr>
          <p:cNvPr id="28674" name="图片 81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425" y="3271838"/>
            <a:ext cx="45053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占位符 92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229600" cy="1993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）在这两个多边形中，是否有对应相等 内角？设法验证你的猜测．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）在这两个多边形中，夹相等内角的两边是否成比例？ </a:t>
            </a:r>
          </a:p>
        </p:txBody>
      </p:sp>
      <p:sp>
        <p:nvSpPr>
          <p:cNvPr id="9219" name="标题 9218"/>
          <p:cNvSpPr txBox="1">
            <a:spLocks noGrp="1"/>
          </p:cNvSpPr>
          <p:nvPr>
            <p:ph type="title"/>
          </p:nvPr>
        </p:nvSpPr>
        <p:spPr>
          <a:xfrm>
            <a:off x="1293813" y="889000"/>
            <a:ext cx="5783262" cy="1076325"/>
          </a:xfrm>
        </p:spPr>
        <p:txBody>
          <a:bodyPr vert="horz" wrap="square" anchor="ctr"/>
          <a:lstStyle/>
          <a:p>
            <a:pPr fontAlgn="auto"/>
            <a:r>
              <a:rPr lang="zh-CN" altLang="en-US" b="1" noProof="1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想一想：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0241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073150"/>
            <a:ext cx="5305425" cy="5476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r>
              <a:rPr lang="zh-CN" altLang="en-US" b="1" dirty="0" smtClean="0">
                <a:solidFill>
                  <a:srgbClr val="3333CC"/>
                </a:solidFill>
              </a:rPr>
              <a:t>强调说明</a:t>
            </a:r>
            <a:r>
              <a:rPr lang="zh-CN" altLang="en-US" dirty="0" smtClean="0">
                <a:solidFill>
                  <a:srgbClr val="3333CC"/>
                </a:solidFill>
              </a:rPr>
              <a:t>：</a:t>
            </a:r>
          </a:p>
        </p:txBody>
      </p:sp>
      <p:sp>
        <p:nvSpPr>
          <p:cNvPr id="30722" name="文本占位符 102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057400"/>
            <a:ext cx="8416925" cy="3133725"/>
          </a:xfrm>
          <a:prstGeom prst="rect">
            <a:avLst/>
          </a:prstGeom>
          <a:solidFill>
            <a:srgbClr val="000080">
              <a:alpha val="0"/>
            </a:srgbClr>
          </a:solidFill>
          <a:ln w="19050" cap="rnd">
            <a:solidFill>
              <a:srgbClr val="00008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zh-CN" altLang="en-US" sz="2400" dirty="0" smtClean="0">
                <a:latin typeface="Times New Roman" panose="02020603050405020304" pitchFamily="18" charset="0"/>
              </a:rPr>
              <a:t>在上图中，六边形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ABCDEF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与六边形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2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是形状相同的多边形，其中∠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与∠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，分别相等，称为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对应角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altLang="zh-CN" sz="2400" i="1" dirty="0" smtClean="0">
                <a:latin typeface="Times New Roman" panose="02020603050405020304" pitchFamily="18" charset="0"/>
              </a:rPr>
              <a:t>AB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BC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CD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DE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EF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FA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F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i="1" dirty="0" smtClean="0">
                <a:latin typeface="Times New Roman" panose="02020603050405020304" pitchFamily="18" charset="0"/>
              </a:rPr>
              <a:t> A</a:t>
            </a:r>
            <a:r>
              <a:rPr lang="en-US" altLang="zh-CN" sz="1200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的比都相等，称为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对应边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．</a:t>
            </a:r>
          </a:p>
          <a:p>
            <a:endParaRPr lang="zh-CN" altLang="en-US" sz="2800" dirty="0" smtClean="0">
              <a:latin typeface="Times New Roman" panose="02020603050405020304" pitchFamily="18" charset="0"/>
            </a:endParaRPr>
          </a:p>
          <a:p>
            <a:endParaRPr lang="zh-CN" altLang="en-US" sz="2800" dirty="0" smtClean="0">
              <a:latin typeface="Times New Roman" panose="02020603050405020304" pitchFamily="18" charset="0"/>
            </a:endParaRPr>
          </a:p>
          <a:p>
            <a:endParaRPr lang="zh-CN" altLang="en-US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标题 1126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3775"/>
            <a:ext cx="8229600" cy="6667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r>
              <a:rPr lang="zh-CN" altLang="en-US" sz="2800" b="1" dirty="0" smtClean="0"/>
              <a:t>归纳总结，形成概念</a:t>
            </a:r>
          </a:p>
        </p:txBody>
      </p:sp>
      <p:sp>
        <p:nvSpPr>
          <p:cNvPr id="11268" name="文本框 11267"/>
          <p:cNvSpPr txBox="1">
            <a:spLocks noChangeArrowheads="1"/>
          </p:cNvSpPr>
          <p:nvPr/>
        </p:nvSpPr>
        <p:spPr bwMode="auto">
          <a:xfrm>
            <a:off x="381000" y="1968500"/>
            <a:ext cx="8045450" cy="3459163"/>
          </a:xfrm>
          <a:prstGeom prst="rect">
            <a:avLst/>
          </a:prstGeom>
          <a:solidFill>
            <a:srgbClr val="000080">
              <a:alpha val="0"/>
            </a:srgbClr>
          </a:solidFill>
          <a:ln w="19050" cap="rnd">
            <a:solidFill>
              <a:srgbClr val="000080"/>
            </a:solidFill>
            <a:prstDash val="sysDot"/>
            <a:miter lim="800000"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相似多边形的概念：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各角分别相等、各边成比例的两个多边形叫做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相似多边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形</a:t>
            </a:r>
            <a:r>
              <a:rPr lang="en-US" altLang="zh-CN" sz="24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例如，在上图中六边形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ABCDEF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与六边形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相似，记作六边形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ABCDEF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∽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六边形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2400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∽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读作“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相似于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”．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相似比的概念：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相似多边形对应边的比叫做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相似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比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en-US" altLang="zh-CN" sz="1000" b="1" dirty="0">
              <a:latin typeface="宋体" panose="02010600030101010101" pitchFamily="2" charset="-122"/>
            </a:endParaRPr>
          </a:p>
          <a:p>
            <a:endParaRPr lang="en-US" altLang="zh-CN" sz="13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138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1268">
                                            <p:txEl>
                                              <p:charRg st="138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12289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893763"/>
            <a:ext cx="5105400" cy="6556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r>
              <a:rPr lang="zh-CN" altLang="en-US" b="1" smtClean="0">
                <a:solidFill>
                  <a:srgbClr val="3333CC"/>
                </a:solidFill>
              </a:rPr>
              <a:t>强调说明：</a:t>
            </a:r>
          </a:p>
        </p:txBody>
      </p:sp>
      <p:sp>
        <p:nvSpPr>
          <p:cNvPr id="32770" name="文本占位符 1229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701800"/>
            <a:ext cx="8305800" cy="4572000"/>
          </a:xfrm>
          <a:prstGeom prst="rect">
            <a:avLst/>
          </a:prstGeom>
          <a:solidFill>
            <a:srgbClr val="000080">
              <a:alpha val="0"/>
            </a:srgbClr>
          </a:solidFill>
          <a:ln w="19050" cap="rnd">
            <a:solidFill>
              <a:srgbClr val="00008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latin typeface="宋体" panose="02010600030101010101" pitchFamily="2" charset="-122"/>
              </a:rPr>
              <a:t>(1)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在记两个多边形相似时，要把对应顶点字母写在对应的位置上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latin typeface="宋体" panose="02010600030101010101" pitchFamily="2" charset="-122"/>
              </a:rPr>
              <a:t> </a:t>
            </a:r>
            <a:r>
              <a:rPr lang="en-US" altLang="zh-CN" sz="1600" b="1" dirty="0" smtClean="0">
                <a:latin typeface="宋体" panose="02010600030101010101" pitchFamily="2" charset="-122"/>
              </a:rPr>
              <a:t>  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(2)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相似多边形的定义既是最基本、最重要的判定方法，也是最本质、最重要的性质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latin typeface="宋体" panose="02010600030101010101" pitchFamily="2" charset="-122"/>
              </a:rPr>
              <a:t>(3)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相似比有顺序性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例如，五边形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ABCDE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∽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五边形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，对</a:t>
            </a:r>
            <a:r>
              <a:rPr lang="zh-CN" altLang="en-US" sz="2000" b="1" dirty="0" smtClean="0"/>
              <a:t>应边的比为</a:t>
            </a:r>
            <a:endParaRPr lang="zh-CN" altLang="en-US" sz="20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宋体" panose="02010600030101010101" pitchFamily="2" charset="-122"/>
              </a:rPr>
              <a:t>    因此五边形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ABCDE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与五边形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的相似比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宋体" panose="02010600030101010101" pitchFamily="2" charset="-122"/>
              </a:rPr>
              <a:t>    五边形</a:t>
            </a:r>
            <a:r>
              <a:rPr lang="zh-CN" altLang="en-US" sz="20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1000" b="1" i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与五边形</a:t>
            </a:r>
            <a:r>
              <a:rPr lang="en-US" altLang="zh-CN" sz="2000" b="1" i="1" dirty="0" smtClean="0">
                <a:latin typeface="Times New Roman" panose="02020603050405020304" pitchFamily="18" charset="0"/>
              </a:rPr>
              <a:t>ABCDE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的相似比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宋体" panose="02010600030101010101" pitchFamily="2" charset="-122"/>
              </a:rPr>
              <a:t>    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(4)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相似比为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的两个图形是全等形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 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因此全等形是相似图形特殊情况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000" b="1" dirty="0" smtClean="0">
              <a:latin typeface="宋体" panose="02010600030101010101" pitchFamily="2" charset="-122"/>
            </a:endParaRPr>
          </a:p>
        </p:txBody>
      </p:sp>
      <p:sp>
        <p:nvSpPr>
          <p:cNvPr id="32771" name="矩形 122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2772" name="对象 12292"/>
          <p:cNvGraphicFramePr>
            <a:graphicFrameLocks noChangeAspect="1"/>
          </p:cNvGraphicFramePr>
          <p:nvPr/>
        </p:nvGraphicFramePr>
        <p:xfrm>
          <a:off x="2209800" y="3732213"/>
          <a:ext cx="4038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r:id="rId3" imgW="2388870" imgH="406400" progId="Equation.3">
                  <p:embed/>
                </p:oleObj>
              </mc:Choice>
              <mc:Fallback>
                <p:oleObj r:id="rId3" imgW="2388870" imgH="406400" progId="Equation.3">
                  <p:embed/>
                  <p:pic>
                    <p:nvPicPr>
                      <p:cNvPr id="0" name="对象 12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2213"/>
                        <a:ext cx="40386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矩形 122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2774" name="对象 12294"/>
          <p:cNvGraphicFramePr>
            <a:graphicFrameLocks noChangeAspect="1"/>
          </p:cNvGraphicFramePr>
          <p:nvPr/>
        </p:nvGraphicFramePr>
        <p:xfrm>
          <a:off x="6532563" y="4135438"/>
          <a:ext cx="8382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r:id="rId5" imgW="407035" imgH="368935" progId="Equation.3">
                  <p:embed/>
                </p:oleObj>
              </mc:Choice>
              <mc:Fallback>
                <p:oleObj r:id="rId5" imgW="407035" imgH="368935" progId="Equation.3">
                  <p:embed/>
                  <p:pic>
                    <p:nvPicPr>
                      <p:cNvPr id="0" name="对象 12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135438"/>
                        <a:ext cx="8382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矩形 12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300"/>
          </a:p>
        </p:txBody>
      </p:sp>
      <p:graphicFrame>
        <p:nvGraphicFramePr>
          <p:cNvPr id="32776" name="对象 12296"/>
          <p:cNvGraphicFramePr>
            <a:graphicFrameLocks noChangeAspect="1"/>
          </p:cNvGraphicFramePr>
          <p:nvPr/>
        </p:nvGraphicFramePr>
        <p:xfrm>
          <a:off x="6064250" y="4713288"/>
          <a:ext cx="838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r:id="rId7" imgW="419735" imgH="368935" progId="Equation.3">
                  <p:embed/>
                </p:oleObj>
              </mc:Choice>
              <mc:Fallback>
                <p:oleObj r:id="rId7" imgW="419735" imgH="368935" progId="Equation.3">
                  <p:embed/>
                  <p:pic>
                    <p:nvPicPr>
                      <p:cNvPr id="0" name="对象 12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4713288"/>
                        <a:ext cx="838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文本占位符 133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371600"/>
            <a:ext cx="83820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609600" indent="-609600"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</a:t>
            </a:r>
            <a:r>
              <a:rPr lang="en-US" altLang="zh-CN" sz="2400" b="1" smtClean="0">
                <a:latin typeface="宋体" panose="02010600030101010101" pitchFamily="2" charset="-122"/>
              </a:rPr>
              <a:t>(1)</a:t>
            </a:r>
            <a:r>
              <a:rPr lang="zh-CN" altLang="en-US" sz="2400" b="1" smtClean="0">
                <a:latin typeface="宋体" panose="02010600030101010101" pitchFamily="2" charset="-122"/>
              </a:rPr>
              <a:t>观察下面两组图形，图（</a:t>
            </a:r>
            <a:r>
              <a:rPr lang="en-US" altLang="zh-CN" sz="2400" b="1" smtClean="0">
                <a:latin typeface="宋体" panose="02010600030101010101" pitchFamily="2" charset="-122"/>
              </a:rPr>
              <a:t>1</a:t>
            </a:r>
            <a:r>
              <a:rPr lang="zh-CN" altLang="en-US" sz="2400" b="1" smtClean="0">
                <a:latin typeface="宋体" panose="02010600030101010101" pitchFamily="2" charset="-122"/>
              </a:rPr>
              <a:t>）中的两个图形相似吗？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  图（</a:t>
            </a:r>
            <a:r>
              <a:rPr lang="en-US" altLang="zh-CN" sz="2400" b="1" smtClean="0">
                <a:latin typeface="宋体" panose="02010600030101010101" pitchFamily="2" charset="-122"/>
              </a:rPr>
              <a:t>2</a:t>
            </a:r>
            <a:r>
              <a:rPr lang="zh-CN" altLang="en-US" sz="2400" b="1" smtClean="0">
                <a:latin typeface="宋体" panose="02010600030101010101" pitchFamily="2" charset="-122"/>
              </a:rPr>
              <a:t>）中的两个图形呢？为什么？你从中得到什么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  启发？与同桌交流</a:t>
            </a:r>
            <a:r>
              <a:rPr lang="en-US" altLang="zh-CN" sz="2400" b="1" smtClean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33794" name="图片 133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2749550"/>
            <a:ext cx="67056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矩形 13316"/>
          <p:cNvSpPr>
            <a:spLocks noChangeArrowheads="1"/>
          </p:cNvSpPr>
          <p:nvPr/>
        </p:nvSpPr>
        <p:spPr bwMode="auto">
          <a:xfrm>
            <a:off x="619125" y="4664075"/>
            <a:ext cx="7354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 (2)</a:t>
            </a:r>
            <a:r>
              <a:rPr lang="zh-CN" altLang="en-US" sz="2400" b="1">
                <a:latin typeface="宋体" panose="02010600030101010101" pitchFamily="2" charset="-122"/>
              </a:rPr>
              <a:t>如果两个多边形不相似，那么它们的各角可能对应相等吗？它们的各边可能对应成比例吗？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全屏显示(4:3)</PresentationFormat>
  <Paragraphs>53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Tahoma</vt:lpstr>
      <vt:lpstr>Times New Roman</vt:lpstr>
      <vt:lpstr>WWW.2PPT.COM</vt:lpstr>
      <vt:lpstr>自定义设计方案</vt:lpstr>
      <vt:lpstr>Equation.3</vt:lpstr>
      <vt:lpstr>PowerPoint 演示文稿</vt:lpstr>
      <vt:lpstr>PowerPoint 演示文稿</vt:lpstr>
      <vt:lpstr>想一想：</vt:lpstr>
      <vt:lpstr>PowerPoint 演示文稿</vt:lpstr>
      <vt:lpstr>想一想：</vt:lpstr>
      <vt:lpstr>强调说明：</vt:lpstr>
      <vt:lpstr>归纳总结，形成概念</vt:lpstr>
      <vt:lpstr>强调说明：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2023-01-16T16:13:37Z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153C9E6733F74F51A8833106C44CA054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