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339" r:id="rId5"/>
    <p:sldId id="271" r:id="rId6"/>
    <p:sldId id="340" r:id="rId7"/>
    <p:sldId id="273" r:id="rId8"/>
    <p:sldId id="291" r:id="rId9"/>
    <p:sldId id="341" r:id="rId10"/>
    <p:sldId id="269" r:id="rId11"/>
    <p:sldId id="264" r:id="rId12"/>
    <p:sldId id="342" r:id="rId13"/>
    <p:sldId id="265" r:id="rId14"/>
    <p:sldId id="268" r:id="rId15"/>
    <p:sldId id="336" r:id="rId16"/>
    <p:sldId id="335" r:id="rId17"/>
    <p:sldId id="338" r:id="rId18"/>
    <p:sldId id="333" r:id="rId19"/>
    <p:sldId id="337" r:id="rId20"/>
    <p:sldId id="34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62"/>
    <a:srgbClr val="148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11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DCF7E-1EC1-4A4F-B7E3-88F9418874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804CF-5F4C-4F5F-AEC6-21C57E860F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D7AB-695C-4696-ACFA-A32D2FF432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14C-22E0-48DA-BEEB-C15BCE3BD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D7AB-695C-4696-ACFA-A32D2FF432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14C-22E0-48DA-BEEB-C15BCE3BD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D7AB-695C-4696-ACFA-A32D2FF432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14C-22E0-48DA-BEEB-C15BCE3BD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D7AB-695C-4696-ACFA-A32D2FF432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14C-22E0-48DA-BEEB-C15BCE3BD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D7AB-695C-4696-ACFA-A32D2FF432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14C-22E0-48DA-BEEB-C15BCE3BD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D7AB-695C-4696-ACFA-A32D2FF432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14C-22E0-48DA-BEEB-C15BCE3BD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D7AB-695C-4696-ACFA-A32D2FF432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14C-22E0-48DA-BEEB-C15BCE3BD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D7AB-695C-4696-ACFA-A32D2FF432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14C-22E0-48DA-BEEB-C15BCE3BD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D7AB-695C-4696-ACFA-A32D2FF432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14C-22E0-48DA-BEEB-C15BCE3BD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D7AB-695C-4696-ACFA-A32D2FF432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14C-22E0-48DA-BEEB-C15BCE3BD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D7AB-695C-4696-ACFA-A32D2FF432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14C-22E0-48DA-BEEB-C15BCE3BD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D7AB-695C-4696-ACFA-A32D2FF432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414C-22E0-48DA-BEEB-C15BCE3BDD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4.png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14.pn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14.png"/></Relationships>
</file>

<file path=ppt/slides/_rels/slide19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8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26196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44" y="4569612"/>
            <a:ext cx="2369209" cy="22695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" y="4712914"/>
            <a:ext cx="2250554" cy="21262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64" y="1428069"/>
            <a:ext cx="7706080" cy="26995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46" y="2457187"/>
            <a:ext cx="1127975" cy="1088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738" y="627047"/>
            <a:ext cx="1106706" cy="966543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281906" y="4146479"/>
            <a:ext cx="7287403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—</a:t>
            </a:r>
            <a:r>
              <a:rPr lang="zh-CN" altLang="en-US" sz="32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安全用电中小学生安全主题教育</a:t>
            </a:r>
            <a:r>
              <a:rPr lang="en-US" altLang="zh-CN" sz="32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—</a:t>
            </a:r>
            <a:r>
              <a:rPr lang="zh-CN" altLang="en-US" sz="32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 </a:t>
            </a:r>
            <a:endParaRPr lang="zh-CN" altLang="en-US" sz="3200" dirty="0">
              <a:solidFill>
                <a:srgbClr val="009362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285708" y="5143555"/>
            <a:ext cx="5131392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汇报人：小Q办公     汇报时间：</a:t>
            </a:r>
            <a:r>
              <a:rPr lang="en-US" altLang="zh-CN" sz="20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20XX</a:t>
            </a:r>
            <a:endParaRPr lang="zh-CN" altLang="en-US" sz="2000" dirty="0">
              <a:solidFill>
                <a:srgbClr val="009362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160" y="284480"/>
            <a:ext cx="11653520" cy="636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83" y="310142"/>
            <a:ext cx="574877" cy="814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26160" y="717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148102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n-ea"/>
                <a:sym typeface="+mn-lt"/>
              </a:rPr>
              <a:t>生活中用电安全</a:t>
            </a:r>
            <a:endParaRPr lang="zh-CN" altLang="en-US" sz="1800" dirty="0">
              <a:solidFill>
                <a:srgbClr val="148102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9941" y="1611361"/>
            <a:ext cx="7335117" cy="4453927"/>
          </a:xfrm>
          <a:prstGeom prst="rect">
            <a:avLst/>
          </a:prstGeom>
          <a:noFill/>
          <a:ln>
            <a:solidFill>
              <a:srgbClr val="55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87787" y="1370076"/>
            <a:ext cx="759439" cy="3587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735" b="1" dirty="0">
                <a:solidFill>
                  <a:srgbClr val="14810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生活中用电安全</a:t>
            </a:r>
            <a:endParaRPr lang="zh-CN" altLang="en-US" sz="3735" b="1" dirty="0">
              <a:solidFill>
                <a:srgbClr val="14810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681085" y="1432277"/>
            <a:ext cx="0" cy="3463093"/>
          </a:xfrm>
          <a:prstGeom prst="line">
            <a:avLst/>
          </a:prstGeom>
          <a:ln w="28575">
            <a:solidFill>
              <a:srgbClr val="55A3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0747" y="1883796"/>
            <a:ext cx="4257040" cy="42570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68975" y="1957985"/>
            <a:ext cx="6094070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家用电器冒烟，起火怎么办？使用家用电器时，一旦发现冒烟、起火，应当马上拔下电源线插头，切断电源。一般说来，家用电器冒烟、起火是由于电器内部产生障碍造成的，所以，必须首先切断电源。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8975" y="4083865"/>
            <a:ext cx="6094070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发现有人触电，在救助时，首先要切断电源。在切断电源之前，千万不要用手去拉触电者，否则救助者也会触电。小学生因为人小，无法对触电实施救护，应该及早地叫大人来处理，并打“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120”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急救电话，让医生来救护。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222" y="-987070"/>
            <a:ext cx="8212756" cy="821275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465" y="2047631"/>
            <a:ext cx="4523555" cy="452355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430844" y="4134374"/>
            <a:ext cx="5677985" cy="485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/>
        </p:txBody>
      </p:sp>
      <p:sp>
        <p:nvSpPr>
          <p:cNvPr id="44" name="文本框 43"/>
          <p:cNvSpPr txBox="1"/>
          <p:nvPr/>
        </p:nvSpPr>
        <p:spPr>
          <a:xfrm>
            <a:off x="916056" y="2979120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0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雷电的危害和防范</a:t>
            </a:r>
            <a:endParaRPr lang="zh-CN" altLang="en-US" sz="6000" dirty="0">
              <a:solidFill>
                <a:srgbClr val="009362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020799" y="1395889"/>
            <a:ext cx="2130711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04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009362"/>
              </a:solidFill>
              <a:effectLst/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44" grpId="0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44" grpId="0"/>
          <p:bldP spid="4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160" y="284480"/>
            <a:ext cx="11653520" cy="636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83" y="310142"/>
            <a:ext cx="574877" cy="814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26160" y="717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148102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n-ea"/>
                <a:sym typeface="+mn-lt"/>
              </a:rPr>
              <a:t>雷电的危害和防范</a:t>
            </a:r>
            <a:endParaRPr lang="zh-CN" altLang="en-US" sz="1800" dirty="0">
              <a:solidFill>
                <a:srgbClr val="148102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2564" y="1684192"/>
            <a:ext cx="54451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14810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如何防范雷电对人的伤害 </a:t>
            </a:r>
            <a:endParaRPr lang="zh-CN" altLang="en-US" sz="3200" b="1" dirty="0">
              <a:solidFill>
                <a:srgbClr val="14810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6160" y="2340639"/>
            <a:ext cx="9958215" cy="14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应该留在室内，关好门窗；在室外工作的人员应该躲入建筑物内 ；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不接触铁丝网、金属门窗、建筑物外墙等金属物体，远离电线等金属装置 ；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打雷时不打电话 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在野外不站在高处，不拿金属物体，寻找低洼处躲避。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6160" y="3972492"/>
            <a:ext cx="7775293" cy="1936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14810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家庭安全用电常识</a:t>
            </a:r>
            <a:endParaRPr lang="en-US" altLang="zh-CN" sz="2800" b="1" dirty="0">
              <a:solidFill>
                <a:srgbClr val="14810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家用电器需防水，要装漏电保护器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破损电源快修理，湿手不能碰电器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金属与电源远离，插头要握绝缘体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0" y="2346960"/>
            <a:ext cx="4795520" cy="4795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160" y="284480"/>
            <a:ext cx="11653520" cy="636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83" y="310142"/>
            <a:ext cx="574877" cy="814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26160" y="717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148102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n-ea"/>
                <a:sym typeface="+mn-lt"/>
              </a:rPr>
              <a:t>雷电的危害和防范</a:t>
            </a:r>
            <a:endParaRPr lang="zh-CN" altLang="en-US" sz="1800" dirty="0">
              <a:solidFill>
                <a:srgbClr val="148102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6160" y="2432632"/>
            <a:ext cx="4834735" cy="18846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躲开变压器，安全不触电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钓鱼放风筝，远离高压线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大雨来临时，放雷避危险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寻找低洼处，不往高处站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6160" y="1687777"/>
            <a:ext cx="3309937" cy="460375"/>
          </a:xfrm>
          <a:prstGeom prst="rect">
            <a:avLst/>
          </a:prstGeom>
          <a:solidFill>
            <a:srgbClr val="148102"/>
          </a:solidFill>
          <a:ln w="9525">
            <a:solidFill>
              <a:srgbClr val="14810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室外安全放电注意事项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6160" y="4788111"/>
            <a:ext cx="10571672" cy="874407"/>
          </a:xfrm>
          <a:prstGeom prst="rect">
            <a:avLst/>
          </a:prstGeom>
          <a:noFill/>
          <a:ln>
            <a:solidFill>
              <a:srgbClr val="14810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雷电不能为人们所用 ；雷电是大自然中形成的高电压、强电流放电现象 ；雷电放电时产生巨大的破坏力，也会伤及到人 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62628" y="2314490"/>
            <a:ext cx="6788963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同学们！通过今天的学习，大家对电的知识有了一个简单抽象的了解，大家也学习了一些生活中的用电常识和注意事项、学习了一些常见的电力安全标志，希望同学们在今后的生活中注意用电安全，更好的保护自己，也希望大家努力学习，将来更好的研究电，让它为我们的生产生活带来更大的益处！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160" y="284480"/>
            <a:ext cx="11653520" cy="636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83" y="310142"/>
            <a:ext cx="574877" cy="814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26160" y="717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148102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n-ea"/>
                <a:sym typeface="+mn-lt"/>
              </a:rPr>
              <a:t>雷电的危害和防范</a:t>
            </a:r>
            <a:endParaRPr lang="zh-CN" altLang="en-US" sz="1800" dirty="0">
              <a:solidFill>
                <a:srgbClr val="148102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00150" y="1700157"/>
            <a:ext cx="5767717" cy="922020"/>
            <a:chOff x="4194471" y="2472969"/>
            <a:chExt cx="5767717" cy="922020"/>
          </a:xfrm>
        </p:grpSpPr>
        <p:sp>
          <p:nvSpPr>
            <p:cNvPr id="8" name="文本框 7"/>
            <p:cNvSpPr txBox="1"/>
            <p:nvPr/>
          </p:nvSpPr>
          <p:spPr>
            <a:xfrm>
              <a:off x="4194471" y="2472969"/>
              <a:ext cx="933789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5400" spc="300" dirty="0">
                  <a:solidFill>
                    <a:srgbClr val="1481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壹</a:t>
              </a:r>
              <a:endParaRPr kumimoji="1" lang="zh-CN" altLang="en-US" sz="5400" spc="300" dirty="0">
                <a:solidFill>
                  <a:srgbClr val="14810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5290896" y="2642247"/>
              <a:ext cx="4671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1、动脉出血——血色鲜红，出血呈喷射状，与脉搏节律相同。危险性大。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074920" y="2684007"/>
              <a:ext cx="106680" cy="641943"/>
            </a:xfrm>
            <a:prstGeom prst="rect">
              <a:avLst/>
            </a:prstGeom>
            <a:solidFill>
              <a:srgbClr val="148102"/>
            </a:solidFill>
            <a:ln>
              <a:solidFill>
                <a:srgbClr val="1481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00150" y="3164181"/>
            <a:ext cx="5767717" cy="923330"/>
            <a:chOff x="4194471" y="2472969"/>
            <a:chExt cx="5767717" cy="923330"/>
          </a:xfrm>
        </p:grpSpPr>
        <p:sp>
          <p:nvSpPr>
            <p:cNvPr id="12" name="文本框 11"/>
            <p:cNvSpPr txBox="1"/>
            <p:nvPr/>
          </p:nvSpPr>
          <p:spPr>
            <a:xfrm>
              <a:off x="4194471" y="2472969"/>
              <a:ext cx="9337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5400" spc="300" dirty="0">
                  <a:solidFill>
                    <a:srgbClr val="1481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贰</a:t>
              </a:r>
              <a:endParaRPr kumimoji="1" lang="zh-CN" altLang="en-US" sz="5400" spc="300" dirty="0">
                <a:solidFill>
                  <a:srgbClr val="14810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5290896" y="2642247"/>
              <a:ext cx="4671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2、静脉出血——血色暗红，血流较缓慢，呈持续状，不断流出。危险性较动脉出血小。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074920" y="2684007"/>
              <a:ext cx="106680" cy="641943"/>
            </a:xfrm>
            <a:prstGeom prst="rect">
              <a:avLst/>
            </a:prstGeom>
            <a:solidFill>
              <a:srgbClr val="148102"/>
            </a:solidFill>
            <a:ln>
              <a:solidFill>
                <a:srgbClr val="1481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00150" y="4696177"/>
            <a:ext cx="5767717" cy="923330"/>
            <a:chOff x="4194471" y="2472969"/>
            <a:chExt cx="5767717" cy="923330"/>
          </a:xfrm>
        </p:grpSpPr>
        <p:sp>
          <p:nvSpPr>
            <p:cNvPr id="16" name="文本框 15"/>
            <p:cNvSpPr txBox="1"/>
            <p:nvPr/>
          </p:nvSpPr>
          <p:spPr>
            <a:xfrm>
              <a:off x="4194471" y="2472969"/>
              <a:ext cx="9337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5400" spc="300" dirty="0">
                  <a:solidFill>
                    <a:srgbClr val="1481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叁</a:t>
              </a:r>
              <a:endParaRPr kumimoji="1" lang="zh-CN" altLang="en-US" sz="5400" spc="300" dirty="0">
                <a:solidFill>
                  <a:srgbClr val="14810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5290896" y="2519136"/>
              <a:ext cx="467129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3、毛细血管出血——血色鲜红，血液从整个伤口创面渗出，一般不易找到出血点，常可自动凝固而止血。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074920" y="2684007"/>
              <a:ext cx="106680" cy="641943"/>
            </a:xfrm>
            <a:prstGeom prst="rect">
              <a:avLst/>
            </a:prstGeom>
            <a:solidFill>
              <a:srgbClr val="148102"/>
            </a:solidFill>
            <a:ln>
              <a:solidFill>
                <a:srgbClr val="1481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0503" y="1818640"/>
            <a:ext cx="3931920" cy="3931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160" y="284480"/>
            <a:ext cx="11653520" cy="636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83" y="310142"/>
            <a:ext cx="574877" cy="814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26160" y="717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148102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n-ea"/>
                <a:sym typeface="+mn-lt"/>
              </a:rPr>
              <a:t>雷电的危害和防范</a:t>
            </a:r>
            <a:endParaRPr lang="zh-CN" altLang="en-US" sz="1800" dirty="0">
              <a:solidFill>
                <a:srgbClr val="148102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7" name="îs1ïďè"/>
          <p:cNvGrpSpPr/>
          <p:nvPr/>
        </p:nvGrpSpPr>
        <p:grpSpPr>
          <a:xfrm>
            <a:off x="832486" y="1667437"/>
            <a:ext cx="2882900" cy="4744571"/>
            <a:chOff x="669926" y="1431954"/>
            <a:chExt cx="2882900" cy="4744571"/>
          </a:xfrm>
        </p:grpSpPr>
        <p:sp>
          <p:nvSpPr>
            <p:cNvPr id="8" name="îṧľiḑè"/>
            <p:cNvSpPr/>
            <p:nvPr/>
          </p:nvSpPr>
          <p:spPr bwMode="auto">
            <a:xfrm>
              <a:off x="673100" y="2278307"/>
              <a:ext cx="2861327" cy="88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常用的止血方法有指压止血法、屈肢加垫止血法、加压包扎止血法、止血带止血法等。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isḷiḑê"/>
            <p:cNvSpPr/>
            <p:nvPr/>
          </p:nvSpPr>
          <p:spPr bwMode="auto">
            <a:xfrm>
              <a:off x="673100" y="3555563"/>
              <a:ext cx="2861327" cy="88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1、指压止血法：用手指压迫出血的血管上部（指的是接近心脏的一端），用力压向骨方。适用于头部、颈部和四肢外伤出血，是临时止血的方法。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îṧļíḓé"/>
            <p:cNvSpPr/>
            <p:nvPr/>
          </p:nvSpPr>
          <p:spPr bwMode="auto">
            <a:xfrm>
              <a:off x="673100" y="4832817"/>
              <a:ext cx="2861327" cy="13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2、屈肢加垫止血法：当前臂或小腿出血时，可在肘窝、膝盖窝内放以纱布、棉花团等物品，弯曲关节，用三角巾、绷带或领带等做8字形固定。注意：有骨折、骨裂或关节脱位者不能使用。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" name="îslïḓé"/>
            <p:cNvGrpSpPr/>
            <p:nvPr/>
          </p:nvGrpSpPr>
          <p:grpSpPr>
            <a:xfrm>
              <a:off x="669926" y="1431954"/>
              <a:ext cx="2882900" cy="609344"/>
              <a:chOff x="3408785" y="1785222"/>
              <a:chExt cx="2882900" cy="609344"/>
            </a:xfrm>
          </p:grpSpPr>
          <p:sp>
            <p:nvSpPr>
              <p:cNvPr id="14" name="íṧḷíḑè"/>
              <p:cNvSpPr/>
              <p:nvPr/>
            </p:nvSpPr>
            <p:spPr>
              <a:xfrm>
                <a:off x="3408785" y="1838610"/>
                <a:ext cx="2882900" cy="502569"/>
              </a:xfrm>
              <a:prstGeom prst="rect">
                <a:avLst/>
              </a:prstGeom>
              <a:solidFill>
                <a:srgbClr val="1481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i$ḷíḋè"/>
              <p:cNvSpPr/>
              <p:nvPr/>
            </p:nvSpPr>
            <p:spPr>
              <a:xfrm>
                <a:off x="4641825" y="1857429"/>
                <a:ext cx="1630809" cy="464930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b="1" i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编辑标题</a:t>
                </a:r>
                <a:endParaRPr lang="en-US" altLang="zh-CN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íṥ1iďè"/>
              <p:cNvGrpSpPr/>
              <p:nvPr/>
            </p:nvGrpSpPr>
            <p:grpSpPr>
              <a:xfrm>
                <a:off x="3816187" y="1785222"/>
                <a:ext cx="609344" cy="609344"/>
                <a:chOff x="2223502" y="1981401"/>
                <a:chExt cx="591416" cy="591416"/>
              </a:xfrm>
            </p:grpSpPr>
            <p:sp>
              <p:nvSpPr>
                <p:cNvPr id="17" name="ïśľïḋê"/>
                <p:cNvSpPr/>
                <p:nvPr/>
              </p:nvSpPr>
              <p:spPr>
                <a:xfrm>
                  <a:off x="2223502" y="1981401"/>
                  <a:ext cx="591416" cy="591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148102"/>
                </a:solidFill>
                <a:ln w="57150" cap="flat">
                  <a:solidFill>
                    <a:schemeClr val="bg1"/>
                  </a:solidFill>
                  <a:prstDash val="solid"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ïšļïḋé"/>
                <p:cNvSpPr/>
                <p:nvPr/>
              </p:nvSpPr>
              <p:spPr>
                <a:xfrm>
                  <a:off x="2304185" y="2062084"/>
                  <a:ext cx="430050" cy="430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ïSľïḋé"/>
                <p:cNvSpPr/>
                <p:nvPr/>
              </p:nvSpPr>
              <p:spPr>
                <a:xfrm>
                  <a:off x="2379860" y="2137953"/>
                  <a:ext cx="278696" cy="278306"/>
                </a:xfrm>
                <a:custGeom>
                  <a:avLst/>
                  <a:gdLst>
                    <a:gd name="T0" fmla="*/ 7324 w 7752"/>
                    <a:gd name="T1" fmla="*/ 3263 h 7752"/>
                    <a:gd name="T2" fmla="*/ 6688 w 7752"/>
                    <a:gd name="T3" fmla="*/ 3029 h 7752"/>
                    <a:gd name="T4" fmla="*/ 6384 w 7752"/>
                    <a:gd name="T5" fmla="*/ 2355 h 7752"/>
                    <a:gd name="T6" fmla="*/ 6488 w 7752"/>
                    <a:gd name="T7" fmla="*/ 2131 h 7752"/>
                    <a:gd name="T8" fmla="*/ 6357 w 7752"/>
                    <a:gd name="T9" fmla="*/ 1395 h 7752"/>
                    <a:gd name="T10" fmla="*/ 5621 w 7752"/>
                    <a:gd name="T11" fmla="*/ 1264 h 7752"/>
                    <a:gd name="T12" fmla="*/ 5397 w 7752"/>
                    <a:gd name="T13" fmla="*/ 1368 h 7752"/>
                    <a:gd name="T14" fmla="*/ 4723 w 7752"/>
                    <a:gd name="T15" fmla="*/ 1064 h 7752"/>
                    <a:gd name="T16" fmla="*/ 4489 w 7752"/>
                    <a:gd name="T17" fmla="*/ 428 h 7752"/>
                    <a:gd name="T18" fmla="*/ 3876 w 7752"/>
                    <a:gd name="T19" fmla="*/ 0 h 7752"/>
                    <a:gd name="T20" fmla="*/ 3263 w 7752"/>
                    <a:gd name="T21" fmla="*/ 428 h 7752"/>
                    <a:gd name="T22" fmla="*/ 3029 w 7752"/>
                    <a:gd name="T23" fmla="*/ 1064 h 7752"/>
                    <a:gd name="T24" fmla="*/ 2355 w 7752"/>
                    <a:gd name="T25" fmla="*/ 1368 h 7752"/>
                    <a:gd name="T26" fmla="*/ 2131 w 7752"/>
                    <a:gd name="T27" fmla="*/ 1264 h 7752"/>
                    <a:gd name="T28" fmla="*/ 1395 w 7752"/>
                    <a:gd name="T29" fmla="*/ 1395 h 7752"/>
                    <a:gd name="T30" fmla="*/ 1264 w 7752"/>
                    <a:gd name="T31" fmla="*/ 2131 h 7752"/>
                    <a:gd name="T32" fmla="*/ 1368 w 7752"/>
                    <a:gd name="T33" fmla="*/ 2355 h 7752"/>
                    <a:gd name="T34" fmla="*/ 1064 w 7752"/>
                    <a:gd name="T35" fmla="*/ 3029 h 7752"/>
                    <a:gd name="T36" fmla="*/ 428 w 7752"/>
                    <a:gd name="T37" fmla="*/ 3263 h 7752"/>
                    <a:gd name="T38" fmla="*/ 0 w 7752"/>
                    <a:gd name="T39" fmla="*/ 3876 h 7752"/>
                    <a:gd name="T40" fmla="*/ 428 w 7752"/>
                    <a:gd name="T41" fmla="*/ 4489 h 7752"/>
                    <a:gd name="T42" fmla="*/ 1064 w 7752"/>
                    <a:gd name="T43" fmla="*/ 4723 h 7752"/>
                    <a:gd name="T44" fmla="*/ 1368 w 7752"/>
                    <a:gd name="T45" fmla="*/ 5397 h 7752"/>
                    <a:gd name="T46" fmla="*/ 1264 w 7752"/>
                    <a:gd name="T47" fmla="*/ 5621 h 7752"/>
                    <a:gd name="T48" fmla="*/ 1395 w 7752"/>
                    <a:gd name="T49" fmla="*/ 6357 h 7752"/>
                    <a:gd name="T50" fmla="*/ 1856 w 7752"/>
                    <a:gd name="T51" fmla="*/ 6548 h 7752"/>
                    <a:gd name="T52" fmla="*/ 2131 w 7752"/>
                    <a:gd name="T53" fmla="*/ 6488 h 7752"/>
                    <a:gd name="T54" fmla="*/ 2355 w 7752"/>
                    <a:gd name="T55" fmla="*/ 6384 h 7752"/>
                    <a:gd name="T56" fmla="*/ 3029 w 7752"/>
                    <a:gd name="T57" fmla="*/ 6688 h 7752"/>
                    <a:gd name="T58" fmla="*/ 3263 w 7752"/>
                    <a:gd name="T59" fmla="*/ 7324 h 7752"/>
                    <a:gd name="T60" fmla="*/ 3876 w 7752"/>
                    <a:gd name="T61" fmla="*/ 7752 h 7752"/>
                    <a:gd name="T62" fmla="*/ 4489 w 7752"/>
                    <a:gd name="T63" fmla="*/ 7324 h 7752"/>
                    <a:gd name="T64" fmla="*/ 4723 w 7752"/>
                    <a:gd name="T65" fmla="*/ 6688 h 7752"/>
                    <a:gd name="T66" fmla="*/ 5397 w 7752"/>
                    <a:gd name="T67" fmla="*/ 6384 h 7752"/>
                    <a:gd name="T68" fmla="*/ 5621 w 7752"/>
                    <a:gd name="T69" fmla="*/ 6488 h 7752"/>
                    <a:gd name="T70" fmla="*/ 5896 w 7752"/>
                    <a:gd name="T71" fmla="*/ 6548 h 7752"/>
                    <a:gd name="T72" fmla="*/ 6357 w 7752"/>
                    <a:gd name="T73" fmla="*/ 6357 h 7752"/>
                    <a:gd name="T74" fmla="*/ 6488 w 7752"/>
                    <a:gd name="T75" fmla="*/ 5621 h 7752"/>
                    <a:gd name="T76" fmla="*/ 6384 w 7752"/>
                    <a:gd name="T77" fmla="*/ 5397 h 7752"/>
                    <a:gd name="T78" fmla="*/ 6688 w 7752"/>
                    <a:gd name="T79" fmla="*/ 4723 h 7752"/>
                    <a:gd name="T80" fmla="*/ 7324 w 7752"/>
                    <a:gd name="T81" fmla="*/ 4489 h 7752"/>
                    <a:gd name="T82" fmla="*/ 7752 w 7752"/>
                    <a:gd name="T83" fmla="*/ 3876 h 7752"/>
                    <a:gd name="T84" fmla="*/ 7324 w 7752"/>
                    <a:gd name="T85" fmla="*/ 3263 h 7752"/>
                    <a:gd name="T86" fmla="*/ 3780 w 7752"/>
                    <a:gd name="T87" fmla="*/ 4609 h 7752"/>
                    <a:gd name="T88" fmla="*/ 2869 w 7752"/>
                    <a:gd name="T89" fmla="*/ 5044 h 7752"/>
                    <a:gd name="T90" fmla="*/ 1959 w 7752"/>
                    <a:gd name="T91" fmla="*/ 4609 h 7752"/>
                    <a:gd name="T92" fmla="*/ 1959 w 7752"/>
                    <a:gd name="T93" fmla="*/ 2513 h 7752"/>
                    <a:gd name="T94" fmla="*/ 2064 w 7752"/>
                    <a:gd name="T95" fmla="*/ 2513 h 7752"/>
                    <a:gd name="T96" fmla="*/ 3779 w 7752"/>
                    <a:gd name="T97" fmla="*/ 4488 h 7752"/>
                    <a:gd name="T98" fmla="*/ 3801 w 7752"/>
                    <a:gd name="T99" fmla="*/ 4549 h 7752"/>
                    <a:gd name="T100" fmla="*/ 3780 w 7752"/>
                    <a:gd name="T101" fmla="*/ 4609 h 7752"/>
                    <a:gd name="T102" fmla="*/ 5793 w 7752"/>
                    <a:gd name="T103" fmla="*/ 4609 h 7752"/>
                    <a:gd name="T104" fmla="*/ 4883 w 7752"/>
                    <a:gd name="T105" fmla="*/ 5044 h 7752"/>
                    <a:gd name="T106" fmla="*/ 3972 w 7752"/>
                    <a:gd name="T107" fmla="*/ 4609 h 7752"/>
                    <a:gd name="T108" fmla="*/ 3949 w 7752"/>
                    <a:gd name="T109" fmla="*/ 4548 h 7752"/>
                    <a:gd name="T110" fmla="*/ 3972 w 7752"/>
                    <a:gd name="T111" fmla="*/ 4487 h 7752"/>
                    <a:gd name="T112" fmla="*/ 5687 w 7752"/>
                    <a:gd name="T113" fmla="*/ 2512 h 7752"/>
                    <a:gd name="T114" fmla="*/ 5793 w 7752"/>
                    <a:gd name="T115" fmla="*/ 2512 h 7752"/>
                    <a:gd name="T116" fmla="*/ 5793 w 7752"/>
                    <a:gd name="T117" fmla="*/ 4609 h 7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752" h="7752">
                      <a:moveTo>
                        <a:pt x="7324" y="3263"/>
                      </a:moveTo>
                      <a:lnTo>
                        <a:pt x="6688" y="3029"/>
                      </a:lnTo>
                      <a:cubicBezTo>
                        <a:pt x="6616" y="2789"/>
                        <a:pt x="6512" y="2564"/>
                        <a:pt x="6384" y="2355"/>
                      </a:cubicBezTo>
                      <a:lnTo>
                        <a:pt x="6488" y="2131"/>
                      </a:lnTo>
                      <a:cubicBezTo>
                        <a:pt x="6603" y="1883"/>
                        <a:pt x="6551" y="1588"/>
                        <a:pt x="6357" y="1395"/>
                      </a:cubicBezTo>
                      <a:cubicBezTo>
                        <a:pt x="6164" y="1201"/>
                        <a:pt x="5869" y="1149"/>
                        <a:pt x="5621" y="1264"/>
                      </a:cubicBezTo>
                      <a:lnTo>
                        <a:pt x="5397" y="1368"/>
                      </a:lnTo>
                      <a:cubicBezTo>
                        <a:pt x="5188" y="1240"/>
                        <a:pt x="4963" y="1136"/>
                        <a:pt x="4723" y="1064"/>
                      </a:cubicBezTo>
                      <a:lnTo>
                        <a:pt x="4489" y="428"/>
                      </a:lnTo>
                      <a:cubicBezTo>
                        <a:pt x="4395" y="171"/>
                        <a:pt x="4151" y="0"/>
                        <a:pt x="3876" y="0"/>
                      </a:cubicBezTo>
                      <a:cubicBezTo>
                        <a:pt x="3603" y="0"/>
                        <a:pt x="3357" y="171"/>
                        <a:pt x="3263" y="428"/>
                      </a:cubicBezTo>
                      <a:lnTo>
                        <a:pt x="3029" y="1064"/>
                      </a:lnTo>
                      <a:cubicBezTo>
                        <a:pt x="2789" y="1136"/>
                        <a:pt x="2564" y="1240"/>
                        <a:pt x="2355" y="1368"/>
                      </a:cubicBezTo>
                      <a:lnTo>
                        <a:pt x="2131" y="1264"/>
                      </a:lnTo>
                      <a:cubicBezTo>
                        <a:pt x="1881" y="1149"/>
                        <a:pt x="1588" y="1201"/>
                        <a:pt x="1395" y="1395"/>
                      </a:cubicBezTo>
                      <a:cubicBezTo>
                        <a:pt x="1201" y="1588"/>
                        <a:pt x="1149" y="1883"/>
                        <a:pt x="1264" y="2131"/>
                      </a:cubicBezTo>
                      <a:lnTo>
                        <a:pt x="1368" y="2355"/>
                      </a:lnTo>
                      <a:cubicBezTo>
                        <a:pt x="1240" y="2564"/>
                        <a:pt x="1136" y="2789"/>
                        <a:pt x="1064" y="3029"/>
                      </a:cubicBezTo>
                      <a:lnTo>
                        <a:pt x="428" y="3263"/>
                      </a:lnTo>
                      <a:cubicBezTo>
                        <a:pt x="171" y="3357"/>
                        <a:pt x="0" y="3601"/>
                        <a:pt x="0" y="3876"/>
                      </a:cubicBezTo>
                      <a:cubicBezTo>
                        <a:pt x="0" y="4149"/>
                        <a:pt x="171" y="4395"/>
                        <a:pt x="428" y="4489"/>
                      </a:cubicBezTo>
                      <a:lnTo>
                        <a:pt x="1064" y="4723"/>
                      </a:lnTo>
                      <a:cubicBezTo>
                        <a:pt x="1136" y="4963"/>
                        <a:pt x="1240" y="5188"/>
                        <a:pt x="1368" y="5397"/>
                      </a:cubicBezTo>
                      <a:lnTo>
                        <a:pt x="1264" y="5621"/>
                      </a:lnTo>
                      <a:cubicBezTo>
                        <a:pt x="1149" y="5869"/>
                        <a:pt x="1201" y="6164"/>
                        <a:pt x="1395" y="6357"/>
                      </a:cubicBezTo>
                      <a:cubicBezTo>
                        <a:pt x="1520" y="6483"/>
                        <a:pt x="1687" y="6548"/>
                        <a:pt x="1856" y="6548"/>
                      </a:cubicBezTo>
                      <a:cubicBezTo>
                        <a:pt x="1949" y="6548"/>
                        <a:pt x="2043" y="6528"/>
                        <a:pt x="2131" y="6488"/>
                      </a:cubicBezTo>
                      <a:lnTo>
                        <a:pt x="2355" y="6384"/>
                      </a:lnTo>
                      <a:cubicBezTo>
                        <a:pt x="2564" y="6512"/>
                        <a:pt x="2789" y="6616"/>
                        <a:pt x="3029" y="6688"/>
                      </a:cubicBezTo>
                      <a:lnTo>
                        <a:pt x="3263" y="7324"/>
                      </a:lnTo>
                      <a:cubicBezTo>
                        <a:pt x="3357" y="7581"/>
                        <a:pt x="3601" y="7752"/>
                        <a:pt x="3876" y="7752"/>
                      </a:cubicBezTo>
                      <a:cubicBezTo>
                        <a:pt x="4149" y="7752"/>
                        <a:pt x="4395" y="7581"/>
                        <a:pt x="4489" y="7324"/>
                      </a:cubicBezTo>
                      <a:lnTo>
                        <a:pt x="4723" y="6688"/>
                      </a:lnTo>
                      <a:cubicBezTo>
                        <a:pt x="4963" y="6616"/>
                        <a:pt x="5188" y="6512"/>
                        <a:pt x="5397" y="6384"/>
                      </a:cubicBezTo>
                      <a:lnTo>
                        <a:pt x="5621" y="6488"/>
                      </a:lnTo>
                      <a:cubicBezTo>
                        <a:pt x="5709" y="6528"/>
                        <a:pt x="5803" y="6548"/>
                        <a:pt x="5896" y="6548"/>
                      </a:cubicBezTo>
                      <a:cubicBezTo>
                        <a:pt x="6065" y="6548"/>
                        <a:pt x="6232" y="6481"/>
                        <a:pt x="6357" y="6357"/>
                      </a:cubicBezTo>
                      <a:cubicBezTo>
                        <a:pt x="6551" y="6164"/>
                        <a:pt x="6603" y="5869"/>
                        <a:pt x="6488" y="5621"/>
                      </a:cubicBezTo>
                      <a:lnTo>
                        <a:pt x="6384" y="5397"/>
                      </a:lnTo>
                      <a:cubicBezTo>
                        <a:pt x="6512" y="5188"/>
                        <a:pt x="6616" y="4963"/>
                        <a:pt x="6688" y="4723"/>
                      </a:cubicBezTo>
                      <a:lnTo>
                        <a:pt x="7324" y="4489"/>
                      </a:lnTo>
                      <a:cubicBezTo>
                        <a:pt x="7581" y="4395"/>
                        <a:pt x="7752" y="4151"/>
                        <a:pt x="7752" y="3876"/>
                      </a:cubicBezTo>
                      <a:cubicBezTo>
                        <a:pt x="7752" y="3603"/>
                        <a:pt x="7581" y="3357"/>
                        <a:pt x="7324" y="3263"/>
                      </a:cubicBezTo>
                      <a:close/>
                      <a:moveTo>
                        <a:pt x="3780" y="4609"/>
                      </a:moveTo>
                      <a:cubicBezTo>
                        <a:pt x="3537" y="4889"/>
                        <a:pt x="3213" y="5044"/>
                        <a:pt x="2869" y="5044"/>
                      </a:cubicBezTo>
                      <a:cubicBezTo>
                        <a:pt x="2525" y="5044"/>
                        <a:pt x="2203" y="4889"/>
                        <a:pt x="1959" y="4609"/>
                      </a:cubicBezTo>
                      <a:cubicBezTo>
                        <a:pt x="1457" y="4031"/>
                        <a:pt x="1457" y="3091"/>
                        <a:pt x="1959" y="2513"/>
                      </a:cubicBezTo>
                      <a:cubicBezTo>
                        <a:pt x="1988" y="2480"/>
                        <a:pt x="2036" y="2480"/>
                        <a:pt x="2064" y="2513"/>
                      </a:cubicBezTo>
                      <a:lnTo>
                        <a:pt x="3779" y="4488"/>
                      </a:lnTo>
                      <a:cubicBezTo>
                        <a:pt x="3793" y="4504"/>
                        <a:pt x="3801" y="4527"/>
                        <a:pt x="3801" y="4549"/>
                      </a:cubicBezTo>
                      <a:cubicBezTo>
                        <a:pt x="3803" y="4572"/>
                        <a:pt x="3793" y="4593"/>
                        <a:pt x="3780" y="4609"/>
                      </a:cubicBezTo>
                      <a:close/>
                      <a:moveTo>
                        <a:pt x="5793" y="4609"/>
                      </a:moveTo>
                      <a:cubicBezTo>
                        <a:pt x="5551" y="4889"/>
                        <a:pt x="5227" y="5044"/>
                        <a:pt x="4883" y="5044"/>
                      </a:cubicBezTo>
                      <a:cubicBezTo>
                        <a:pt x="4539" y="5044"/>
                        <a:pt x="4216" y="4889"/>
                        <a:pt x="3972" y="4609"/>
                      </a:cubicBezTo>
                      <a:cubicBezTo>
                        <a:pt x="3957" y="4593"/>
                        <a:pt x="3949" y="4571"/>
                        <a:pt x="3949" y="4548"/>
                      </a:cubicBezTo>
                      <a:cubicBezTo>
                        <a:pt x="3949" y="4525"/>
                        <a:pt x="3957" y="4503"/>
                        <a:pt x="3972" y="4487"/>
                      </a:cubicBezTo>
                      <a:lnTo>
                        <a:pt x="5687" y="2512"/>
                      </a:lnTo>
                      <a:cubicBezTo>
                        <a:pt x="5716" y="2479"/>
                        <a:pt x="5764" y="2479"/>
                        <a:pt x="5793" y="2512"/>
                      </a:cubicBezTo>
                      <a:cubicBezTo>
                        <a:pt x="6295" y="3092"/>
                        <a:pt x="6295" y="4032"/>
                        <a:pt x="5793" y="4609"/>
                      </a:cubicBezTo>
                      <a:close/>
                    </a:path>
                  </a:pathLst>
                </a:custGeom>
                <a:solidFill>
                  <a:srgbClr val="148102"/>
                </a:solidFill>
                <a:ln w="3175">
                  <a:solidFill>
                    <a:srgbClr val="55A3A3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12" name="直接连接符 11"/>
            <p:cNvCxnSpPr/>
            <p:nvPr/>
          </p:nvCxnSpPr>
          <p:spPr>
            <a:xfrm>
              <a:off x="673100" y="3360300"/>
              <a:ext cx="2861327" cy="0"/>
            </a:xfrm>
            <a:prstGeom prst="line">
              <a:avLst/>
            </a:prstGeom>
            <a:ln w="3175" cap="rnd">
              <a:solidFill>
                <a:srgbClr val="55A3A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73100" y="4637556"/>
              <a:ext cx="2861327" cy="0"/>
            </a:xfrm>
            <a:prstGeom prst="line">
              <a:avLst/>
            </a:prstGeom>
            <a:ln w="3175" cap="rnd">
              <a:solidFill>
                <a:srgbClr val="55A3A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iṥlíḑè"/>
          <p:cNvGrpSpPr/>
          <p:nvPr/>
        </p:nvGrpSpPr>
        <p:grpSpPr>
          <a:xfrm>
            <a:off x="8476616" y="1667437"/>
            <a:ext cx="2882900" cy="4287593"/>
            <a:chOff x="669926" y="1431954"/>
            <a:chExt cx="2882900" cy="4287593"/>
          </a:xfrm>
        </p:grpSpPr>
        <p:sp>
          <p:nvSpPr>
            <p:cNvPr id="22" name="íṡlîdé"/>
            <p:cNvSpPr/>
            <p:nvPr/>
          </p:nvSpPr>
          <p:spPr bwMode="auto">
            <a:xfrm>
              <a:off x="673100" y="2278307"/>
              <a:ext cx="2861327" cy="297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3、加压包扎止血法：用消毒纱布或干净的手帕、毛巾、衣物等覆盖伤口上，然后用三角巾或绷带加压包扎。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í$liďè"/>
            <p:cNvSpPr/>
            <p:nvPr/>
          </p:nvSpPr>
          <p:spPr bwMode="auto">
            <a:xfrm>
              <a:off x="673099" y="3424255"/>
              <a:ext cx="2861327" cy="1277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压力以能止住血而又不影响伤肢的血液循环为合适。适用于小动脉、静脉及毛细血管出血。是急救中最常用的止血方法之一。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îṧḻíḋè"/>
            <p:cNvSpPr/>
            <p:nvPr/>
          </p:nvSpPr>
          <p:spPr bwMode="auto">
            <a:xfrm>
              <a:off x="673100" y="4832817"/>
              <a:ext cx="2861327" cy="88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6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4、止血带止血法：当遇到大动脉出血，使用上述方法止血无效时采用。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5" name="îśḻidê"/>
            <p:cNvGrpSpPr/>
            <p:nvPr/>
          </p:nvGrpSpPr>
          <p:grpSpPr>
            <a:xfrm>
              <a:off x="669926" y="1431954"/>
              <a:ext cx="2882900" cy="609344"/>
              <a:chOff x="3408785" y="1785222"/>
              <a:chExt cx="2882900" cy="609344"/>
            </a:xfrm>
          </p:grpSpPr>
          <p:sp>
            <p:nvSpPr>
              <p:cNvPr id="28" name="íṧļîḑê"/>
              <p:cNvSpPr/>
              <p:nvPr/>
            </p:nvSpPr>
            <p:spPr>
              <a:xfrm>
                <a:off x="3408785" y="1838610"/>
                <a:ext cx="2882900" cy="502569"/>
              </a:xfrm>
              <a:prstGeom prst="rect">
                <a:avLst/>
              </a:prstGeom>
              <a:solidFill>
                <a:srgbClr val="148102"/>
              </a:solidFill>
              <a:ln w="12700" cap="flat">
                <a:solidFill>
                  <a:srgbClr val="55A3A3"/>
                </a:solidFill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iṡļiḓé"/>
              <p:cNvSpPr/>
              <p:nvPr/>
            </p:nvSpPr>
            <p:spPr>
              <a:xfrm>
                <a:off x="4641825" y="1857429"/>
                <a:ext cx="1630809" cy="464930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b="1" i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编辑标题</a:t>
                </a:r>
                <a:endParaRPr lang="en-US" altLang="zh-CN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0" name="îsļiďè"/>
              <p:cNvGrpSpPr/>
              <p:nvPr/>
            </p:nvGrpSpPr>
            <p:grpSpPr>
              <a:xfrm>
                <a:off x="3816187" y="1785222"/>
                <a:ext cx="609344" cy="609344"/>
                <a:chOff x="2223502" y="1981401"/>
                <a:chExt cx="591416" cy="591416"/>
              </a:xfrm>
            </p:grpSpPr>
            <p:sp>
              <p:nvSpPr>
                <p:cNvPr id="31" name="ïṡḻiďê"/>
                <p:cNvSpPr/>
                <p:nvPr/>
              </p:nvSpPr>
              <p:spPr>
                <a:xfrm>
                  <a:off x="2223502" y="1981401"/>
                  <a:ext cx="591416" cy="591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148102"/>
                </a:solidFill>
                <a:ln w="57150" cap="flat">
                  <a:solidFill>
                    <a:schemeClr val="bg1"/>
                  </a:solidFill>
                  <a:prstDash val="solid"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i$lîḑe"/>
                <p:cNvSpPr/>
                <p:nvPr/>
              </p:nvSpPr>
              <p:spPr>
                <a:xfrm>
                  <a:off x="2304185" y="2062084"/>
                  <a:ext cx="430050" cy="430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îṧḻiḋè"/>
                <p:cNvSpPr/>
                <p:nvPr/>
              </p:nvSpPr>
              <p:spPr>
                <a:xfrm>
                  <a:off x="2398844" y="2137758"/>
                  <a:ext cx="240726" cy="278696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50" h="638">
                      <a:moveTo>
                        <a:pt x="489" y="343"/>
                      </a:moveTo>
                      <a:lnTo>
                        <a:pt x="474" y="372"/>
                      </a:lnTo>
                      <a:cubicBezTo>
                        <a:pt x="490" y="387"/>
                        <a:pt x="500" y="408"/>
                        <a:pt x="500" y="431"/>
                      </a:cubicBezTo>
                      <a:cubicBezTo>
                        <a:pt x="500" y="472"/>
                        <a:pt x="470" y="506"/>
                        <a:pt x="430" y="512"/>
                      </a:cubicBezTo>
                      <a:lnTo>
                        <a:pt x="429" y="536"/>
                      </a:lnTo>
                      <a:cubicBezTo>
                        <a:pt x="449" y="544"/>
                        <a:pt x="463" y="563"/>
                        <a:pt x="463" y="585"/>
                      </a:cubicBezTo>
                      <a:cubicBezTo>
                        <a:pt x="463" y="614"/>
                        <a:pt x="439" y="638"/>
                        <a:pt x="410" y="638"/>
                      </a:cubicBezTo>
                      <a:cubicBezTo>
                        <a:pt x="381" y="638"/>
                        <a:pt x="357" y="614"/>
                        <a:pt x="357" y="585"/>
                      </a:cubicBezTo>
                      <a:cubicBezTo>
                        <a:pt x="357" y="560"/>
                        <a:pt x="374" y="539"/>
                        <a:pt x="398" y="534"/>
                      </a:cubicBezTo>
                      <a:lnTo>
                        <a:pt x="399" y="511"/>
                      </a:lnTo>
                      <a:cubicBezTo>
                        <a:pt x="391" y="509"/>
                        <a:pt x="384" y="506"/>
                        <a:pt x="378" y="503"/>
                      </a:cubicBezTo>
                      <a:lnTo>
                        <a:pt x="350" y="527"/>
                      </a:lnTo>
                      <a:cubicBezTo>
                        <a:pt x="353" y="533"/>
                        <a:pt x="354" y="540"/>
                        <a:pt x="354" y="548"/>
                      </a:cubicBezTo>
                      <a:cubicBezTo>
                        <a:pt x="354" y="577"/>
                        <a:pt x="331" y="601"/>
                        <a:pt x="301" y="601"/>
                      </a:cubicBezTo>
                      <a:cubicBezTo>
                        <a:pt x="272" y="601"/>
                        <a:pt x="248" y="577"/>
                        <a:pt x="248" y="548"/>
                      </a:cubicBezTo>
                      <a:cubicBezTo>
                        <a:pt x="248" y="519"/>
                        <a:pt x="272" y="495"/>
                        <a:pt x="301" y="495"/>
                      </a:cubicBezTo>
                      <a:cubicBezTo>
                        <a:pt x="312" y="495"/>
                        <a:pt x="321" y="498"/>
                        <a:pt x="329" y="503"/>
                      </a:cubicBezTo>
                      <a:lnTo>
                        <a:pt x="354" y="482"/>
                      </a:lnTo>
                      <a:cubicBezTo>
                        <a:pt x="343" y="468"/>
                        <a:pt x="336" y="450"/>
                        <a:pt x="336" y="431"/>
                      </a:cubicBezTo>
                      <a:cubicBezTo>
                        <a:pt x="336" y="421"/>
                        <a:pt x="338" y="410"/>
                        <a:pt x="342" y="401"/>
                      </a:cubicBezTo>
                      <a:lnTo>
                        <a:pt x="275" y="335"/>
                      </a:lnTo>
                      <a:cubicBezTo>
                        <a:pt x="257" y="346"/>
                        <a:pt x="236" y="352"/>
                        <a:pt x="214" y="352"/>
                      </a:cubicBezTo>
                      <a:cubicBezTo>
                        <a:pt x="198" y="352"/>
                        <a:pt x="183" y="349"/>
                        <a:pt x="170" y="343"/>
                      </a:cubicBezTo>
                      <a:lnTo>
                        <a:pt x="146" y="377"/>
                      </a:lnTo>
                      <a:cubicBezTo>
                        <a:pt x="151" y="385"/>
                        <a:pt x="153" y="393"/>
                        <a:pt x="153" y="402"/>
                      </a:cubicBezTo>
                      <a:cubicBezTo>
                        <a:pt x="153" y="431"/>
                        <a:pt x="129" y="455"/>
                        <a:pt x="100" y="455"/>
                      </a:cubicBezTo>
                      <a:cubicBezTo>
                        <a:pt x="71" y="455"/>
                        <a:pt x="47" y="431"/>
                        <a:pt x="47" y="402"/>
                      </a:cubicBezTo>
                      <a:cubicBezTo>
                        <a:pt x="47" y="373"/>
                        <a:pt x="71" y="349"/>
                        <a:pt x="100" y="349"/>
                      </a:cubicBezTo>
                      <a:cubicBezTo>
                        <a:pt x="103" y="349"/>
                        <a:pt x="105" y="350"/>
                        <a:pt x="107" y="350"/>
                      </a:cubicBezTo>
                      <a:lnTo>
                        <a:pt x="130" y="317"/>
                      </a:lnTo>
                      <a:cubicBezTo>
                        <a:pt x="108" y="295"/>
                        <a:pt x="95" y="266"/>
                        <a:pt x="95" y="233"/>
                      </a:cubicBezTo>
                      <a:cubicBezTo>
                        <a:pt x="95" y="223"/>
                        <a:pt x="96" y="214"/>
                        <a:pt x="98" y="205"/>
                      </a:cubicBezTo>
                      <a:lnTo>
                        <a:pt x="81" y="195"/>
                      </a:lnTo>
                      <a:cubicBezTo>
                        <a:pt x="73" y="201"/>
                        <a:pt x="63" y="204"/>
                        <a:pt x="53" y="204"/>
                      </a:cubicBezTo>
                      <a:cubicBezTo>
                        <a:pt x="23" y="204"/>
                        <a:pt x="0" y="180"/>
                        <a:pt x="0" y="151"/>
                      </a:cubicBezTo>
                      <a:cubicBezTo>
                        <a:pt x="0" y="122"/>
                        <a:pt x="23" y="98"/>
                        <a:pt x="53" y="98"/>
                      </a:cubicBezTo>
                      <a:cubicBezTo>
                        <a:pt x="82" y="98"/>
                        <a:pt x="106" y="122"/>
                        <a:pt x="106" y="151"/>
                      </a:cubicBezTo>
                      <a:cubicBezTo>
                        <a:pt x="106" y="152"/>
                        <a:pt x="105" y="153"/>
                        <a:pt x="105" y="154"/>
                      </a:cubicBezTo>
                      <a:lnTo>
                        <a:pt x="119" y="162"/>
                      </a:lnTo>
                      <a:cubicBezTo>
                        <a:pt x="140" y="133"/>
                        <a:pt x="175" y="114"/>
                        <a:pt x="214" y="114"/>
                      </a:cubicBezTo>
                      <a:cubicBezTo>
                        <a:pt x="222" y="114"/>
                        <a:pt x="230" y="115"/>
                        <a:pt x="238" y="116"/>
                      </a:cubicBezTo>
                      <a:lnTo>
                        <a:pt x="251" y="87"/>
                      </a:lnTo>
                      <a:cubicBezTo>
                        <a:pt x="243" y="78"/>
                        <a:pt x="238" y="66"/>
                        <a:pt x="238" y="53"/>
                      </a:cubicBezTo>
                      <a:cubicBezTo>
                        <a:pt x="238" y="24"/>
                        <a:pt x="262" y="0"/>
                        <a:pt x="291" y="0"/>
                      </a:cubicBezTo>
                      <a:cubicBezTo>
                        <a:pt x="320" y="0"/>
                        <a:pt x="344" y="24"/>
                        <a:pt x="344" y="53"/>
                      </a:cubicBezTo>
                      <a:cubicBezTo>
                        <a:pt x="344" y="81"/>
                        <a:pt x="322" y="104"/>
                        <a:pt x="295" y="105"/>
                      </a:cubicBezTo>
                      <a:lnTo>
                        <a:pt x="282" y="135"/>
                      </a:lnTo>
                      <a:cubicBezTo>
                        <a:pt x="291" y="141"/>
                        <a:pt x="298" y="148"/>
                        <a:pt x="305" y="156"/>
                      </a:cubicBezTo>
                      <a:lnTo>
                        <a:pt x="370" y="127"/>
                      </a:lnTo>
                      <a:cubicBezTo>
                        <a:pt x="372" y="99"/>
                        <a:pt x="395" y="77"/>
                        <a:pt x="423" y="77"/>
                      </a:cubicBezTo>
                      <a:cubicBezTo>
                        <a:pt x="452" y="77"/>
                        <a:pt x="476" y="101"/>
                        <a:pt x="476" y="130"/>
                      </a:cubicBezTo>
                      <a:cubicBezTo>
                        <a:pt x="476" y="159"/>
                        <a:pt x="452" y="183"/>
                        <a:pt x="423" y="183"/>
                      </a:cubicBezTo>
                      <a:cubicBezTo>
                        <a:pt x="411" y="183"/>
                        <a:pt x="399" y="178"/>
                        <a:pt x="390" y="171"/>
                      </a:cubicBezTo>
                      <a:lnTo>
                        <a:pt x="328" y="198"/>
                      </a:lnTo>
                      <a:cubicBezTo>
                        <a:pt x="331" y="209"/>
                        <a:pt x="333" y="221"/>
                        <a:pt x="333" y="233"/>
                      </a:cubicBezTo>
                      <a:cubicBezTo>
                        <a:pt x="333" y="253"/>
                        <a:pt x="328" y="272"/>
                        <a:pt x="319" y="289"/>
                      </a:cubicBezTo>
                      <a:lnTo>
                        <a:pt x="386" y="356"/>
                      </a:lnTo>
                      <a:cubicBezTo>
                        <a:pt x="396" y="352"/>
                        <a:pt x="407" y="349"/>
                        <a:pt x="418" y="349"/>
                      </a:cubicBezTo>
                      <a:cubicBezTo>
                        <a:pt x="428" y="349"/>
                        <a:pt x="438" y="351"/>
                        <a:pt x="448" y="355"/>
                      </a:cubicBezTo>
                      <a:lnTo>
                        <a:pt x="461" y="329"/>
                      </a:lnTo>
                      <a:cubicBezTo>
                        <a:pt x="451" y="319"/>
                        <a:pt x="444" y="306"/>
                        <a:pt x="444" y="291"/>
                      </a:cubicBezTo>
                      <a:cubicBezTo>
                        <a:pt x="444" y="262"/>
                        <a:pt x="468" y="238"/>
                        <a:pt x="497" y="238"/>
                      </a:cubicBezTo>
                      <a:cubicBezTo>
                        <a:pt x="526" y="238"/>
                        <a:pt x="550" y="262"/>
                        <a:pt x="550" y="291"/>
                      </a:cubicBezTo>
                      <a:cubicBezTo>
                        <a:pt x="550" y="320"/>
                        <a:pt x="527" y="344"/>
                        <a:pt x="497" y="344"/>
                      </a:cubicBezTo>
                      <a:cubicBezTo>
                        <a:pt x="494" y="344"/>
                        <a:pt x="492" y="344"/>
                        <a:pt x="489" y="343"/>
                      </a:cubicBezTo>
                      <a:close/>
                    </a:path>
                  </a:pathLst>
                </a:custGeom>
                <a:solidFill>
                  <a:srgbClr val="148102"/>
                </a:solidFill>
                <a:ln w="3175">
                  <a:solidFill>
                    <a:srgbClr val="55A3A3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i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26" name="直接连接符 25"/>
            <p:cNvCxnSpPr/>
            <p:nvPr/>
          </p:nvCxnSpPr>
          <p:spPr>
            <a:xfrm>
              <a:off x="673100" y="3360300"/>
              <a:ext cx="2861327" cy="0"/>
            </a:xfrm>
            <a:prstGeom prst="line">
              <a:avLst/>
            </a:prstGeom>
            <a:ln w="3175" cap="rnd">
              <a:solidFill>
                <a:srgbClr val="55A3A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73100" y="4637556"/>
              <a:ext cx="2861327" cy="0"/>
            </a:xfrm>
            <a:prstGeom prst="line">
              <a:avLst/>
            </a:prstGeom>
            <a:ln w="3175" cap="rnd">
              <a:solidFill>
                <a:srgbClr val="55A3A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5780" y="137535"/>
            <a:ext cx="4613301" cy="6916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160" y="284480"/>
            <a:ext cx="11653520" cy="636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83" y="310142"/>
            <a:ext cx="574877" cy="814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26160" y="717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148102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n-ea"/>
                <a:sym typeface="+mn-lt"/>
              </a:rPr>
              <a:t>雷电的危害和防范</a:t>
            </a:r>
            <a:endParaRPr lang="zh-CN" altLang="en-US" sz="1800" dirty="0">
              <a:solidFill>
                <a:srgbClr val="148102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7" name="î$lïḍê"/>
          <p:cNvGrpSpPr/>
          <p:nvPr/>
        </p:nvGrpSpPr>
        <p:grpSpPr>
          <a:xfrm>
            <a:off x="673100" y="3248025"/>
            <a:ext cx="6959600" cy="2892798"/>
            <a:chOff x="673100" y="3244849"/>
            <a:chExt cx="6959600" cy="2892798"/>
          </a:xfrm>
        </p:grpSpPr>
        <p:grpSp>
          <p:nvGrpSpPr>
            <p:cNvPr id="8" name="i$ļíḋê"/>
            <p:cNvGrpSpPr/>
            <p:nvPr/>
          </p:nvGrpSpPr>
          <p:grpSpPr>
            <a:xfrm>
              <a:off x="673100" y="3244849"/>
              <a:ext cx="6959600" cy="673102"/>
              <a:chOff x="673100" y="3244849"/>
              <a:chExt cx="6959600" cy="673102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673100" y="3581400"/>
                <a:ext cx="6959600" cy="0"/>
              </a:xfrm>
              <a:prstGeom prst="line">
                <a:avLst/>
              </a:prstGeom>
              <a:ln w="3175" cap="rnd">
                <a:solidFill>
                  <a:srgbClr val="14810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isľidè"/>
              <p:cNvSpPr/>
              <p:nvPr/>
            </p:nvSpPr>
            <p:spPr>
              <a:xfrm>
                <a:off x="919161" y="3244849"/>
                <a:ext cx="673102" cy="673102"/>
              </a:xfrm>
              <a:prstGeom prst="ellipse">
                <a:avLst/>
              </a:prstGeom>
              <a:solidFill>
                <a:srgbClr val="148102"/>
              </a:solidFill>
              <a:ln w="38100">
                <a:solidFill>
                  <a:srgbClr val="148102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10000"/>
              </a:bodyPr>
              <a:lstStyle/>
              <a:p>
                <a:pPr algn="ctr" defTabSz="914400"/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iṥḻîḍê"/>
              <p:cNvSpPr/>
              <p:nvPr/>
            </p:nvSpPr>
            <p:spPr>
              <a:xfrm>
                <a:off x="3213098" y="3244849"/>
                <a:ext cx="673102" cy="673102"/>
              </a:xfrm>
              <a:prstGeom prst="ellipse">
                <a:avLst/>
              </a:prstGeom>
              <a:solidFill>
                <a:srgbClr val="148102"/>
              </a:solidFill>
              <a:ln w="38100">
                <a:solidFill>
                  <a:srgbClr val="148102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10000"/>
              </a:bodyPr>
              <a:lstStyle/>
              <a:p>
                <a:pPr algn="ctr" defTabSz="914400"/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íSľiḍè"/>
              <p:cNvSpPr/>
              <p:nvPr/>
            </p:nvSpPr>
            <p:spPr>
              <a:xfrm>
                <a:off x="5507035" y="3244849"/>
                <a:ext cx="673102" cy="673102"/>
              </a:xfrm>
              <a:prstGeom prst="ellipse">
                <a:avLst/>
              </a:prstGeom>
              <a:solidFill>
                <a:srgbClr val="148102"/>
              </a:solidFill>
              <a:ln w="38100">
                <a:solidFill>
                  <a:srgbClr val="148102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10000"/>
              </a:bodyPr>
              <a:lstStyle/>
              <a:p>
                <a:pPr algn="ctr" defTabSz="914400"/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îSḻïďé"/>
            <p:cNvSpPr/>
            <p:nvPr/>
          </p:nvSpPr>
          <p:spPr bwMode="auto">
            <a:xfrm>
              <a:off x="674685" y="4462174"/>
              <a:ext cx="2161857" cy="1675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常用的包扎材料：绷带、三角巾、四头带及其他临时代用品（如干净的手帕、毛巾、衣物、腰带、领带等）。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íṡḻïḓe"/>
            <p:cNvSpPr/>
            <p:nvPr/>
          </p:nvSpPr>
          <p:spPr>
            <a:xfrm>
              <a:off x="1065213" y="4081750"/>
              <a:ext cx="381000" cy="380424"/>
            </a:xfrm>
            <a:custGeom>
              <a:avLst/>
              <a:gdLst>
                <a:gd name="connsiteX0" fmla="*/ 285241 w 606933"/>
                <a:gd name="connsiteY0" fmla="*/ 444068 h 606016"/>
                <a:gd name="connsiteX1" fmla="*/ 303420 w 606933"/>
                <a:gd name="connsiteY1" fmla="*/ 445197 h 606016"/>
                <a:gd name="connsiteX2" fmla="*/ 321693 w 606933"/>
                <a:gd name="connsiteY2" fmla="*/ 444068 h 606016"/>
                <a:gd name="connsiteX3" fmla="*/ 321693 w 606933"/>
                <a:gd name="connsiteY3" fmla="*/ 466921 h 606016"/>
                <a:gd name="connsiteX4" fmla="*/ 321693 w 606933"/>
                <a:gd name="connsiteY4" fmla="*/ 503693 h 606016"/>
                <a:gd name="connsiteX5" fmla="*/ 356356 w 606933"/>
                <a:gd name="connsiteY5" fmla="*/ 553162 h 606016"/>
                <a:gd name="connsiteX6" fmla="*/ 303420 w 606933"/>
                <a:gd name="connsiteY6" fmla="*/ 606016 h 606016"/>
                <a:gd name="connsiteX7" fmla="*/ 250578 w 606933"/>
                <a:gd name="connsiteY7" fmla="*/ 553162 h 606016"/>
                <a:gd name="connsiteX8" fmla="*/ 285241 w 606933"/>
                <a:gd name="connsiteY8" fmla="*/ 503693 h 606016"/>
                <a:gd name="connsiteX9" fmla="*/ 285241 w 606933"/>
                <a:gd name="connsiteY9" fmla="*/ 466921 h 606016"/>
                <a:gd name="connsiteX10" fmla="*/ 416083 w 606933"/>
                <a:gd name="connsiteY10" fmla="*/ 389803 h 606016"/>
                <a:gd name="connsiteX11" fmla="*/ 458471 w 606933"/>
                <a:gd name="connsiteY11" fmla="*/ 432034 h 606016"/>
                <a:gd name="connsiteX12" fmla="*/ 480701 w 606933"/>
                <a:gd name="connsiteY12" fmla="*/ 427143 h 606016"/>
                <a:gd name="connsiteX13" fmla="*/ 533545 w 606933"/>
                <a:gd name="connsiteY13" fmla="*/ 480003 h 606016"/>
                <a:gd name="connsiteX14" fmla="*/ 480701 w 606933"/>
                <a:gd name="connsiteY14" fmla="*/ 532769 h 606016"/>
                <a:gd name="connsiteX15" fmla="*/ 427764 w 606933"/>
                <a:gd name="connsiteY15" fmla="*/ 480003 h 606016"/>
                <a:gd name="connsiteX16" fmla="*/ 432662 w 606933"/>
                <a:gd name="connsiteY16" fmla="*/ 457806 h 606016"/>
                <a:gd name="connsiteX17" fmla="*/ 390368 w 606933"/>
                <a:gd name="connsiteY17" fmla="*/ 415480 h 606016"/>
                <a:gd name="connsiteX18" fmla="*/ 416083 w 606933"/>
                <a:gd name="connsiteY18" fmla="*/ 389803 h 606016"/>
                <a:gd name="connsiteX19" fmla="*/ 190658 w 606933"/>
                <a:gd name="connsiteY19" fmla="*/ 389803 h 606016"/>
                <a:gd name="connsiteX20" fmla="*/ 216283 w 606933"/>
                <a:gd name="connsiteY20" fmla="*/ 415480 h 606016"/>
                <a:gd name="connsiteX21" fmla="*/ 174076 w 606933"/>
                <a:gd name="connsiteY21" fmla="*/ 457806 h 606016"/>
                <a:gd name="connsiteX22" fmla="*/ 178975 w 606933"/>
                <a:gd name="connsiteY22" fmla="*/ 480003 h 606016"/>
                <a:gd name="connsiteX23" fmla="*/ 126123 w 606933"/>
                <a:gd name="connsiteY23" fmla="*/ 532769 h 606016"/>
                <a:gd name="connsiteX24" fmla="*/ 73176 w 606933"/>
                <a:gd name="connsiteY24" fmla="*/ 480003 h 606016"/>
                <a:gd name="connsiteX25" fmla="*/ 126123 w 606933"/>
                <a:gd name="connsiteY25" fmla="*/ 427143 h 606016"/>
                <a:gd name="connsiteX26" fmla="*/ 148357 w 606933"/>
                <a:gd name="connsiteY26" fmla="*/ 432034 h 606016"/>
                <a:gd name="connsiteX27" fmla="*/ 52836 w 606933"/>
                <a:gd name="connsiteY27" fmla="*/ 253330 h 606016"/>
                <a:gd name="connsiteX28" fmla="*/ 102470 w 606933"/>
                <a:gd name="connsiteY28" fmla="*/ 287852 h 606016"/>
                <a:gd name="connsiteX29" fmla="*/ 161711 w 606933"/>
                <a:gd name="connsiteY29" fmla="*/ 287852 h 606016"/>
                <a:gd name="connsiteX30" fmla="*/ 160958 w 606933"/>
                <a:gd name="connsiteY30" fmla="*/ 302997 h 606016"/>
                <a:gd name="connsiteX31" fmla="*/ 162653 w 606933"/>
                <a:gd name="connsiteY31" fmla="*/ 324350 h 606016"/>
                <a:gd name="connsiteX32" fmla="*/ 102470 w 606933"/>
                <a:gd name="connsiteY32" fmla="*/ 324350 h 606016"/>
                <a:gd name="connsiteX33" fmla="*/ 52836 w 606933"/>
                <a:gd name="connsiteY33" fmla="*/ 358966 h 606016"/>
                <a:gd name="connsiteX34" fmla="*/ 0 w 606933"/>
                <a:gd name="connsiteY34" fmla="*/ 306195 h 606016"/>
                <a:gd name="connsiteX35" fmla="*/ 52836 w 606933"/>
                <a:gd name="connsiteY35" fmla="*/ 253330 h 606016"/>
                <a:gd name="connsiteX36" fmla="*/ 553987 w 606933"/>
                <a:gd name="connsiteY36" fmla="*/ 250225 h 606016"/>
                <a:gd name="connsiteX37" fmla="*/ 606933 w 606933"/>
                <a:gd name="connsiteY37" fmla="*/ 302996 h 606016"/>
                <a:gd name="connsiteX38" fmla="*/ 553987 w 606933"/>
                <a:gd name="connsiteY38" fmla="*/ 355861 h 606016"/>
                <a:gd name="connsiteX39" fmla="*/ 505658 w 606933"/>
                <a:gd name="connsiteY39" fmla="*/ 324349 h 606016"/>
                <a:gd name="connsiteX40" fmla="*/ 444139 w 606933"/>
                <a:gd name="connsiteY40" fmla="*/ 324349 h 606016"/>
                <a:gd name="connsiteX41" fmla="*/ 445741 w 606933"/>
                <a:gd name="connsiteY41" fmla="*/ 302996 h 606016"/>
                <a:gd name="connsiteX42" fmla="*/ 444987 w 606933"/>
                <a:gd name="connsiteY42" fmla="*/ 287851 h 606016"/>
                <a:gd name="connsiteX43" fmla="*/ 503397 w 606933"/>
                <a:gd name="connsiteY43" fmla="*/ 287851 h 606016"/>
                <a:gd name="connsiteX44" fmla="*/ 553987 w 606933"/>
                <a:gd name="connsiteY44" fmla="*/ 250225 h 606016"/>
                <a:gd name="connsiteX45" fmla="*/ 303361 w 606933"/>
                <a:gd name="connsiteY45" fmla="*/ 231794 h 606016"/>
                <a:gd name="connsiteX46" fmla="*/ 232049 w 606933"/>
                <a:gd name="connsiteY46" fmla="*/ 302996 h 606016"/>
                <a:gd name="connsiteX47" fmla="*/ 249099 w 606933"/>
                <a:gd name="connsiteY47" fmla="*/ 320115 h 606016"/>
                <a:gd name="connsiteX48" fmla="*/ 266150 w 606933"/>
                <a:gd name="connsiteY48" fmla="*/ 302996 h 606016"/>
                <a:gd name="connsiteX49" fmla="*/ 303455 w 606933"/>
                <a:gd name="connsiteY49" fmla="*/ 265749 h 606016"/>
                <a:gd name="connsiteX50" fmla="*/ 320412 w 606933"/>
                <a:gd name="connsiteY50" fmla="*/ 248819 h 606016"/>
                <a:gd name="connsiteX51" fmla="*/ 303361 w 606933"/>
                <a:gd name="connsiteY51" fmla="*/ 231794 h 606016"/>
                <a:gd name="connsiteX52" fmla="*/ 303455 w 606933"/>
                <a:gd name="connsiteY52" fmla="*/ 188904 h 606016"/>
                <a:gd name="connsiteX53" fmla="*/ 417818 w 606933"/>
                <a:gd name="connsiteY53" fmla="*/ 302996 h 606016"/>
                <a:gd name="connsiteX54" fmla="*/ 303455 w 606933"/>
                <a:gd name="connsiteY54" fmla="*/ 417183 h 606016"/>
                <a:gd name="connsiteX55" fmla="*/ 189186 w 606933"/>
                <a:gd name="connsiteY55" fmla="*/ 302996 h 606016"/>
                <a:gd name="connsiteX56" fmla="*/ 303455 w 606933"/>
                <a:gd name="connsiteY56" fmla="*/ 188904 h 606016"/>
                <a:gd name="connsiteX57" fmla="*/ 480677 w 606933"/>
                <a:gd name="connsiteY57" fmla="*/ 73506 h 606016"/>
                <a:gd name="connsiteX58" fmla="*/ 518018 w 606933"/>
                <a:gd name="connsiteY58" fmla="*/ 88889 h 606016"/>
                <a:gd name="connsiteX59" fmla="*/ 518018 w 606933"/>
                <a:gd name="connsiteY59" fmla="*/ 163406 h 606016"/>
                <a:gd name="connsiteX60" fmla="*/ 458574 w 606933"/>
                <a:gd name="connsiteY60" fmla="*/ 173944 h 606016"/>
                <a:gd name="connsiteX61" fmla="*/ 416275 w 606933"/>
                <a:gd name="connsiteY61" fmla="*/ 216283 h 606016"/>
                <a:gd name="connsiteX62" fmla="*/ 390368 w 606933"/>
                <a:gd name="connsiteY62" fmla="*/ 190503 h 606016"/>
                <a:gd name="connsiteX63" fmla="*/ 405818 w 606933"/>
                <a:gd name="connsiteY63" fmla="*/ 175073 h 606016"/>
                <a:gd name="connsiteX64" fmla="*/ 432855 w 606933"/>
                <a:gd name="connsiteY64" fmla="*/ 148258 h 606016"/>
                <a:gd name="connsiteX65" fmla="*/ 443406 w 606933"/>
                <a:gd name="connsiteY65" fmla="*/ 88889 h 606016"/>
                <a:gd name="connsiteX66" fmla="*/ 480677 w 606933"/>
                <a:gd name="connsiteY66" fmla="*/ 73506 h 606016"/>
                <a:gd name="connsiteX67" fmla="*/ 126232 w 606933"/>
                <a:gd name="connsiteY67" fmla="*/ 73247 h 606016"/>
                <a:gd name="connsiteX68" fmla="*/ 179075 w 606933"/>
                <a:gd name="connsiteY68" fmla="*/ 126039 h 606016"/>
                <a:gd name="connsiteX69" fmla="*/ 174177 w 606933"/>
                <a:gd name="connsiteY69" fmla="*/ 148247 h 606016"/>
                <a:gd name="connsiteX70" fmla="*/ 216565 w 606933"/>
                <a:gd name="connsiteY70" fmla="*/ 190499 h 606016"/>
                <a:gd name="connsiteX71" fmla="*/ 190755 w 606933"/>
                <a:gd name="connsiteY71" fmla="*/ 216283 h 606016"/>
                <a:gd name="connsiteX72" fmla="*/ 148462 w 606933"/>
                <a:gd name="connsiteY72" fmla="*/ 173937 h 606016"/>
                <a:gd name="connsiteX73" fmla="*/ 126232 w 606933"/>
                <a:gd name="connsiteY73" fmla="*/ 178830 h 606016"/>
                <a:gd name="connsiteX74" fmla="*/ 73388 w 606933"/>
                <a:gd name="connsiteY74" fmla="*/ 126039 h 606016"/>
                <a:gd name="connsiteX75" fmla="*/ 126232 w 606933"/>
                <a:gd name="connsiteY75" fmla="*/ 73247 h 606016"/>
                <a:gd name="connsiteX76" fmla="*/ 303420 w 606933"/>
                <a:gd name="connsiteY76" fmla="*/ 0 h 606016"/>
                <a:gd name="connsiteX77" fmla="*/ 356356 w 606933"/>
                <a:gd name="connsiteY77" fmla="*/ 52775 h 606016"/>
                <a:gd name="connsiteX78" fmla="*/ 321693 w 606933"/>
                <a:gd name="connsiteY78" fmla="*/ 102352 h 606016"/>
                <a:gd name="connsiteX79" fmla="*/ 321693 w 606933"/>
                <a:gd name="connsiteY79" fmla="*/ 162089 h 606016"/>
                <a:gd name="connsiteX80" fmla="*/ 303420 w 606933"/>
                <a:gd name="connsiteY80" fmla="*/ 160960 h 606016"/>
                <a:gd name="connsiteX81" fmla="*/ 285241 w 606933"/>
                <a:gd name="connsiteY81" fmla="*/ 162089 h 606016"/>
                <a:gd name="connsiteX82" fmla="*/ 285241 w 606933"/>
                <a:gd name="connsiteY82" fmla="*/ 102352 h 606016"/>
                <a:gd name="connsiteX83" fmla="*/ 250578 w 606933"/>
                <a:gd name="connsiteY83" fmla="*/ 52775 h 606016"/>
                <a:gd name="connsiteX84" fmla="*/ 303420 w 606933"/>
                <a:gd name="connsiteY84" fmla="*/ 0 h 60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06933" h="606016">
                  <a:moveTo>
                    <a:pt x="285241" y="444068"/>
                  </a:moveTo>
                  <a:cubicBezTo>
                    <a:pt x="291175" y="444820"/>
                    <a:pt x="297297" y="445197"/>
                    <a:pt x="303420" y="445197"/>
                  </a:cubicBezTo>
                  <a:cubicBezTo>
                    <a:pt x="309637" y="445197"/>
                    <a:pt x="315665" y="444820"/>
                    <a:pt x="321693" y="444068"/>
                  </a:cubicBezTo>
                  <a:lnTo>
                    <a:pt x="321693" y="466921"/>
                  </a:lnTo>
                  <a:lnTo>
                    <a:pt x="321693" y="503693"/>
                  </a:lnTo>
                  <a:cubicBezTo>
                    <a:pt x="341850" y="511029"/>
                    <a:pt x="356356" y="530497"/>
                    <a:pt x="356356" y="553162"/>
                  </a:cubicBezTo>
                  <a:cubicBezTo>
                    <a:pt x="356356" y="582410"/>
                    <a:pt x="332620" y="606016"/>
                    <a:pt x="303420" y="606016"/>
                  </a:cubicBezTo>
                  <a:cubicBezTo>
                    <a:pt x="274220" y="606016"/>
                    <a:pt x="250578" y="582316"/>
                    <a:pt x="250578" y="553162"/>
                  </a:cubicBezTo>
                  <a:cubicBezTo>
                    <a:pt x="250578" y="530497"/>
                    <a:pt x="264989" y="511029"/>
                    <a:pt x="285241" y="503693"/>
                  </a:cubicBezTo>
                  <a:lnTo>
                    <a:pt x="285241" y="466921"/>
                  </a:lnTo>
                  <a:close/>
                  <a:moveTo>
                    <a:pt x="416083" y="389803"/>
                  </a:moveTo>
                  <a:lnTo>
                    <a:pt x="458471" y="432034"/>
                  </a:lnTo>
                  <a:cubicBezTo>
                    <a:pt x="465253" y="428931"/>
                    <a:pt x="472789" y="427143"/>
                    <a:pt x="480701" y="427143"/>
                  </a:cubicBezTo>
                  <a:cubicBezTo>
                    <a:pt x="509808" y="427143"/>
                    <a:pt x="533451" y="450752"/>
                    <a:pt x="533545" y="480003"/>
                  </a:cubicBezTo>
                  <a:cubicBezTo>
                    <a:pt x="533545" y="509161"/>
                    <a:pt x="509808" y="532769"/>
                    <a:pt x="480701" y="532769"/>
                  </a:cubicBezTo>
                  <a:cubicBezTo>
                    <a:pt x="451407" y="532769"/>
                    <a:pt x="427764" y="509067"/>
                    <a:pt x="427764" y="480003"/>
                  </a:cubicBezTo>
                  <a:cubicBezTo>
                    <a:pt x="427764" y="471914"/>
                    <a:pt x="429553" y="464578"/>
                    <a:pt x="432662" y="457806"/>
                  </a:cubicBezTo>
                  <a:lnTo>
                    <a:pt x="390368" y="415480"/>
                  </a:lnTo>
                  <a:cubicBezTo>
                    <a:pt x="400070" y="408144"/>
                    <a:pt x="408736" y="399491"/>
                    <a:pt x="416083" y="389803"/>
                  </a:cubicBezTo>
                  <a:close/>
                  <a:moveTo>
                    <a:pt x="190658" y="389803"/>
                  </a:moveTo>
                  <a:cubicBezTo>
                    <a:pt x="198194" y="399491"/>
                    <a:pt x="206862" y="408144"/>
                    <a:pt x="216283" y="415480"/>
                  </a:cubicBezTo>
                  <a:lnTo>
                    <a:pt x="174076" y="457806"/>
                  </a:lnTo>
                  <a:cubicBezTo>
                    <a:pt x="177185" y="464578"/>
                    <a:pt x="178975" y="472103"/>
                    <a:pt x="178975" y="480003"/>
                  </a:cubicBezTo>
                  <a:cubicBezTo>
                    <a:pt x="178975" y="509161"/>
                    <a:pt x="155234" y="532769"/>
                    <a:pt x="126123" y="532769"/>
                  </a:cubicBezTo>
                  <a:cubicBezTo>
                    <a:pt x="96823" y="532769"/>
                    <a:pt x="73176" y="509161"/>
                    <a:pt x="73176" y="480003"/>
                  </a:cubicBezTo>
                  <a:cubicBezTo>
                    <a:pt x="73176" y="450752"/>
                    <a:pt x="96917" y="427143"/>
                    <a:pt x="126123" y="427143"/>
                  </a:cubicBezTo>
                  <a:cubicBezTo>
                    <a:pt x="134131" y="427143"/>
                    <a:pt x="141573" y="428931"/>
                    <a:pt x="148357" y="432034"/>
                  </a:cubicBezTo>
                  <a:close/>
                  <a:moveTo>
                    <a:pt x="52836" y="253330"/>
                  </a:moveTo>
                  <a:cubicBezTo>
                    <a:pt x="75628" y="253330"/>
                    <a:pt x="95030" y="267628"/>
                    <a:pt x="102470" y="287852"/>
                  </a:cubicBezTo>
                  <a:lnTo>
                    <a:pt x="161711" y="287852"/>
                  </a:lnTo>
                  <a:cubicBezTo>
                    <a:pt x="161240" y="292838"/>
                    <a:pt x="160958" y="297917"/>
                    <a:pt x="160958" y="302997"/>
                  </a:cubicBezTo>
                  <a:cubicBezTo>
                    <a:pt x="160958" y="310334"/>
                    <a:pt x="161617" y="317483"/>
                    <a:pt x="162653" y="324350"/>
                  </a:cubicBezTo>
                  <a:lnTo>
                    <a:pt x="102470" y="324350"/>
                  </a:lnTo>
                  <a:cubicBezTo>
                    <a:pt x="95030" y="344386"/>
                    <a:pt x="75628" y="358872"/>
                    <a:pt x="52836" y="358966"/>
                  </a:cubicBezTo>
                  <a:cubicBezTo>
                    <a:pt x="23640" y="358966"/>
                    <a:pt x="0" y="335355"/>
                    <a:pt x="0" y="306195"/>
                  </a:cubicBezTo>
                  <a:cubicBezTo>
                    <a:pt x="0" y="276941"/>
                    <a:pt x="23734" y="253330"/>
                    <a:pt x="52836" y="253330"/>
                  </a:cubicBezTo>
                  <a:close/>
                  <a:moveTo>
                    <a:pt x="553987" y="250225"/>
                  </a:moveTo>
                  <a:cubicBezTo>
                    <a:pt x="583192" y="250225"/>
                    <a:pt x="606933" y="273930"/>
                    <a:pt x="606933" y="302996"/>
                  </a:cubicBezTo>
                  <a:cubicBezTo>
                    <a:pt x="606933" y="332250"/>
                    <a:pt x="583192" y="355861"/>
                    <a:pt x="553987" y="355861"/>
                  </a:cubicBezTo>
                  <a:cubicBezTo>
                    <a:pt x="532413" y="355861"/>
                    <a:pt x="513854" y="342880"/>
                    <a:pt x="505658" y="324349"/>
                  </a:cubicBezTo>
                  <a:lnTo>
                    <a:pt x="444139" y="324349"/>
                  </a:lnTo>
                  <a:cubicBezTo>
                    <a:pt x="445270" y="317294"/>
                    <a:pt x="445741" y="310333"/>
                    <a:pt x="445741" y="302996"/>
                  </a:cubicBezTo>
                  <a:cubicBezTo>
                    <a:pt x="445741" y="297916"/>
                    <a:pt x="445458" y="292837"/>
                    <a:pt x="444987" y="287851"/>
                  </a:cubicBezTo>
                  <a:lnTo>
                    <a:pt x="503397" y="287851"/>
                  </a:lnTo>
                  <a:cubicBezTo>
                    <a:pt x="509897" y="266028"/>
                    <a:pt x="530152" y="250225"/>
                    <a:pt x="553987" y="250225"/>
                  </a:cubicBezTo>
                  <a:close/>
                  <a:moveTo>
                    <a:pt x="303361" y="231794"/>
                  </a:moveTo>
                  <a:cubicBezTo>
                    <a:pt x="264078" y="231794"/>
                    <a:pt x="232049" y="263774"/>
                    <a:pt x="232049" y="302996"/>
                  </a:cubicBezTo>
                  <a:cubicBezTo>
                    <a:pt x="232049" y="312402"/>
                    <a:pt x="239679" y="320115"/>
                    <a:pt x="249099" y="320115"/>
                  </a:cubicBezTo>
                  <a:cubicBezTo>
                    <a:pt x="258520" y="320115"/>
                    <a:pt x="266150" y="312402"/>
                    <a:pt x="266150" y="302996"/>
                  </a:cubicBezTo>
                  <a:cubicBezTo>
                    <a:pt x="266150" y="282492"/>
                    <a:pt x="282919" y="265749"/>
                    <a:pt x="303455" y="265749"/>
                  </a:cubicBezTo>
                  <a:cubicBezTo>
                    <a:pt x="312875" y="265749"/>
                    <a:pt x="320600" y="258225"/>
                    <a:pt x="320412" y="248819"/>
                  </a:cubicBezTo>
                  <a:cubicBezTo>
                    <a:pt x="320412" y="239413"/>
                    <a:pt x="312781" y="231794"/>
                    <a:pt x="303361" y="231794"/>
                  </a:cubicBezTo>
                  <a:close/>
                  <a:moveTo>
                    <a:pt x="303455" y="188904"/>
                  </a:moveTo>
                  <a:cubicBezTo>
                    <a:pt x="366665" y="188904"/>
                    <a:pt x="417818" y="239978"/>
                    <a:pt x="417818" y="302996"/>
                  </a:cubicBezTo>
                  <a:cubicBezTo>
                    <a:pt x="417818" y="366109"/>
                    <a:pt x="366665" y="417183"/>
                    <a:pt x="303455" y="417183"/>
                  </a:cubicBezTo>
                  <a:cubicBezTo>
                    <a:pt x="240339" y="417183"/>
                    <a:pt x="189186" y="366109"/>
                    <a:pt x="189186" y="302996"/>
                  </a:cubicBezTo>
                  <a:cubicBezTo>
                    <a:pt x="189186" y="239978"/>
                    <a:pt x="240339" y="188904"/>
                    <a:pt x="303455" y="188904"/>
                  </a:cubicBezTo>
                  <a:close/>
                  <a:moveTo>
                    <a:pt x="480677" y="73506"/>
                  </a:moveTo>
                  <a:cubicBezTo>
                    <a:pt x="494184" y="73506"/>
                    <a:pt x="507702" y="78634"/>
                    <a:pt x="518018" y="88889"/>
                  </a:cubicBezTo>
                  <a:cubicBezTo>
                    <a:pt x="538555" y="109494"/>
                    <a:pt x="538555" y="142895"/>
                    <a:pt x="518018" y="163406"/>
                  </a:cubicBezTo>
                  <a:cubicBezTo>
                    <a:pt x="501909" y="179495"/>
                    <a:pt x="478074" y="182976"/>
                    <a:pt x="458574" y="173944"/>
                  </a:cubicBezTo>
                  <a:lnTo>
                    <a:pt x="416275" y="216283"/>
                  </a:lnTo>
                  <a:cubicBezTo>
                    <a:pt x="408738" y="206592"/>
                    <a:pt x="400071" y="197936"/>
                    <a:pt x="390368" y="190503"/>
                  </a:cubicBezTo>
                  <a:lnTo>
                    <a:pt x="405818" y="175073"/>
                  </a:lnTo>
                  <a:lnTo>
                    <a:pt x="432855" y="148258"/>
                  </a:lnTo>
                  <a:cubicBezTo>
                    <a:pt x="423811" y="128782"/>
                    <a:pt x="427297" y="104978"/>
                    <a:pt x="443406" y="88889"/>
                  </a:cubicBezTo>
                  <a:cubicBezTo>
                    <a:pt x="453674" y="78634"/>
                    <a:pt x="467170" y="73506"/>
                    <a:pt x="480677" y="73506"/>
                  </a:cubicBezTo>
                  <a:close/>
                  <a:moveTo>
                    <a:pt x="126232" y="73247"/>
                  </a:moveTo>
                  <a:cubicBezTo>
                    <a:pt x="155526" y="73247"/>
                    <a:pt x="179075" y="96961"/>
                    <a:pt x="179075" y="126039"/>
                  </a:cubicBezTo>
                  <a:cubicBezTo>
                    <a:pt x="179075" y="134037"/>
                    <a:pt x="177380" y="141471"/>
                    <a:pt x="174177" y="148247"/>
                  </a:cubicBezTo>
                  <a:lnTo>
                    <a:pt x="216565" y="190499"/>
                  </a:lnTo>
                  <a:cubicBezTo>
                    <a:pt x="206863" y="197933"/>
                    <a:pt x="198197" y="206590"/>
                    <a:pt x="190755" y="216283"/>
                  </a:cubicBezTo>
                  <a:lnTo>
                    <a:pt x="148462" y="173937"/>
                  </a:lnTo>
                  <a:cubicBezTo>
                    <a:pt x="141680" y="177136"/>
                    <a:pt x="134144" y="178830"/>
                    <a:pt x="126232" y="178830"/>
                  </a:cubicBezTo>
                  <a:cubicBezTo>
                    <a:pt x="97125" y="178830"/>
                    <a:pt x="73482" y="155304"/>
                    <a:pt x="73388" y="126039"/>
                  </a:cubicBezTo>
                  <a:cubicBezTo>
                    <a:pt x="73388" y="96773"/>
                    <a:pt x="97125" y="73247"/>
                    <a:pt x="126232" y="73247"/>
                  </a:cubicBezTo>
                  <a:close/>
                  <a:moveTo>
                    <a:pt x="303420" y="0"/>
                  </a:moveTo>
                  <a:cubicBezTo>
                    <a:pt x="332714" y="0"/>
                    <a:pt x="356356" y="23707"/>
                    <a:pt x="356356" y="52775"/>
                  </a:cubicBezTo>
                  <a:cubicBezTo>
                    <a:pt x="356356" y="75541"/>
                    <a:pt x="341850" y="94920"/>
                    <a:pt x="321693" y="102352"/>
                  </a:cubicBezTo>
                  <a:lnTo>
                    <a:pt x="321693" y="162089"/>
                  </a:lnTo>
                  <a:cubicBezTo>
                    <a:pt x="315759" y="161336"/>
                    <a:pt x="309637" y="160960"/>
                    <a:pt x="303420" y="160960"/>
                  </a:cubicBezTo>
                  <a:cubicBezTo>
                    <a:pt x="297297" y="160960"/>
                    <a:pt x="291269" y="161336"/>
                    <a:pt x="285241" y="162089"/>
                  </a:cubicBezTo>
                  <a:lnTo>
                    <a:pt x="285241" y="102352"/>
                  </a:lnTo>
                  <a:cubicBezTo>
                    <a:pt x="264989" y="94920"/>
                    <a:pt x="250578" y="75541"/>
                    <a:pt x="250578" y="52775"/>
                  </a:cubicBezTo>
                  <a:cubicBezTo>
                    <a:pt x="250578" y="23613"/>
                    <a:pt x="274314" y="0"/>
                    <a:pt x="303420" y="0"/>
                  </a:cubicBezTo>
                  <a:close/>
                </a:path>
              </a:pathLst>
            </a:custGeom>
            <a:solidFill>
              <a:srgbClr val="148102"/>
            </a:solidFill>
            <a:ln w="3175">
              <a:solidFill>
                <a:srgbClr val="148102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îsḷidê"/>
            <p:cNvSpPr/>
            <p:nvPr/>
          </p:nvSpPr>
          <p:spPr bwMode="auto">
            <a:xfrm>
              <a:off x="2836542" y="4482847"/>
              <a:ext cx="4511997" cy="1443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常用的包扎方法：环形绷带包扎法：是绷带包扎法中最基本的方法，将绷带环形重叠缠绕，最后用扣针将带尾固定，或将带尾剪成两头打结固定。一般多用于手腕、肢体、胸、腹等部位的包扎。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    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is1idê"/>
            <p:cNvSpPr/>
            <p:nvPr/>
          </p:nvSpPr>
          <p:spPr>
            <a:xfrm>
              <a:off x="3409381" y="4081462"/>
              <a:ext cx="280535" cy="381000"/>
            </a:xfrm>
            <a:custGeom>
              <a:avLst/>
              <a:gdLst>
                <a:gd name="connsiteX0" fmla="*/ 345526 w 447102"/>
                <a:gd name="connsiteY0" fmla="*/ 386587 h 607216"/>
                <a:gd name="connsiteX1" fmla="*/ 239995 w 447102"/>
                <a:gd name="connsiteY1" fmla="*/ 415581 h 607216"/>
                <a:gd name="connsiteX2" fmla="*/ 239995 w 447102"/>
                <a:gd name="connsiteY2" fmla="*/ 569388 h 607216"/>
                <a:gd name="connsiteX3" fmla="*/ 326897 w 447102"/>
                <a:gd name="connsiteY3" fmla="*/ 545382 h 607216"/>
                <a:gd name="connsiteX4" fmla="*/ 326272 w 447102"/>
                <a:gd name="connsiteY4" fmla="*/ 500902 h 607216"/>
                <a:gd name="connsiteX5" fmla="*/ 345526 w 447102"/>
                <a:gd name="connsiteY5" fmla="*/ 487600 h 607216"/>
                <a:gd name="connsiteX6" fmla="*/ 101680 w 447102"/>
                <a:gd name="connsiteY6" fmla="*/ 386587 h 607216"/>
                <a:gd name="connsiteX7" fmla="*/ 101680 w 447102"/>
                <a:gd name="connsiteY7" fmla="*/ 487600 h 607216"/>
                <a:gd name="connsiteX8" fmla="*/ 120934 w 447102"/>
                <a:gd name="connsiteY8" fmla="*/ 500902 h 607216"/>
                <a:gd name="connsiteX9" fmla="*/ 120206 w 447102"/>
                <a:gd name="connsiteY9" fmla="*/ 545382 h 607216"/>
                <a:gd name="connsiteX10" fmla="*/ 207212 w 447102"/>
                <a:gd name="connsiteY10" fmla="*/ 569284 h 607216"/>
                <a:gd name="connsiteX11" fmla="*/ 207212 w 447102"/>
                <a:gd name="connsiteY11" fmla="*/ 415581 h 607216"/>
                <a:gd name="connsiteX12" fmla="*/ 188062 w 447102"/>
                <a:gd name="connsiteY12" fmla="*/ 249096 h 607216"/>
                <a:gd name="connsiteX13" fmla="*/ 221678 w 447102"/>
                <a:gd name="connsiteY13" fmla="*/ 282455 h 607216"/>
                <a:gd name="connsiteX14" fmla="*/ 207836 w 447102"/>
                <a:gd name="connsiteY14" fmla="*/ 381806 h 607216"/>
                <a:gd name="connsiteX15" fmla="*/ 223551 w 447102"/>
                <a:gd name="connsiteY15" fmla="*/ 386171 h 607216"/>
                <a:gd name="connsiteX16" fmla="*/ 239370 w 447102"/>
                <a:gd name="connsiteY16" fmla="*/ 381806 h 607216"/>
                <a:gd name="connsiteX17" fmla="*/ 225529 w 447102"/>
                <a:gd name="connsiteY17" fmla="*/ 282455 h 607216"/>
                <a:gd name="connsiteX18" fmla="*/ 259040 w 447102"/>
                <a:gd name="connsiteY18" fmla="*/ 249096 h 607216"/>
                <a:gd name="connsiteX19" fmla="*/ 279959 w 447102"/>
                <a:gd name="connsiteY19" fmla="*/ 266659 h 607216"/>
                <a:gd name="connsiteX20" fmla="*/ 323462 w 447102"/>
                <a:gd name="connsiteY20" fmla="*/ 286716 h 607216"/>
                <a:gd name="connsiteX21" fmla="*/ 329290 w 447102"/>
                <a:gd name="connsiteY21" fmla="*/ 289522 h 607216"/>
                <a:gd name="connsiteX22" fmla="*/ 404432 w 447102"/>
                <a:gd name="connsiteY22" fmla="*/ 381910 h 607216"/>
                <a:gd name="connsiteX23" fmla="*/ 446998 w 447102"/>
                <a:gd name="connsiteY23" fmla="*/ 535509 h 607216"/>
                <a:gd name="connsiteX24" fmla="*/ 447102 w 447102"/>
                <a:gd name="connsiteY24" fmla="*/ 538107 h 607216"/>
                <a:gd name="connsiteX25" fmla="*/ 400789 w 447102"/>
                <a:gd name="connsiteY25" fmla="*/ 581547 h 607216"/>
                <a:gd name="connsiteX26" fmla="*/ 395273 w 447102"/>
                <a:gd name="connsiteY26" fmla="*/ 581131 h 607216"/>
                <a:gd name="connsiteX27" fmla="*/ 361241 w 447102"/>
                <a:gd name="connsiteY27" fmla="*/ 569908 h 607216"/>
                <a:gd name="connsiteX28" fmla="*/ 227922 w 447102"/>
                <a:gd name="connsiteY28" fmla="*/ 606593 h 607216"/>
                <a:gd name="connsiteX29" fmla="*/ 226882 w 447102"/>
                <a:gd name="connsiteY29" fmla="*/ 606800 h 607216"/>
                <a:gd name="connsiteX30" fmla="*/ 225945 w 447102"/>
                <a:gd name="connsiteY30" fmla="*/ 607008 h 607216"/>
                <a:gd name="connsiteX31" fmla="*/ 223551 w 447102"/>
                <a:gd name="connsiteY31" fmla="*/ 607216 h 607216"/>
                <a:gd name="connsiteX32" fmla="*/ 221158 w 447102"/>
                <a:gd name="connsiteY32" fmla="*/ 607008 h 607216"/>
                <a:gd name="connsiteX33" fmla="*/ 220429 w 447102"/>
                <a:gd name="connsiteY33" fmla="*/ 606800 h 607216"/>
                <a:gd name="connsiteX34" fmla="*/ 220221 w 447102"/>
                <a:gd name="connsiteY34" fmla="*/ 606800 h 607216"/>
                <a:gd name="connsiteX35" fmla="*/ 219180 w 447102"/>
                <a:gd name="connsiteY35" fmla="*/ 606593 h 607216"/>
                <a:gd name="connsiteX36" fmla="*/ 85861 w 447102"/>
                <a:gd name="connsiteY36" fmla="*/ 569908 h 607216"/>
                <a:gd name="connsiteX37" fmla="*/ 51933 w 447102"/>
                <a:gd name="connsiteY37" fmla="*/ 581131 h 607216"/>
                <a:gd name="connsiteX38" fmla="*/ 46313 w 447102"/>
                <a:gd name="connsiteY38" fmla="*/ 581547 h 607216"/>
                <a:gd name="connsiteX39" fmla="*/ 0 w 447102"/>
                <a:gd name="connsiteY39" fmla="*/ 538107 h 607216"/>
                <a:gd name="connsiteX40" fmla="*/ 104 w 447102"/>
                <a:gd name="connsiteY40" fmla="*/ 535509 h 607216"/>
                <a:gd name="connsiteX41" fmla="*/ 42670 w 447102"/>
                <a:gd name="connsiteY41" fmla="*/ 381910 h 607216"/>
                <a:gd name="connsiteX42" fmla="*/ 117916 w 447102"/>
                <a:gd name="connsiteY42" fmla="*/ 289522 h 607216"/>
                <a:gd name="connsiteX43" fmla="*/ 123744 w 447102"/>
                <a:gd name="connsiteY43" fmla="*/ 286716 h 607216"/>
                <a:gd name="connsiteX44" fmla="*/ 167247 w 447102"/>
                <a:gd name="connsiteY44" fmla="*/ 266659 h 607216"/>
                <a:gd name="connsiteX45" fmla="*/ 184672 w 447102"/>
                <a:gd name="connsiteY45" fmla="*/ 89514 h 607216"/>
                <a:gd name="connsiteX46" fmla="*/ 144544 w 447102"/>
                <a:gd name="connsiteY46" fmla="*/ 125639 h 607216"/>
                <a:gd name="connsiteX47" fmla="*/ 223551 w 447102"/>
                <a:gd name="connsiteY47" fmla="*/ 226753 h 607216"/>
                <a:gd name="connsiteX48" fmla="*/ 302663 w 447102"/>
                <a:gd name="connsiteY48" fmla="*/ 125639 h 607216"/>
                <a:gd name="connsiteX49" fmla="*/ 202628 w 447102"/>
                <a:gd name="connsiteY49" fmla="*/ 127822 h 607216"/>
                <a:gd name="connsiteX50" fmla="*/ 184672 w 447102"/>
                <a:gd name="connsiteY50" fmla="*/ 89514 h 607216"/>
                <a:gd name="connsiteX51" fmla="*/ 223551 w 447102"/>
                <a:gd name="connsiteY51" fmla="*/ 0 h 607216"/>
                <a:gd name="connsiteX52" fmla="*/ 327646 w 447102"/>
                <a:gd name="connsiteY52" fmla="*/ 102153 h 607216"/>
                <a:gd name="connsiteX53" fmla="*/ 223551 w 447102"/>
                <a:gd name="connsiteY53" fmla="*/ 249096 h 607216"/>
                <a:gd name="connsiteX54" fmla="*/ 119457 w 447102"/>
                <a:gd name="connsiteY54" fmla="*/ 102153 h 607216"/>
                <a:gd name="connsiteX55" fmla="*/ 223551 w 447102"/>
                <a:gd name="connsiteY55" fmla="*/ 0 h 60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47102" h="607216">
                  <a:moveTo>
                    <a:pt x="345526" y="386587"/>
                  </a:moveTo>
                  <a:lnTo>
                    <a:pt x="239995" y="415581"/>
                  </a:lnTo>
                  <a:lnTo>
                    <a:pt x="239995" y="569388"/>
                  </a:lnTo>
                  <a:lnTo>
                    <a:pt x="326897" y="545382"/>
                  </a:lnTo>
                  <a:cubicBezTo>
                    <a:pt x="316906" y="532703"/>
                    <a:pt x="316177" y="514516"/>
                    <a:pt x="326272" y="500902"/>
                  </a:cubicBezTo>
                  <a:cubicBezTo>
                    <a:pt x="331268" y="494251"/>
                    <a:pt x="338137" y="489783"/>
                    <a:pt x="345526" y="487600"/>
                  </a:cubicBezTo>
                  <a:close/>
                  <a:moveTo>
                    <a:pt x="101680" y="386587"/>
                  </a:moveTo>
                  <a:lnTo>
                    <a:pt x="101680" y="487600"/>
                  </a:lnTo>
                  <a:cubicBezTo>
                    <a:pt x="109069" y="489783"/>
                    <a:pt x="115938" y="494251"/>
                    <a:pt x="120934" y="500902"/>
                  </a:cubicBezTo>
                  <a:cubicBezTo>
                    <a:pt x="131029" y="514516"/>
                    <a:pt x="130301" y="532703"/>
                    <a:pt x="120206" y="545382"/>
                  </a:cubicBezTo>
                  <a:lnTo>
                    <a:pt x="207212" y="569284"/>
                  </a:lnTo>
                  <a:lnTo>
                    <a:pt x="207212" y="415581"/>
                  </a:lnTo>
                  <a:close/>
                  <a:moveTo>
                    <a:pt x="188062" y="249096"/>
                  </a:moveTo>
                  <a:lnTo>
                    <a:pt x="221678" y="282455"/>
                  </a:lnTo>
                  <a:lnTo>
                    <a:pt x="207836" y="381806"/>
                  </a:lnTo>
                  <a:lnTo>
                    <a:pt x="223551" y="386171"/>
                  </a:lnTo>
                  <a:lnTo>
                    <a:pt x="239370" y="381806"/>
                  </a:lnTo>
                  <a:lnTo>
                    <a:pt x="225529" y="282455"/>
                  </a:lnTo>
                  <a:lnTo>
                    <a:pt x="259040" y="249096"/>
                  </a:lnTo>
                  <a:lnTo>
                    <a:pt x="279959" y="266659"/>
                  </a:lnTo>
                  <a:lnTo>
                    <a:pt x="323462" y="286716"/>
                  </a:lnTo>
                  <a:cubicBezTo>
                    <a:pt x="324711" y="287236"/>
                    <a:pt x="328562" y="289107"/>
                    <a:pt x="329290" y="289522"/>
                  </a:cubicBezTo>
                  <a:cubicBezTo>
                    <a:pt x="369255" y="311554"/>
                    <a:pt x="387988" y="348966"/>
                    <a:pt x="404432" y="381910"/>
                  </a:cubicBezTo>
                  <a:cubicBezTo>
                    <a:pt x="404432" y="381910"/>
                    <a:pt x="446998" y="462035"/>
                    <a:pt x="446998" y="535509"/>
                  </a:cubicBezTo>
                  <a:cubicBezTo>
                    <a:pt x="446998" y="536340"/>
                    <a:pt x="447102" y="537276"/>
                    <a:pt x="447102" y="538107"/>
                  </a:cubicBezTo>
                  <a:cubicBezTo>
                    <a:pt x="447102" y="562113"/>
                    <a:pt x="426392" y="581547"/>
                    <a:pt x="400789" y="581547"/>
                  </a:cubicBezTo>
                  <a:cubicBezTo>
                    <a:pt x="398916" y="581547"/>
                    <a:pt x="397147" y="581443"/>
                    <a:pt x="395273" y="581131"/>
                  </a:cubicBezTo>
                  <a:cubicBezTo>
                    <a:pt x="382368" y="579157"/>
                    <a:pt x="371232" y="575104"/>
                    <a:pt x="361241" y="569908"/>
                  </a:cubicBezTo>
                  <a:lnTo>
                    <a:pt x="227922" y="606593"/>
                  </a:lnTo>
                  <a:cubicBezTo>
                    <a:pt x="227610" y="606696"/>
                    <a:pt x="227298" y="606800"/>
                    <a:pt x="226882" y="606800"/>
                  </a:cubicBezTo>
                  <a:cubicBezTo>
                    <a:pt x="226569" y="606904"/>
                    <a:pt x="226257" y="607008"/>
                    <a:pt x="225945" y="607008"/>
                  </a:cubicBezTo>
                  <a:cubicBezTo>
                    <a:pt x="225216" y="607112"/>
                    <a:pt x="224384" y="607216"/>
                    <a:pt x="223551" y="607216"/>
                  </a:cubicBezTo>
                  <a:cubicBezTo>
                    <a:pt x="222823" y="607216"/>
                    <a:pt x="221990" y="607112"/>
                    <a:pt x="221158" y="607008"/>
                  </a:cubicBezTo>
                  <a:cubicBezTo>
                    <a:pt x="220949" y="607008"/>
                    <a:pt x="220637" y="606904"/>
                    <a:pt x="220429" y="606800"/>
                  </a:cubicBezTo>
                  <a:lnTo>
                    <a:pt x="220221" y="606800"/>
                  </a:lnTo>
                  <a:cubicBezTo>
                    <a:pt x="219909" y="606800"/>
                    <a:pt x="219596" y="606696"/>
                    <a:pt x="219180" y="606593"/>
                  </a:cubicBezTo>
                  <a:lnTo>
                    <a:pt x="85861" y="569908"/>
                  </a:lnTo>
                  <a:cubicBezTo>
                    <a:pt x="75870" y="575104"/>
                    <a:pt x="64838" y="579157"/>
                    <a:pt x="51933" y="581131"/>
                  </a:cubicBezTo>
                  <a:cubicBezTo>
                    <a:pt x="50059" y="581443"/>
                    <a:pt x="48186" y="581547"/>
                    <a:pt x="46313" y="581547"/>
                  </a:cubicBezTo>
                  <a:cubicBezTo>
                    <a:pt x="20815" y="581547"/>
                    <a:pt x="0" y="562113"/>
                    <a:pt x="0" y="538107"/>
                  </a:cubicBezTo>
                  <a:cubicBezTo>
                    <a:pt x="0" y="537276"/>
                    <a:pt x="104" y="536340"/>
                    <a:pt x="104" y="535509"/>
                  </a:cubicBezTo>
                  <a:cubicBezTo>
                    <a:pt x="7077" y="454553"/>
                    <a:pt x="42670" y="381910"/>
                    <a:pt x="42670" y="381910"/>
                  </a:cubicBezTo>
                  <a:cubicBezTo>
                    <a:pt x="59218" y="348966"/>
                    <a:pt x="77847" y="311554"/>
                    <a:pt x="117916" y="289522"/>
                  </a:cubicBezTo>
                  <a:cubicBezTo>
                    <a:pt x="118644" y="289107"/>
                    <a:pt x="122495" y="287236"/>
                    <a:pt x="123744" y="286716"/>
                  </a:cubicBezTo>
                  <a:lnTo>
                    <a:pt x="167247" y="266659"/>
                  </a:lnTo>
                  <a:close/>
                  <a:moveTo>
                    <a:pt x="184672" y="89514"/>
                  </a:moveTo>
                  <a:cubicBezTo>
                    <a:pt x="164816" y="87682"/>
                    <a:pt x="141265" y="98256"/>
                    <a:pt x="144544" y="125639"/>
                  </a:cubicBezTo>
                  <a:cubicBezTo>
                    <a:pt x="150581" y="176248"/>
                    <a:pt x="180352" y="226753"/>
                    <a:pt x="223551" y="226753"/>
                  </a:cubicBezTo>
                  <a:cubicBezTo>
                    <a:pt x="264773" y="226753"/>
                    <a:pt x="302247" y="165960"/>
                    <a:pt x="302663" y="125639"/>
                  </a:cubicBezTo>
                  <a:cubicBezTo>
                    <a:pt x="303392" y="58403"/>
                    <a:pt x="256445" y="133537"/>
                    <a:pt x="202628" y="127822"/>
                  </a:cubicBezTo>
                  <a:cubicBezTo>
                    <a:pt x="220689" y="105583"/>
                    <a:pt x="204528" y="91346"/>
                    <a:pt x="184672" y="89514"/>
                  </a:cubicBezTo>
                  <a:close/>
                  <a:moveTo>
                    <a:pt x="223551" y="0"/>
                  </a:moveTo>
                  <a:cubicBezTo>
                    <a:pt x="297875" y="0"/>
                    <a:pt x="328270" y="38243"/>
                    <a:pt x="327646" y="102153"/>
                  </a:cubicBezTo>
                  <a:cubicBezTo>
                    <a:pt x="326709" y="194226"/>
                    <a:pt x="267583" y="249096"/>
                    <a:pt x="223551" y="249096"/>
                  </a:cubicBezTo>
                  <a:cubicBezTo>
                    <a:pt x="172025" y="249096"/>
                    <a:pt x="120498" y="194226"/>
                    <a:pt x="119457" y="102153"/>
                  </a:cubicBezTo>
                  <a:cubicBezTo>
                    <a:pt x="118832" y="38243"/>
                    <a:pt x="149332" y="0"/>
                    <a:pt x="223551" y="0"/>
                  </a:cubicBezTo>
                  <a:close/>
                </a:path>
              </a:pathLst>
            </a:custGeom>
            <a:solidFill>
              <a:srgbClr val="148102"/>
            </a:solidFill>
            <a:ln w="3175">
              <a:solidFill>
                <a:srgbClr val="148102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iṣlíḑè"/>
            <p:cNvSpPr/>
            <p:nvPr/>
          </p:nvSpPr>
          <p:spPr>
            <a:xfrm>
              <a:off x="5656401" y="4081462"/>
              <a:ext cx="374369" cy="381000"/>
            </a:xfrm>
            <a:custGeom>
              <a:avLst/>
              <a:gdLst>
                <a:gd name="connsiteX0" fmla="*/ 418698 w 597618"/>
                <a:gd name="connsiteY0" fmla="*/ 375700 h 608203"/>
                <a:gd name="connsiteX1" fmla="*/ 398033 w 597618"/>
                <a:gd name="connsiteY1" fmla="*/ 379435 h 608203"/>
                <a:gd name="connsiteX2" fmla="*/ 368439 w 597618"/>
                <a:gd name="connsiteY2" fmla="*/ 447843 h 608203"/>
                <a:gd name="connsiteX3" fmla="*/ 437038 w 597618"/>
                <a:gd name="connsiteY3" fmla="*/ 477396 h 608203"/>
                <a:gd name="connsiteX4" fmla="*/ 466631 w 597618"/>
                <a:gd name="connsiteY4" fmla="*/ 408988 h 608203"/>
                <a:gd name="connsiteX5" fmla="*/ 418698 w 597618"/>
                <a:gd name="connsiteY5" fmla="*/ 375700 h 608203"/>
                <a:gd name="connsiteX6" fmla="*/ 368148 w 597618"/>
                <a:gd name="connsiteY6" fmla="*/ 248531 h 608203"/>
                <a:gd name="connsiteX7" fmla="*/ 405795 w 597618"/>
                <a:gd name="connsiteY7" fmla="*/ 306280 h 608203"/>
                <a:gd name="connsiteX8" fmla="*/ 439463 w 597618"/>
                <a:gd name="connsiteY8" fmla="*/ 307733 h 608203"/>
                <a:gd name="connsiteX9" fmla="*/ 477886 w 597618"/>
                <a:gd name="connsiteY9" fmla="*/ 252504 h 608203"/>
                <a:gd name="connsiteX10" fmla="*/ 510002 w 597618"/>
                <a:gd name="connsiteY10" fmla="*/ 266456 h 608203"/>
                <a:gd name="connsiteX11" fmla="*/ 495739 w 597618"/>
                <a:gd name="connsiteY11" fmla="*/ 333701 h 608203"/>
                <a:gd name="connsiteX12" fmla="*/ 518541 w 597618"/>
                <a:gd name="connsiteY12" fmla="*/ 358506 h 608203"/>
                <a:gd name="connsiteX13" fmla="*/ 584713 w 597618"/>
                <a:gd name="connsiteY13" fmla="*/ 346588 h 608203"/>
                <a:gd name="connsiteX14" fmla="*/ 597618 w 597618"/>
                <a:gd name="connsiteY14" fmla="*/ 379145 h 608203"/>
                <a:gd name="connsiteX15" fmla="*/ 539790 w 597618"/>
                <a:gd name="connsiteY15" fmla="*/ 416740 h 608203"/>
                <a:gd name="connsiteX16" fmla="*/ 538334 w 597618"/>
                <a:gd name="connsiteY16" fmla="*/ 450265 h 608203"/>
                <a:gd name="connsiteX17" fmla="*/ 593640 w 597618"/>
                <a:gd name="connsiteY17" fmla="*/ 488635 h 608203"/>
                <a:gd name="connsiteX18" fmla="*/ 579765 w 597618"/>
                <a:gd name="connsiteY18" fmla="*/ 520707 h 608203"/>
                <a:gd name="connsiteX19" fmla="*/ 512331 w 597618"/>
                <a:gd name="connsiteY19" fmla="*/ 506464 h 608203"/>
                <a:gd name="connsiteX20" fmla="*/ 487492 w 597618"/>
                <a:gd name="connsiteY20" fmla="*/ 529137 h 608203"/>
                <a:gd name="connsiteX21" fmla="*/ 499426 w 597618"/>
                <a:gd name="connsiteY21" fmla="*/ 595219 h 608203"/>
                <a:gd name="connsiteX22" fmla="*/ 466825 w 597618"/>
                <a:gd name="connsiteY22" fmla="*/ 608203 h 608203"/>
                <a:gd name="connsiteX23" fmla="*/ 429178 w 597618"/>
                <a:gd name="connsiteY23" fmla="*/ 550454 h 608203"/>
                <a:gd name="connsiteX24" fmla="*/ 395607 w 597618"/>
                <a:gd name="connsiteY24" fmla="*/ 549001 h 608203"/>
                <a:gd name="connsiteX25" fmla="*/ 357184 w 597618"/>
                <a:gd name="connsiteY25" fmla="*/ 604230 h 608203"/>
                <a:gd name="connsiteX26" fmla="*/ 325068 w 597618"/>
                <a:gd name="connsiteY26" fmla="*/ 590374 h 608203"/>
                <a:gd name="connsiteX27" fmla="*/ 339331 w 597618"/>
                <a:gd name="connsiteY27" fmla="*/ 523033 h 608203"/>
                <a:gd name="connsiteX28" fmla="*/ 316530 w 597618"/>
                <a:gd name="connsiteY28" fmla="*/ 498228 h 608203"/>
                <a:gd name="connsiteX29" fmla="*/ 250357 w 597618"/>
                <a:gd name="connsiteY29" fmla="*/ 510146 h 608203"/>
                <a:gd name="connsiteX30" fmla="*/ 237452 w 597618"/>
                <a:gd name="connsiteY30" fmla="*/ 477686 h 608203"/>
                <a:gd name="connsiteX31" fmla="*/ 295281 w 597618"/>
                <a:gd name="connsiteY31" fmla="*/ 440091 h 608203"/>
                <a:gd name="connsiteX32" fmla="*/ 296736 w 597618"/>
                <a:gd name="connsiteY32" fmla="*/ 406566 h 608203"/>
                <a:gd name="connsiteX33" fmla="*/ 241430 w 597618"/>
                <a:gd name="connsiteY33" fmla="*/ 368196 h 608203"/>
                <a:gd name="connsiteX34" fmla="*/ 255305 w 597618"/>
                <a:gd name="connsiteY34" fmla="*/ 336124 h 608203"/>
                <a:gd name="connsiteX35" fmla="*/ 322739 w 597618"/>
                <a:gd name="connsiteY35" fmla="*/ 350270 h 608203"/>
                <a:gd name="connsiteX36" fmla="*/ 347578 w 597618"/>
                <a:gd name="connsiteY36" fmla="*/ 327597 h 608203"/>
                <a:gd name="connsiteX37" fmla="*/ 335644 w 597618"/>
                <a:gd name="connsiteY37" fmla="*/ 261418 h 608203"/>
                <a:gd name="connsiteX38" fmla="*/ 186800 w 597618"/>
                <a:gd name="connsiteY38" fmla="*/ 131675 h 608203"/>
                <a:gd name="connsiteX39" fmla="*/ 133914 w 597618"/>
                <a:gd name="connsiteY39" fmla="*/ 184384 h 608203"/>
                <a:gd name="connsiteX40" fmla="*/ 186800 w 597618"/>
                <a:gd name="connsiteY40" fmla="*/ 237093 h 608203"/>
                <a:gd name="connsiteX41" fmla="*/ 239589 w 597618"/>
                <a:gd name="connsiteY41" fmla="*/ 184384 h 608203"/>
                <a:gd name="connsiteX42" fmla="*/ 186800 w 597618"/>
                <a:gd name="connsiteY42" fmla="*/ 131675 h 608203"/>
                <a:gd name="connsiteX43" fmla="*/ 172341 w 597618"/>
                <a:gd name="connsiteY43" fmla="*/ 0 h 608203"/>
                <a:gd name="connsiteX44" fmla="*/ 207372 w 597618"/>
                <a:gd name="connsiteY44" fmla="*/ 0 h 608203"/>
                <a:gd name="connsiteX45" fmla="*/ 220958 w 597618"/>
                <a:gd name="connsiteY45" fmla="*/ 67049 h 608203"/>
                <a:gd name="connsiteX46" fmla="*/ 251622 w 597618"/>
                <a:gd name="connsiteY46" fmla="*/ 80226 h 608203"/>
                <a:gd name="connsiteX47" fmla="*/ 307711 w 597618"/>
                <a:gd name="connsiteY47" fmla="*/ 43117 h 608203"/>
                <a:gd name="connsiteX48" fmla="*/ 332359 w 597618"/>
                <a:gd name="connsiteY48" fmla="*/ 67824 h 608203"/>
                <a:gd name="connsiteX49" fmla="*/ 294125 w 597618"/>
                <a:gd name="connsiteY49" fmla="*/ 125183 h 608203"/>
                <a:gd name="connsiteX50" fmla="*/ 305770 w 597618"/>
                <a:gd name="connsiteY50" fmla="*/ 156576 h 608203"/>
                <a:gd name="connsiteX51" fmla="*/ 371174 w 597618"/>
                <a:gd name="connsiteY51" fmla="*/ 169947 h 608203"/>
                <a:gd name="connsiteX52" fmla="*/ 371174 w 597618"/>
                <a:gd name="connsiteY52" fmla="*/ 204925 h 608203"/>
                <a:gd name="connsiteX53" fmla="*/ 304120 w 597618"/>
                <a:gd name="connsiteY53" fmla="*/ 218587 h 608203"/>
                <a:gd name="connsiteX54" fmla="*/ 291020 w 597618"/>
                <a:gd name="connsiteY54" fmla="*/ 249204 h 608203"/>
                <a:gd name="connsiteX55" fmla="*/ 328186 w 597618"/>
                <a:gd name="connsiteY55" fmla="*/ 305207 h 608203"/>
                <a:gd name="connsiteX56" fmla="*/ 303441 w 597618"/>
                <a:gd name="connsiteY56" fmla="*/ 330012 h 608203"/>
                <a:gd name="connsiteX57" fmla="*/ 245994 w 597618"/>
                <a:gd name="connsiteY57" fmla="*/ 292127 h 608203"/>
                <a:gd name="connsiteX58" fmla="*/ 214553 w 597618"/>
                <a:gd name="connsiteY58" fmla="*/ 304335 h 608203"/>
                <a:gd name="connsiteX59" fmla="*/ 201259 w 597618"/>
                <a:gd name="connsiteY59" fmla="*/ 370609 h 608203"/>
                <a:gd name="connsiteX60" fmla="*/ 166228 w 597618"/>
                <a:gd name="connsiteY60" fmla="*/ 370609 h 608203"/>
                <a:gd name="connsiteX61" fmla="*/ 152545 w 597618"/>
                <a:gd name="connsiteY61" fmla="*/ 302688 h 608203"/>
                <a:gd name="connsiteX62" fmla="*/ 121784 w 597618"/>
                <a:gd name="connsiteY62" fmla="*/ 288445 h 608203"/>
                <a:gd name="connsiteX63" fmla="*/ 65695 w 597618"/>
                <a:gd name="connsiteY63" fmla="*/ 325651 h 608203"/>
                <a:gd name="connsiteX64" fmla="*/ 40853 w 597618"/>
                <a:gd name="connsiteY64" fmla="*/ 300847 h 608203"/>
                <a:gd name="connsiteX65" fmla="*/ 78796 w 597618"/>
                <a:gd name="connsiteY65" fmla="*/ 243585 h 608203"/>
                <a:gd name="connsiteX66" fmla="*/ 66472 w 597618"/>
                <a:gd name="connsiteY66" fmla="*/ 212095 h 608203"/>
                <a:gd name="connsiteX67" fmla="*/ 0 w 597618"/>
                <a:gd name="connsiteY67" fmla="*/ 198821 h 608203"/>
                <a:gd name="connsiteX68" fmla="*/ 0 w 597618"/>
                <a:gd name="connsiteY68" fmla="*/ 163843 h 608203"/>
                <a:gd name="connsiteX69" fmla="*/ 68121 w 597618"/>
                <a:gd name="connsiteY69" fmla="*/ 150181 h 608203"/>
                <a:gd name="connsiteX70" fmla="*/ 82483 w 597618"/>
                <a:gd name="connsiteY70" fmla="*/ 119564 h 608203"/>
                <a:gd name="connsiteX71" fmla="*/ 45317 w 597618"/>
                <a:gd name="connsiteY71" fmla="*/ 63561 h 608203"/>
                <a:gd name="connsiteX72" fmla="*/ 70062 w 597618"/>
                <a:gd name="connsiteY72" fmla="*/ 38950 h 608203"/>
                <a:gd name="connsiteX73" fmla="*/ 127509 w 597618"/>
                <a:gd name="connsiteY73" fmla="*/ 77125 h 608203"/>
                <a:gd name="connsiteX74" fmla="*/ 158950 w 597618"/>
                <a:gd name="connsiteY74" fmla="*/ 65402 h 6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97618" h="608203">
                  <a:moveTo>
                    <a:pt x="418698" y="375700"/>
                  </a:moveTo>
                  <a:cubicBezTo>
                    <a:pt x="411835" y="375553"/>
                    <a:pt x="404825" y="376746"/>
                    <a:pt x="398033" y="379435"/>
                  </a:cubicBezTo>
                  <a:cubicBezTo>
                    <a:pt x="370962" y="390094"/>
                    <a:pt x="357669" y="420809"/>
                    <a:pt x="368439" y="447843"/>
                  </a:cubicBezTo>
                  <a:cubicBezTo>
                    <a:pt x="379209" y="474973"/>
                    <a:pt x="409870" y="488151"/>
                    <a:pt x="437038" y="477396"/>
                  </a:cubicBezTo>
                  <a:cubicBezTo>
                    <a:pt x="464108" y="466640"/>
                    <a:pt x="477401" y="436022"/>
                    <a:pt x="466631" y="408988"/>
                  </a:cubicBezTo>
                  <a:cubicBezTo>
                    <a:pt x="458553" y="388640"/>
                    <a:pt x="439287" y="376141"/>
                    <a:pt x="418698" y="375700"/>
                  </a:cubicBezTo>
                  <a:close/>
                  <a:moveTo>
                    <a:pt x="368148" y="248531"/>
                  </a:moveTo>
                  <a:lnTo>
                    <a:pt x="405795" y="306280"/>
                  </a:lnTo>
                  <a:cubicBezTo>
                    <a:pt x="417147" y="305214"/>
                    <a:pt x="428499" y="305699"/>
                    <a:pt x="439463" y="307733"/>
                  </a:cubicBezTo>
                  <a:lnTo>
                    <a:pt x="477886" y="252504"/>
                  </a:lnTo>
                  <a:lnTo>
                    <a:pt x="510002" y="266456"/>
                  </a:lnTo>
                  <a:lnTo>
                    <a:pt x="495739" y="333701"/>
                  </a:lnTo>
                  <a:cubicBezTo>
                    <a:pt x="504375" y="340774"/>
                    <a:pt x="511943" y="349107"/>
                    <a:pt x="518541" y="358506"/>
                  </a:cubicBezTo>
                  <a:lnTo>
                    <a:pt x="584713" y="346588"/>
                  </a:lnTo>
                  <a:lnTo>
                    <a:pt x="597618" y="379145"/>
                  </a:lnTo>
                  <a:lnTo>
                    <a:pt x="539790" y="416740"/>
                  </a:lnTo>
                  <a:cubicBezTo>
                    <a:pt x="540954" y="428076"/>
                    <a:pt x="540372" y="439316"/>
                    <a:pt x="538334" y="450265"/>
                  </a:cubicBezTo>
                  <a:lnTo>
                    <a:pt x="593640" y="488635"/>
                  </a:lnTo>
                  <a:lnTo>
                    <a:pt x="579765" y="520707"/>
                  </a:lnTo>
                  <a:lnTo>
                    <a:pt x="512331" y="506464"/>
                  </a:lnTo>
                  <a:cubicBezTo>
                    <a:pt x="505248" y="515087"/>
                    <a:pt x="496904" y="522645"/>
                    <a:pt x="487492" y="529137"/>
                  </a:cubicBezTo>
                  <a:lnTo>
                    <a:pt x="499426" y="595219"/>
                  </a:lnTo>
                  <a:lnTo>
                    <a:pt x="466825" y="608203"/>
                  </a:lnTo>
                  <a:lnTo>
                    <a:pt x="429178" y="550454"/>
                  </a:lnTo>
                  <a:cubicBezTo>
                    <a:pt x="417826" y="551520"/>
                    <a:pt x="406571" y="551035"/>
                    <a:pt x="395607" y="549001"/>
                  </a:cubicBezTo>
                  <a:lnTo>
                    <a:pt x="357184" y="604230"/>
                  </a:lnTo>
                  <a:lnTo>
                    <a:pt x="325068" y="590374"/>
                  </a:lnTo>
                  <a:lnTo>
                    <a:pt x="339331" y="523033"/>
                  </a:lnTo>
                  <a:cubicBezTo>
                    <a:pt x="330696" y="515960"/>
                    <a:pt x="323127" y="507627"/>
                    <a:pt x="316530" y="498228"/>
                  </a:cubicBezTo>
                  <a:lnTo>
                    <a:pt x="250357" y="510146"/>
                  </a:lnTo>
                  <a:lnTo>
                    <a:pt x="237452" y="477686"/>
                  </a:lnTo>
                  <a:lnTo>
                    <a:pt x="295281" y="440091"/>
                  </a:lnTo>
                  <a:cubicBezTo>
                    <a:pt x="294116" y="428755"/>
                    <a:pt x="294698" y="417515"/>
                    <a:pt x="296736" y="406566"/>
                  </a:cubicBezTo>
                  <a:lnTo>
                    <a:pt x="241430" y="368196"/>
                  </a:lnTo>
                  <a:lnTo>
                    <a:pt x="255305" y="336124"/>
                  </a:lnTo>
                  <a:lnTo>
                    <a:pt x="322739" y="350270"/>
                  </a:lnTo>
                  <a:cubicBezTo>
                    <a:pt x="329822" y="341743"/>
                    <a:pt x="338167" y="334089"/>
                    <a:pt x="347578" y="327597"/>
                  </a:cubicBezTo>
                  <a:lnTo>
                    <a:pt x="335644" y="261418"/>
                  </a:lnTo>
                  <a:close/>
                  <a:moveTo>
                    <a:pt x="186800" y="131675"/>
                  </a:moveTo>
                  <a:cubicBezTo>
                    <a:pt x="157591" y="131675"/>
                    <a:pt x="133914" y="155220"/>
                    <a:pt x="133914" y="184384"/>
                  </a:cubicBezTo>
                  <a:cubicBezTo>
                    <a:pt x="133914" y="213451"/>
                    <a:pt x="157591" y="237093"/>
                    <a:pt x="186800" y="237093"/>
                  </a:cubicBezTo>
                  <a:cubicBezTo>
                    <a:pt x="215912" y="237093"/>
                    <a:pt x="239589" y="213451"/>
                    <a:pt x="239589" y="184384"/>
                  </a:cubicBezTo>
                  <a:cubicBezTo>
                    <a:pt x="239589" y="155220"/>
                    <a:pt x="215912" y="131675"/>
                    <a:pt x="186800" y="131675"/>
                  </a:cubicBezTo>
                  <a:close/>
                  <a:moveTo>
                    <a:pt x="172341" y="0"/>
                  </a:moveTo>
                  <a:lnTo>
                    <a:pt x="207372" y="0"/>
                  </a:lnTo>
                  <a:lnTo>
                    <a:pt x="220958" y="67049"/>
                  </a:lnTo>
                  <a:cubicBezTo>
                    <a:pt x="231923" y="70149"/>
                    <a:pt x="242209" y="74412"/>
                    <a:pt x="251622" y="80226"/>
                  </a:cubicBezTo>
                  <a:lnTo>
                    <a:pt x="307711" y="43117"/>
                  </a:lnTo>
                  <a:lnTo>
                    <a:pt x="332359" y="67824"/>
                  </a:lnTo>
                  <a:lnTo>
                    <a:pt x="294125" y="125183"/>
                  </a:lnTo>
                  <a:cubicBezTo>
                    <a:pt x="299462" y="134873"/>
                    <a:pt x="303247" y="145434"/>
                    <a:pt x="305770" y="156576"/>
                  </a:cubicBezTo>
                  <a:lnTo>
                    <a:pt x="371174" y="169947"/>
                  </a:lnTo>
                  <a:lnTo>
                    <a:pt x="371174" y="204925"/>
                  </a:lnTo>
                  <a:lnTo>
                    <a:pt x="304120" y="218587"/>
                  </a:lnTo>
                  <a:cubicBezTo>
                    <a:pt x="301015" y="229438"/>
                    <a:pt x="296939" y="239806"/>
                    <a:pt x="291020" y="249204"/>
                  </a:cubicBezTo>
                  <a:lnTo>
                    <a:pt x="328186" y="305207"/>
                  </a:lnTo>
                  <a:lnTo>
                    <a:pt x="303441" y="330012"/>
                  </a:lnTo>
                  <a:lnTo>
                    <a:pt x="245994" y="292127"/>
                  </a:lnTo>
                  <a:cubicBezTo>
                    <a:pt x="236290" y="297456"/>
                    <a:pt x="225712" y="301719"/>
                    <a:pt x="214553" y="304335"/>
                  </a:cubicBezTo>
                  <a:lnTo>
                    <a:pt x="201259" y="370609"/>
                  </a:lnTo>
                  <a:lnTo>
                    <a:pt x="166228" y="370609"/>
                  </a:lnTo>
                  <a:lnTo>
                    <a:pt x="152545" y="302688"/>
                  </a:lnTo>
                  <a:cubicBezTo>
                    <a:pt x="141580" y="299491"/>
                    <a:pt x="131294" y="294356"/>
                    <a:pt x="121784" y="288445"/>
                  </a:cubicBezTo>
                  <a:lnTo>
                    <a:pt x="65695" y="325651"/>
                  </a:lnTo>
                  <a:lnTo>
                    <a:pt x="40853" y="300847"/>
                  </a:lnTo>
                  <a:lnTo>
                    <a:pt x="78796" y="243585"/>
                  </a:lnTo>
                  <a:cubicBezTo>
                    <a:pt x="73361" y="233799"/>
                    <a:pt x="69092" y="223237"/>
                    <a:pt x="66472" y="212095"/>
                  </a:cubicBezTo>
                  <a:lnTo>
                    <a:pt x="0" y="198821"/>
                  </a:lnTo>
                  <a:lnTo>
                    <a:pt x="0" y="163843"/>
                  </a:lnTo>
                  <a:lnTo>
                    <a:pt x="68121" y="150181"/>
                  </a:lnTo>
                  <a:cubicBezTo>
                    <a:pt x="71324" y="139233"/>
                    <a:pt x="76564" y="128962"/>
                    <a:pt x="82483" y="119564"/>
                  </a:cubicBezTo>
                  <a:lnTo>
                    <a:pt x="45317" y="63561"/>
                  </a:lnTo>
                  <a:lnTo>
                    <a:pt x="70062" y="38950"/>
                  </a:lnTo>
                  <a:lnTo>
                    <a:pt x="127509" y="77125"/>
                  </a:lnTo>
                  <a:cubicBezTo>
                    <a:pt x="137213" y="71700"/>
                    <a:pt x="147790" y="67921"/>
                    <a:pt x="158950" y="65402"/>
                  </a:cubicBezTo>
                  <a:close/>
                </a:path>
              </a:pathLst>
            </a:custGeom>
            <a:solidFill>
              <a:srgbClr val="148102"/>
            </a:solidFill>
            <a:ln w="3175">
              <a:solidFill>
                <a:srgbClr val="148102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íṡḻîdè"/>
          <p:cNvGrpSpPr/>
          <p:nvPr/>
        </p:nvGrpSpPr>
        <p:grpSpPr>
          <a:xfrm>
            <a:off x="664623" y="1373137"/>
            <a:ext cx="8178435" cy="1190334"/>
            <a:chOff x="664623" y="1323659"/>
            <a:chExt cx="8178435" cy="1190334"/>
          </a:xfrm>
        </p:grpSpPr>
        <p:sp>
          <p:nvSpPr>
            <p:cNvPr id="24" name="ïṩľïḓe"/>
            <p:cNvSpPr txBox="1"/>
            <p:nvPr/>
          </p:nvSpPr>
          <p:spPr>
            <a:xfrm>
              <a:off x="664623" y="1455501"/>
              <a:ext cx="8178435" cy="10584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使用止血带注意事项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: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到万不得已时不要使用止血带止血。皮肤与止血带之间不能直接接触，应加布垫或将止血带上在衣裤外面。上止血带要松紧适宜，以能止住血为度。止血带上好后，要每隔40-50分钟放松一次，每次放松1-3分钟，放松期间应在伤口处加压止血。运送伤者时，上止血带处要有明显标志，并用标签注明上止血带和放松止血带的时间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iṩḻiďé"/>
            <p:cNvSpPr/>
            <p:nvPr/>
          </p:nvSpPr>
          <p:spPr bwMode="auto">
            <a:xfrm>
              <a:off x="673100" y="1323659"/>
              <a:ext cx="1632362" cy="30361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8539" y="1745251"/>
            <a:ext cx="4316771" cy="4316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160" y="284480"/>
            <a:ext cx="11653520" cy="636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83" y="310142"/>
            <a:ext cx="574877" cy="814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26160" y="717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148102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n-ea"/>
                <a:sym typeface="+mn-lt"/>
              </a:rPr>
              <a:t>雷电的危害和防范</a:t>
            </a:r>
            <a:endParaRPr lang="zh-CN" altLang="en-US" sz="1800" dirty="0">
              <a:solidFill>
                <a:srgbClr val="148102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8721" y="2034807"/>
            <a:ext cx="69215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环形包扎法注意事项：缠绕绷带的方向应是从内向外，由上至下，从远端至近端。开始和结束时均要重复缠绕一圈以固定。打结、扣针应固定在伤口的上部，肢体的外侧。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包扎时应注意松紧度。以不妨碍血液循环为宜。包扎肢体时不得遮盖手指或脚趾尖，以便观察血液循环情况。 检查远端脉搏跳动，触摸手脚是否发凉。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8721" y="3951549"/>
            <a:ext cx="6921506" cy="2252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2、三角巾包扎法：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三角巾全巾：三角巾全幅打开，可用于包扎或悬吊上肢。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三角巾宽带：将三角巾顶角折向底边，然后再对折一次。可用于下肢骨折固定或加固上肢悬吊等。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三角巾窄带：将三角巾宽带再对折一次。可用于足、踝部的8字固定等。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ct val="21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27" y="1728744"/>
            <a:ext cx="4098528" cy="4098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160" y="284480"/>
            <a:ext cx="11653520" cy="636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83" y="310142"/>
            <a:ext cx="574877" cy="814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26160" y="717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148102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n-ea"/>
                <a:sym typeface="+mn-lt"/>
              </a:rPr>
              <a:t>雷电的危害和防范</a:t>
            </a:r>
            <a:endParaRPr lang="zh-CN" altLang="en-US" sz="1800" dirty="0">
              <a:solidFill>
                <a:srgbClr val="148102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6116" y="2432046"/>
            <a:ext cx="5527040" cy="3452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外伤急救四项基本技术之一的固定术主要用于骨折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6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骨折的局部症状：主要有疼痛、压痛、肿胀、畸形、功能障碍等。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骨折固定的材料： 夹板，没有夹板时可用树枝、竹片、厚纸板、报纸卷等代替。如无任何物品时亦可固定于伤员躯干或健肢上。敷料：用于垫衬，如棉花、布块、衣服等。 用于包扎捆绑夹板的可用三角巾、绷带、腰带、头巾、绳子等，但不能用铁丝、电线。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5148" y="1705073"/>
            <a:ext cx="2989855" cy="500861"/>
          </a:xfrm>
          <a:prstGeom prst="rect">
            <a:avLst/>
          </a:prstGeom>
          <a:solidFill>
            <a:srgbClr val="148102"/>
          </a:solidFill>
          <a:ln>
            <a:solidFill>
              <a:srgbClr val="1481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Rectangle 70"/>
          <p:cNvSpPr>
            <a:spLocks noChangeArrowheads="1"/>
          </p:cNvSpPr>
          <p:nvPr/>
        </p:nvSpPr>
        <p:spPr bwMode="auto">
          <a:xfrm>
            <a:off x="1239520" y="1693893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骨折固定</a:t>
            </a:r>
            <a:endParaRPr lang="zh-CN" altLang="en-US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任意多边形 5"/>
          <p:cNvSpPr/>
          <p:nvPr/>
        </p:nvSpPr>
        <p:spPr>
          <a:xfrm>
            <a:off x="690880" y="2492754"/>
            <a:ext cx="10372845" cy="3364037"/>
          </a:xfrm>
          <a:custGeom>
            <a:avLst/>
            <a:gdLst>
              <a:gd name="connsiteX0" fmla="*/ 10637134 w 10637134"/>
              <a:gd name="connsiteY0" fmla="*/ 0 h 2673752"/>
              <a:gd name="connsiteX1" fmla="*/ 10637134 w 10637134"/>
              <a:gd name="connsiteY1" fmla="*/ 2673752 h 2673752"/>
              <a:gd name="connsiteX2" fmla="*/ 0 w 10637134"/>
              <a:gd name="connsiteY2" fmla="*/ 2673752 h 26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7134" h="2673752">
                <a:moveTo>
                  <a:pt x="10637134" y="0"/>
                </a:moveTo>
                <a:lnTo>
                  <a:pt x="10637134" y="2673752"/>
                </a:lnTo>
                <a:lnTo>
                  <a:pt x="0" y="2673752"/>
                </a:lnTo>
              </a:path>
            </a:pathLst>
          </a:custGeom>
          <a:noFill/>
          <a:ln w="28575">
            <a:solidFill>
              <a:srgbClr val="1481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939" y="1844085"/>
            <a:ext cx="5682120" cy="4012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99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75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26196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44" y="4569612"/>
            <a:ext cx="2369209" cy="22695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" y="4712914"/>
            <a:ext cx="2250554" cy="21262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64" y="1428069"/>
            <a:ext cx="7706080" cy="26995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46" y="2457187"/>
            <a:ext cx="1127975" cy="1088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738" y="627047"/>
            <a:ext cx="1106706" cy="966543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281906" y="4146479"/>
            <a:ext cx="7287403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—</a:t>
            </a:r>
            <a:r>
              <a:rPr lang="zh-CN" altLang="en-US" sz="32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安全用电中小学生安全主题教育</a:t>
            </a:r>
            <a:r>
              <a:rPr lang="en-US" altLang="zh-CN" sz="32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—</a:t>
            </a:r>
            <a:r>
              <a:rPr lang="zh-CN" altLang="en-US" sz="32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 </a:t>
            </a:r>
            <a:endParaRPr lang="zh-CN" altLang="en-US" sz="3200" dirty="0">
              <a:solidFill>
                <a:srgbClr val="009362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285708" y="5143555"/>
            <a:ext cx="5131392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汇报人：小Q办公     汇报时间：</a:t>
            </a:r>
            <a:r>
              <a:rPr lang="en-US" altLang="zh-CN" sz="20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20XX</a:t>
            </a:r>
            <a:endParaRPr lang="zh-CN" altLang="en-US" sz="2000" dirty="0">
              <a:solidFill>
                <a:srgbClr val="009362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68" y="4286821"/>
            <a:ext cx="800402" cy="8155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34" y="1393258"/>
            <a:ext cx="1618784" cy="233386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472" y="-753947"/>
            <a:ext cx="10769055" cy="717937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534366" y="1445230"/>
            <a:ext cx="3678606" cy="797620"/>
            <a:chOff x="6077297" y="1956778"/>
            <a:chExt cx="3678606" cy="797620"/>
          </a:xfrm>
        </p:grpSpPr>
        <p:sp>
          <p:nvSpPr>
            <p:cNvPr id="24" name="文本框 23"/>
            <p:cNvSpPr txBox="1"/>
            <p:nvPr/>
          </p:nvSpPr>
          <p:spPr>
            <a:xfrm>
              <a:off x="6077297" y="1956778"/>
              <a:ext cx="27751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rgbClr val="009362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电的简单认识 </a:t>
              </a:r>
              <a:endParaRPr lang="zh-CN" altLang="en-US" sz="32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096000" y="2508177"/>
              <a:ext cx="36599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u="none" strike="noStrike" kern="1200" cap="none" spc="0" normalizeH="0" baseline="0" noProof="0" dirty="0">
                  <a:ln>
                    <a:noFill/>
                  </a:ln>
                  <a:solidFill>
                    <a:srgbClr val="009362"/>
                  </a:solidFill>
                  <a:uLnTx/>
                  <a:uFillTx/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The user can demonstrate on a projector or computer</a:t>
              </a:r>
              <a:endParaRPr kumimoji="0" lang="en-US" altLang="zh-CN" sz="100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619398" y="1659209"/>
            <a:ext cx="1538883" cy="2702022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i="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目 录</a:t>
            </a:r>
            <a:endParaRPr kumimoji="0" lang="zh-CN" altLang="en-US" sz="8800" i="0" u="none" strike="noStrike" kern="1200" cap="none" spc="0" normalizeH="0" baseline="0" noProof="0" dirty="0">
              <a:ln>
                <a:noFill/>
              </a:ln>
              <a:solidFill>
                <a:srgbClr val="009362"/>
              </a:solidFill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37681" y="1322892"/>
            <a:ext cx="130195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01.</a:t>
            </a:r>
            <a:endParaRPr kumimoji="0" lang="en-US" altLang="zh-CN" sz="5400" u="none" strike="noStrike" kern="1200" cap="none" spc="0" normalizeH="0" baseline="0" noProof="0" dirty="0">
              <a:ln>
                <a:noFill/>
              </a:ln>
              <a:solidFill>
                <a:srgbClr val="009362"/>
              </a:solidFill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532126" y="2306094"/>
            <a:ext cx="3678606" cy="797620"/>
            <a:chOff x="6077297" y="1956778"/>
            <a:chExt cx="3678606" cy="797620"/>
          </a:xfrm>
        </p:grpSpPr>
        <p:sp>
          <p:nvSpPr>
            <p:cNvPr id="32" name="文本框 31"/>
            <p:cNvSpPr txBox="1"/>
            <p:nvPr/>
          </p:nvSpPr>
          <p:spPr>
            <a:xfrm>
              <a:off x="6077297" y="195677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srgbClr val="009362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电的危害</a:t>
              </a:r>
              <a:endPara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096000" y="2508177"/>
              <a:ext cx="36599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u="none" strike="noStrike" kern="1200" cap="none" spc="0" normalizeH="0" baseline="0" noProof="0" dirty="0">
                  <a:ln>
                    <a:noFill/>
                  </a:ln>
                  <a:solidFill>
                    <a:srgbClr val="009362"/>
                  </a:solidFill>
                  <a:uLnTx/>
                  <a:uFillTx/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The user can demonstrate on a projector or computer</a:t>
              </a:r>
              <a:endParaRPr kumimoji="0" lang="en-US" altLang="zh-CN" sz="100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235441" y="2183756"/>
            <a:ext cx="130195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02.</a:t>
            </a:r>
            <a:endParaRPr kumimoji="0" lang="en-US" altLang="zh-CN" sz="5400" u="none" strike="noStrike" kern="1200" cap="none" spc="0" normalizeH="0" baseline="0" noProof="0" dirty="0">
              <a:ln>
                <a:noFill/>
              </a:ln>
              <a:solidFill>
                <a:srgbClr val="009362"/>
              </a:solidFill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532126" y="3189868"/>
            <a:ext cx="3678606" cy="797620"/>
            <a:chOff x="6077297" y="1956778"/>
            <a:chExt cx="3678606" cy="797620"/>
          </a:xfrm>
        </p:grpSpPr>
        <p:sp>
          <p:nvSpPr>
            <p:cNvPr id="36" name="文本框 35"/>
            <p:cNvSpPr txBox="1"/>
            <p:nvPr/>
          </p:nvSpPr>
          <p:spPr>
            <a:xfrm>
              <a:off x="6077297" y="1956778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srgbClr val="009362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生活中的安全用电</a:t>
              </a:r>
              <a:endPara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096000" y="2508177"/>
              <a:ext cx="36599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u="none" strike="noStrike" kern="1200" cap="none" spc="0" normalizeH="0" baseline="0" noProof="0" dirty="0">
                  <a:ln>
                    <a:noFill/>
                  </a:ln>
                  <a:solidFill>
                    <a:srgbClr val="009362"/>
                  </a:solidFill>
                  <a:uLnTx/>
                  <a:uFillTx/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The user can demonstrate on a projector or computer</a:t>
              </a:r>
              <a:endParaRPr kumimoji="0" lang="en-US" altLang="zh-CN" sz="100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235441" y="3067530"/>
            <a:ext cx="130195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03.</a:t>
            </a:r>
            <a:endParaRPr kumimoji="0" lang="en-US" altLang="zh-CN" sz="5400" u="none" strike="noStrike" kern="1200" cap="none" spc="0" normalizeH="0" baseline="0" noProof="0" dirty="0">
              <a:ln>
                <a:noFill/>
              </a:ln>
              <a:solidFill>
                <a:srgbClr val="009362"/>
              </a:solidFill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449692" y="4107489"/>
            <a:ext cx="3678606" cy="797620"/>
            <a:chOff x="6077297" y="1956778"/>
            <a:chExt cx="3678606" cy="797620"/>
          </a:xfrm>
        </p:grpSpPr>
        <p:sp>
          <p:nvSpPr>
            <p:cNvPr id="40" name="文本框 39"/>
            <p:cNvSpPr txBox="1"/>
            <p:nvPr/>
          </p:nvSpPr>
          <p:spPr>
            <a:xfrm>
              <a:off x="6077297" y="1956778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rgbClr val="009362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雷电的危害和防范</a:t>
              </a:r>
              <a:endParaRPr lang="zh-CN" altLang="en-US" sz="32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096000" y="2508177"/>
              <a:ext cx="36599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u="none" strike="noStrike" kern="1200" cap="none" spc="0" normalizeH="0" baseline="0" noProof="0" dirty="0">
                  <a:ln>
                    <a:noFill/>
                  </a:ln>
                  <a:solidFill>
                    <a:srgbClr val="009362"/>
                  </a:solidFill>
                  <a:uLnTx/>
                  <a:uFillTx/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The user can demonstrate on a projector or computer</a:t>
              </a:r>
              <a:endParaRPr kumimoji="0" lang="en-US" altLang="zh-CN" sz="100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203460" y="3971936"/>
            <a:ext cx="130195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04.</a:t>
            </a:r>
            <a:endParaRPr kumimoji="0" lang="en-US" altLang="zh-CN" sz="5400" u="none" strike="noStrike" kern="1200" cap="none" spc="0" normalizeH="0" baseline="0" noProof="0" dirty="0">
              <a:ln>
                <a:noFill/>
              </a:ln>
              <a:solidFill>
                <a:srgbClr val="009362"/>
              </a:solidFill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464" y="4144424"/>
            <a:ext cx="1106706" cy="9665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39" y="5210627"/>
            <a:ext cx="5644881" cy="1554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8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222" y="-987070"/>
            <a:ext cx="8212756" cy="821275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465" y="2047631"/>
            <a:ext cx="4523555" cy="452355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430844" y="4134374"/>
            <a:ext cx="5677985" cy="485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/>
        </p:txBody>
      </p:sp>
      <p:sp>
        <p:nvSpPr>
          <p:cNvPr id="44" name="文本框 43"/>
          <p:cNvSpPr txBox="1"/>
          <p:nvPr/>
        </p:nvSpPr>
        <p:spPr>
          <a:xfrm>
            <a:off x="1542623" y="3083979"/>
            <a:ext cx="552106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6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电的简单认识 </a:t>
            </a:r>
            <a:endParaRPr lang="zh-CN" altLang="en-US" sz="6600" dirty="0">
              <a:solidFill>
                <a:srgbClr val="009362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825234" y="1213009"/>
            <a:ext cx="2521844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01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009362"/>
              </a:solidFill>
              <a:effectLst/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44" grpId="0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44" grpId="0"/>
          <p:bldP spid="4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160" y="284480"/>
            <a:ext cx="11653520" cy="636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83" y="310142"/>
            <a:ext cx="574877" cy="814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26160" y="717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148102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n-ea"/>
                <a:sym typeface="+mn-lt"/>
              </a:rPr>
              <a:t>电的简单认识 </a:t>
            </a:r>
            <a:endParaRPr lang="zh-CN" altLang="en-US" sz="1800" dirty="0">
              <a:solidFill>
                <a:srgbClr val="148102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7" name="Shape 1258"/>
          <p:cNvSpPr>
            <a:spLocks noChangeArrowheads="1"/>
          </p:cNvSpPr>
          <p:nvPr/>
        </p:nvSpPr>
        <p:spPr bwMode="auto">
          <a:xfrm>
            <a:off x="1026160" y="2473858"/>
            <a:ext cx="4901080" cy="36112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生活中看到的“电”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: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雷电现象静电现象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Shape 1262"/>
          <p:cNvSpPr>
            <a:spLocks noChangeArrowheads="1"/>
          </p:cNvSpPr>
          <p:nvPr/>
        </p:nvSpPr>
        <p:spPr bwMode="auto">
          <a:xfrm>
            <a:off x="1031147" y="4779204"/>
            <a:ext cx="4302385" cy="1231106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自然界的物质里都含有一种很小的带电的粒子，叫电荷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电荷静止或 杂乱无章运动时，不显电性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当电荷有序排列时，就显示出了电性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当电荷有序流动时，就产生了电流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人们发现电流可以帮我们干活 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156"/>
          <p:cNvGrpSpPr/>
          <p:nvPr/>
        </p:nvGrpSpPr>
        <p:grpSpPr bwMode="auto">
          <a:xfrm>
            <a:off x="2793721" y="1432417"/>
            <a:ext cx="915479" cy="822325"/>
            <a:chOff x="1783635" y="4451703"/>
            <a:chExt cx="1614235" cy="1419312"/>
          </a:xfrm>
          <a:solidFill>
            <a:srgbClr val="55A3A3"/>
          </a:solidFill>
        </p:grpSpPr>
        <p:sp>
          <p:nvSpPr>
            <p:cNvPr id="10" name="Shape 1259"/>
            <p:cNvSpPr>
              <a:spLocks noChangeArrowheads="1"/>
            </p:cNvSpPr>
            <p:nvPr/>
          </p:nvSpPr>
          <p:spPr bwMode="auto">
            <a:xfrm>
              <a:off x="1783635" y="4451703"/>
              <a:ext cx="1419311" cy="1419312"/>
            </a:xfrm>
            <a:custGeom>
              <a:avLst/>
              <a:gdLst/>
              <a:ahLst/>
              <a:cxnLst>
                <a:cxn ang="0">
                  <a:pos x="16796" y="2882"/>
                </a:cxn>
                <a:cxn ang="0">
                  <a:pos x="16796" y="16796"/>
                </a:cxn>
                <a:cxn ang="0">
                  <a:pos x="2882" y="16796"/>
                </a:cxn>
                <a:cxn ang="0">
                  <a:pos x="2882" y="2882"/>
                </a:cxn>
                <a:cxn ang="0">
                  <a:pos x="16796" y="2882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31750">
              <a:solidFill>
                <a:srgbClr val="55A3A3"/>
              </a:solidFill>
              <a:miter lim="400000"/>
            </a:ln>
          </p:spPr>
          <p:txBody>
            <a:bodyPr lIns="0" tIns="0" rIns="0" bIns="0" anchor="ctr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Shape 1259"/>
            <p:cNvSpPr>
              <a:spLocks noChangeArrowheads="1"/>
            </p:cNvSpPr>
            <p:nvPr/>
          </p:nvSpPr>
          <p:spPr bwMode="auto">
            <a:xfrm>
              <a:off x="1857787" y="4525715"/>
              <a:ext cx="1271004" cy="1271004"/>
            </a:xfrm>
            <a:custGeom>
              <a:avLst/>
              <a:gdLst/>
              <a:ahLst/>
              <a:cxnLst>
                <a:cxn ang="0">
                  <a:pos x="16796" y="2882"/>
                </a:cxn>
                <a:cxn ang="0">
                  <a:pos x="16796" y="16796"/>
                </a:cxn>
                <a:cxn ang="0">
                  <a:pos x="2882" y="16796"/>
                </a:cxn>
                <a:cxn ang="0">
                  <a:pos x="2882" y="2882"/>
                </a:cxn>
                <a:cxn ang="0">
                  <a:pos x="16796" y="2882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48102"/>
            </a:solidFill>
            <a:ln w="69850">
              <a:solidFill>
                <a:srgbClr val="148102"/>
              </a:solidFill>
              <a:miter lim="400000"/>
            </a:ln>
          </p:spPr>
          <p:txBody>
            <a:bodyPr lIns="0" tIns="0" rIns="0" bIns="0" anchor="ctr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Shape 1260"/>
            <p:cNvSpPr>
              <a:spLocks noChangeArrowheads="1"/>
            </p:cNvSpPr>
            <p:nvPr/>
          </p:nvSpPr>
          <p:spPr bwMode="auto">
            <a:xfrm>
              <a:off x="2127867" y="4696255"/>
              <a:ext cx="1270003" cy="962053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3465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4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60"/>
          <p:cNvGrpSpPr/>
          <p:nvPr/>
        </p:nvGrpSpPr>
        <p:grpSpPr bwMode="auto">
          <a:xfrm>
            <a:off x="2793721" y="3429000"/>
            <a:ext cx="898899" cy="820737"/>
            <a:chOff x="1783635" y="4451703"/>
            <a:chExt cx="1585000" cy="1419312"/>
          </a:xfrm>
          <a:solidFill>
            <a:srgbClr val="55A3A3"/>
          </a:solidFill>
        </p:grpSpPr>
        <p:sp>
          <p:nvSpPr>
            <p:cNvPr id="14" name="Shape 1259"/>
            <p:cNvSpPr>
              <a:spLocks noChangeArrowheads="1"/>
            </p:cNvSpPr>
            <p:nvPr/>
          </p:nvSpPr>
          <p:spPr bwMode="auto">
            <a:xfrm>
              <a:off x="1783635" y="4451703"/>
              <a:ext cx="1419311" cy="1419312"/>
            </a:xfrm>
            <a:custGeom>
              <a:avLst/>
              <a:gdLst/>
              <a:ahLst/>
              <a:cxnLst>
                <a:cxn ang="0">
                  <a:pos x="16796" y="2882"/>
                </a:cxn>
                <a:cxn ang="0">
                  <a:pos x="16796" y="16796"/>
                </a:cxn>
                <a:cxn ang="0">
                  <a:pos x="2882" y="16796"/>
                </a:cxn>
                <a:cxn ang="0">
                  <a:pos x="2882" y="2882"/>
                </a:cxn>
                <a:cxn ang="0">
                  <a:pos x="16796" y="2882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31750">
              <a:solidFill>
                <a:srgbClr val="55A3A3"/>
              </a:solidFill>
              <a:miter lim="400000"/>
            </a:ln>
          </p:spPr>
          <p:txBody>
            <a:bodyPr lIns="0" tIns="0" rIns="0" bIns="0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Shape 1259"/>
            <p:cNvSpPr>
              <a:spLocks noChangeArrowheads="1"/>
            </p:cNvSpPr>
            <p:nvPr/>
          </p:nvSpPr>
          <p:spPr bwMode="auto">
            <a:xfrm>
              <a:off x="1857788" y="4525857"/>
              <a:ext cx="1271005" cy="1271005"/>
            </a:xfrm>
            <a:custGeom>
              <a:avLst/>
              <a:gdLst/>
              <a:ahLst/>
              <a:cxnLst>
                <a:cxn ang="0">
                  <a:pos x="16796" y="2882"/>
                </a:cxn>
                <a:cxn ang="0">
                  <a:pos x="16796" y="16796"/>
                </a:cxn>
                <a:cxn ang="0">
                  <a:pos x="2882" y="16796"/>
                </a:cxn>
                <a:cxn ang="0">
                  <a:pos x="2882" y="2882"/>
                </a:cxn>
                <a:cxn ang="0">
                  <a:pos x="16796" y="2882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48102"/>
            </a:solidFill>
            <a:ln w="69850">
              <a:solidFill>
                <a:srgbClr val="148102"/>
              </a:solidFill>
              <a:miter lim="400000"/>
            </a:ln>
          </p:spPr>
          <p:txBody>
            <a:bodyPr lIns="0" tIns="0" rIns="0" bIns="0" anchor="ctr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" name="Shape 1260"/>
            <p:cNvSpPr>
              <a:spLocks noChangeArrowheads="1"/>
            </p:cNvSpPr>
            <p:nvPr/>
          </p:nvSpPr>
          <p:spPr bwMode="auto">
            <a:xfrm>
              <a:off x="2098632" y="4662174"/>
              <a:ext cx="1270003" cy="96391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3465" b="1" dirty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en-US" altLang="en-US" sz="3465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4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6096000" y="1270000"/>
            <a:ext cx="0" cy="4886960"/>
          </a:xfrm>
          <a:prstGeom prst="line">
            <a:avLst/>
          </a:prstGeom>
          <a:ln w="28575">
            <a:solidFill>
              <a:srgbClr val="1481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6547" y="1946554"/>
            <a:ext cx="5283894" cy="373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222" y="-987070"/>
            <a:ext cx="8212756" cy="821275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465" y="2047631"/>
            <a:ext cx="4523555" cy="452355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430844" y="4134374"/>
            <a:ext cx="5677985" cy="485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/>
        </p:txBody>
      </p:sp>
      <p:sp>
        <p:nvSpPr>
          <p:cNvPr id="44" name="文本框 43"/>
          <p:cNvSpPr txBox="1"/>
          <p:nvPr/>
        </p:nvSpPr>
        <p:spPr>
          <a:xfrm>
            <a:off x="1941979" y="2979120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电的危险</a:t>
            </a:r>
            <a:endParaRPr lang="zh-CN" altLang="en-US" sz="8000" dirty="0">
              <a:solidFill>
                <a:srgbClr val="009362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825234" y="1213009"/>
            <a:ext cx="2521844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02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009362"/>
              </a:solidFill>
              <a:effectLst/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44" grpId="0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44" grpId="0"/>
          <p:bldP spid="4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160" y="284480"/>
            <a:ext cx="11653520" cy="636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83" y="310142"/>
            <a:ext cx="574877" cy="814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26160" y="717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148102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n-ea"/>
                <a:sym typeface="+mn-lt"/>
              </a:rPr>
              <a:t>电的危害</a:t>
            </a:r>
            <a:endParaRPr lang="zh-CN" altLang="en-US" sz="1800" dirty="0">
              <a:solidFill>
                <a:srgbClr val="148102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7" name="Group 21"/>
          <p:cNvGrpSpPr/>
          <p:nvPr/>
        </p:nvGrpSpPr>
        <p:grpSpPr>
          <a:xfrm>
            <a:off x="9861381" y="3156823"/>
            <a:ext cx="1297963" cy="544353"/>
            <a:chOff x="9992129" y="3303494"/>
            <a:chExt cx="1298364" cy="544448"/>
          </a:xfrm>
          <a:solidFill>
            <a:srgbClr val="148102"/>
          </a:solidFill>
        </p:grpSpPr>
        <p:sp>
          <p:nvSpPr>
            <p:cNvPr id="8" name="Oval 18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grpFill/>
            <a:ln>
              <a:solidFill>
                <a:srgbClr val="14810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Oval 19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grpFill/>
            <a:ln>
              <a:solidFill>
                <a:srgbClr val="14810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Oval 20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grpFill/>
            <a:ln>
              <a:solidFill>
                <a:srgbClr val="14810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 rot="10800000">
            <a:off x="1117322" y="3132613"/>
            <a:ext cx="1297963" cy="544353"/>
            <a:chOff x="9992129" y="3303494"/>
            <a:chExt cx="1298364" cy="544448"/>
          </a:xfrm>
          <a:solidFill>
            <a:srgbClr val="148102"/>
          </a:solidFill>
        </p:grpSpPr>
        <p:sp>
          <p:nvSpPr>
            <p:cNvPr id="12" name="Oval 23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grpFill/>
            <a:ln>
              <a:solidFill>
                <a:srgbClr val="14810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Oval 24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grpFill/>
            <a:ln>
              <a:solidFill>
                <a:srgbClr val="14810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Oval 25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grpFill/>
            <a:ln>
              <a:solidFill>
                <a:srgbClr val="14810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1650660" y="4929160"/>
            <a:ext cx="8828724" cy="656094"/>
          </a:xfrm>
          <a:prstGeom prst="rect">
            <a:avLst/>
          </a:prstGeom>
        </p:spPr>
        <p:txBody>
          <a:bodyPr vert="horz" lIns="91414" tIns="45707" rIns="91414" bIns="4570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14810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安全使用电器   防范火灾 </a:t>
            </a:r>
            <a:endParaRPr lang="en-US" altLang="zh-CN" sz="2800" b="1" dirty="0">
              <a:solidFill>
                <a:srgbClr val="14810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电器老化停止使用； 电器附件不可堆放可燃物 ；电器接线要牢固，插头不能松动 ；当闻到烧胶皮、烧塑料的难闻气味时，应立即停电并检查电器是否故障 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4147" y="1220260"/>
            <a:ext cx="5064760" cy="3424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160" y="284480"/>
            <a:ext cx="11653520" cy="636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83" y="310142"/>
            <a:ext cx="574877" cy="814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26160" y="717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148102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n-ea"/>
                <a:sym typeface="+mn-lt"/>
              </a:rPr>
              <a:t>电的危害</a:t>
            </a:r>
            <a:endParaRPr lang="zh-CN" altLang="en-US" sz="1800" dirty="0">
              <a:solidFill>
                <a:srgbClr val="148102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18324" y="1205568"/>
            <a:ext cx="2235303" cy="4935268"/>
            <a:chOff x="6022756" y="1572392"/>
            <a:chExt cx="2235303" cy="4935268"/>
          </a:xfrm>
        </p:grpSpPr>
        <p:sp>
          <p:nvSpPr>
            <p:cNvPr id="8" name="矩形 7"/>
            <p:cNvSpPr/>
            <p:nvPr/>
          </p:nvSpPr>
          <p:spPr>
            <a:xfrm>
              <a:off x="6022756" y="1693154"/>
              <a:ext cx="1661993" cy="481450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首先切断着火点电源； 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求助大人灭火（通常情况下，用干燥的沙子或专用的干粉灭火器灭火，千万不能用水灭火，也不能用泡沫灭火器灭火，因为水导电，容易触电伤人）； 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较大火灾要迅速逃离火场并拨打“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119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火警电话（一定要告诉消防人员准确的地址） 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5616" y="1572392"/>
              <a:ext cx="492443" cy="442329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电器火灾   安全   扑救方式 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7722516" y="1737625"/>
              <a:ext cx="0" cy="2690012"/>
            </a:xfrm>
            <a:prstGeom prst="line">
              <a:avLst/>
            </a:prstGeom>
            <a:ln>
              <a:solidFill>
                <a:srgbClr val="1481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6045" y="1674881"/>
            <a:ext cx="6204165" cy="43813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708103" y="1124187"/>
            <a:ext cx="2004532" cy="4935268"/>
            <a:chOff x="6253588" y="1572392"/>
            <a:chExt cx="2004532" cy="4935268"/>
          </a:xfrm>
        </p:grpSpPr>
        <p:sp>
          <p:nvSpPr>
            <p:cNvPr id="17" name="矩形 16"/>
            <p:cNvSpPr/>
            <p:nvPr/>
          </p:nvSpPr>
          <p:spPr>
            <a:xfrm>
              <a:off x="6253588" y="1693154"/>
              <a:ext cx="1431161" cy="481450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触电就是人体接触带电体，电流通过人体造成伤害。轻者致人昏迷，重者致人死亡。 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安全电压：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36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伏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704122" y="1572392"/>
              <a:ext cx="553998" cy="442329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触电的概念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7722516" y="1737625"/>
              <a:ext cx="0" cy="2690012"/>
            </a:xfrm>
            <a:prstGeom prst="line">
              <a:avLst/>
            </a:prstGeom>
            <a:ln>
              <a:solidFill>
                <a:srgbClr val="1481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222" y="-987070"/>
            <a:ext cx="8212756" cy="821275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465" y="2047631"/>
            <a:ext cx="4523555" cy="452355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430844" y="4134374"/>
            <a:ext cx="5677985" cy="485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/>
        </p:txBody>
      </p:sp>
      <p:sp>
        <p:nvSpPr>
          <p:cNvPr id="44" name="文本框 43"/>
          <p:cNvSpPr txBox="1"/>
          <p:nvPr/>
        </p:nvSpPr>
        <p:spPr>
          <a:xfrm>
            <a:off x="1300776" y="297912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000" dirty="0">
                <a:solidFill>
                  <a:srgbClr val="009362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生活中安全用电</a:t>
            </a:r>
            <a:endParaRPr lang="zh-CN" altLang="en-US" sz="6000" dirty="0">
              <a:solidFill>
                <a:srgbClr val="009362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020799" y="1395889"/>
            <a:ext cx="2130711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srgbClr val="009362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03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009362"/>
              </a:solidFill>
              <a:effectLst/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44" grpId="0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44" grpId="0"/>
          <p:bldP spid="4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160" y="284480"/>
            <a:ext cx="11653520" cy="636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83" y="310142"/>
            <a:ext cx="574877" cy="814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26160" y="717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148102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n-ea"/>
                <a:sym typeface="+mn-lt"/>
              </a:rPr>
              <a:t>生活中用电安全</a:t>
            </a:r>
            <a:endParaRPr lang="zh-CN" altLang="en-US" sz="1800" dirty="0">
              <a:solidFill>
                <a:srgbClr val="148102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70955" y="2016919"/>
            <a:ext cx="6862079" cy="3969802"/>
            <a:chOff x="4747887" y="1986439"/>
            <a:chExt cx="6862079" cy="3969802"/>
          </a:xfrm>
        </p:grpSpPr>
        <p:sp>
          <p:nvSpPr>
            <p:cNvPr id="23" name="TextBox 10"/>
            <p:cNvSpPr txBox="1"/>
            <p:nvPr/>
          </p:nvSpPr>
          <p:spPr>
            <a:xfrm>
              <a:off x="4762331" y="1986439"/>
              <a:ext cx="31755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湿手、湿布有导电作用。不要用湿手、湿布触摸、擦拭电器外壳。正常情况下，家用电器的外壳不带电。如果连接它的导线破损或受潮漏电，外壳就会带电，就可能发生触电事故。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8419931" y="1986439"/>
              <a:ext cx="31755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不要用手、金属物或铅笔芯等东西去拨弄开关，也不要把它们插到插座孔里。不要乱动电线、灯头、插座。因为，带电部分也许已暴露在外，接触它有触电的危险。 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4776775" y="4140359"/>
              <a:ext cx="31755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在户外玩耍时，要远离高压输电设备及配电室之类的地方。不要在高压线附近放风筝，不要到配电室中去玩耍。哪怕安装灯泡等简单的事情，也要先关断电源，并在家长的指导下进行。   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8434375" y="4140359"/>
              <a:ext cx="31755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户外活动遇到雷雨时，不要站在大树、烟囱、尖塔、电线杆等底下，也不要站在山顶上，因为高耸、凸出的物体容易遭受雷击。在开阔的水面游泳或划船的同学，在雷雨时要赶快离开水面，否则会成为雷击的目标。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747887" y="2112407"/>
              <a:ext cx="6837680" cy="3285847"/>
              <a:chOff x="4754880" y="2368034"/>
              <a:chExt cx="6837680" cy="2904252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4754880" y="3820160"/>
                <a:ext cx="6837680" cy="0"/>
              </a:xfrm>
              <a:prstGeom prst="line">
                <a:avLst/>
              </a:prstGeom>
              <a:ln w="28575">
                <a:solidFill>
                  <a:srgbClr val="1481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8193041" y="2368034"/>
                <a:ext cx="6993" cy="2904252"/>
              </a:xfrm>
              <a:prstGeom prst="line">
                <a:avLst/>
              </a:prstGeom>
              <a:ln w="28575">
                <a:solidFill>
                  <a:srgbClr val="1481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053" y="2372519"/>
            <a:ext cx="3708825" cy="3708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小Q办公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3466</Words>
  <Application>WPS 演示</Application>
  <PresentationFormat>宽屏</PresentationFormat>
  <Paragraphs>198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汉仪雅酷黑 75W</vt:lpstr>
      <vt:lpstr>黑体</vt:lpstr>
      <vt:lpstr>三极粗圆简体</vt:lpstr>
      <vt:lpstr>微软雅黑</vt:lpstr>
      <vt:lpstr>Arial</vt:lpstr>
      <vt:lpstr>Arial Unicode MS</vt:lpstr>
      <vt:lpstr>等线 Light</vt:lpstr>
      <vt:lpstr>等线</vt:lpstr>
      <vt:lpstr>Calibri</vt:lpstr>
      <vt:lpstr>Calibri Light</vt:lpstr>
      <vt:lpstr>Roboto Light</vt:lpstr>
      <vt:lpstr>Segoe Print</vt:lpstr>
      <vt:lpstr>小Q办公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subject>其他类型PPT</dc:subject>
  <dc:creator>小Q</dc:creator>
  <dcterms:created xsi:type="dcterms:W3CDTF">2020-11-07T15:56:00Z</dcterms:created>
  <dcterms:modified xsi:type="dcterms:W3CDTF">2021-07-14T05:05:38Z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CB92E651BE5F4F08883A7343A0440587</vt:lpwstr>
  </property>
  <property fmtid="{D5CDD505-2E9C-101B-9397-08002B2CF9AE}" pid="3" name="KSOProductBuildVer">
    <vt:lpwstr>2052-11.1.0.10495</vt:lpwstr>
  </property>
</Properties>
</file>