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9" r:id="rId2"/>
    <p:sldId id="257" r:id="rId3"/>
    <p:sldId id="338" r:id="rId4"/>
    <p:sldId id="315" r:id="rId5"/>
    <p:sldId id="306" r:id="rId6"/>
    <p:sldId id="321" r:id="rId7"/>
    <p:sldId id="304" r:id="rId8"/>
    <p:sldId id="333" r:id="rId9"/>
    <p:sldId id="334" r:id="rId10"/>
    <p:sldId id="276" r:id="rId11"/>
    <p:sldId id="310" r:id="rId12"/>
    <p:sldId id="295" r:id="rId13"/>
    <p:sldId id="311" r:id="rId14"/>
    <p:sldId id="332" r:id="rId15"/>
    <p:sldId id="296" r:id="rId16"/>
    <p:sldId id="312" r:id="rId17"/>
    <p:sldId id="339" r:id="rId18"/>
    <p:sldId id="340" r:id="rId19"/>
    <p:sldId id="341" r:id="rId20"/>
    <p:sldId id="342" r:id="rId21"/>
    <p:sldId id="343" r:id="rId22"/>
    <p:sldId id="344" r:id="rId23"/>
    <p:sldId id="347" r:id="rId24"/>
    <p:sldId id="345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283" r:id="rId33"/>
    <p:sldId id="298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5050"/>
    <a:srgbClr val="50B465"/>
    <a:srgbClr val="0000FF"/>
    <a:srgbClr val="FF0000"/>
    <a:srgbClr val="FF9900"/>
    <a:srgbClr val="FF66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/>
    <p:restoredTop sz="93177"/>
  </p:normalViewPr>
  <p:slideViewPr>
    <p:cSldViewPr showGuides="1">
      <p:cViewPr>
        <p:scale>
          <a:sx n="100" d="100"/>
          <a:sy n="100" d="100"/>
        </p:scale>
        <p:origin x="-25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眉占位符 81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8195" name="日期占位符 819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8196" name="页脚占位符 819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8197" name="灯片编号占位符 819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>
                <a:ea typeface="宋体" panose="02010600030101010101" pitchFamily="2" charset="-122"/>
              </a:rPr>
              <a:t>‹#›</a:t>
            </a:fld>
            <a:endParaRPr lang="zh-CN" altLang="en-US" sz="1200" b="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眉占位符 614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6147" name="日期占位符 614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6148" name="幻灯片图像占位符 614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文本占位符 614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150" name="页脚占位符 614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6151" name="灯片编号占位符 615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>
                <a:ea typeface="宋体" panose="02010600030101010101" pitchFamily="2" charset="-122"/>
              </a:rPr>
              <a:t>‹#›</a:t>
            </a:fld>
            <a:endParaRPr lang="zh-CN" altLang="en-US" sz="1200" b="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b="0" smtClean="0">
                <a:ea typeface="宋体" panose="02010600030101010101" pitchFamily="2" charset="-122"/>
              </a:rPr>
              <a:t>10</a:t>
            </a:fld>
            <a:endParaRPr lang="zh-CN" altLang="en-US" sz="1200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9572" name="日期占位符 10957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73" name="页脚占位符 10957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9574" name="灯片编号占位符 10957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矩形 91139"/>
          <p:cNvSpPr/>
          <p:nvPr/>
        </p:nvSpPr>
        <p:spPr>
          <a:xfrm>
            <a:off x="1125214" y="2111871"/>
            <a:ext cx="6768357" cy="474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5250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Unit 6  Movies and Theatre</a:t>
            </a:r>
          </a:p>
        </p:txBody>
      </p:sp>
      <p:sp>
        <p:nvSpPr>
          <p:cNvPr id="3" name="矩形 2"/>
          <p:cNvSpPr/>
          <p:nvPr/>
        </p:nvSpPr>
        <p:spPr>
          <a:xfrm>
            <a:off x="1338486" y="3284984"/>
            <a:ext cx="6335712" cy="136815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zh-CN" altLang="en-US" sz="3600" b="1" dirty="0" smtClean="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A </a:t>
            </a:r>
            <a:r>
              <a:rPr lang="zh-CN" altLang="en-US" sz="3600" b="1" dirty="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Movie or a Play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661248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文本框 58370"/>
          <p:cNvSpPr txBox="1"/>
          <p:nvPr/>
        </p:nvSpPr>
        <p:spPr>
          <a:xfrm>
            <a:off x="468313" y="908050"/>
            <a:ext cx="7848600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Fill in the blanks with the correct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forms of the given words.</a:t>
            </a:r>
          </a:p>
        </p:txBody>
      </p:sp>
      <p:sp>
        <p:nvSpPr>
          <p:cNvPr id="58391" name="文本框 58390"/>
          <p:cNvSpPr txBox="1"/>
          <p:nvPr/>
        </p:nvSpPr>
        <p:spPr>
          <a:xfrm>
            <a:off x="539750" y="2276475"/>
            <a:ext cx="8229600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1. Do you know that ______? She _____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many songs in the past. (sing/singer)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2. Our English _______ also _______ us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Chinese in our school. (teach/teacher)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3. _______ should be careful when they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 in the dark. (drive/driver)</a:t>
            </a:r>
          </a:p>
        </p:txBody>
      </p:sp>
      <p:sp>
        <p:nvSpPr>
          <p:cNvPr id="58395" name="文本框 58394"/>
          <p:cNvSpPr txBox="1"/>
          <p:nvPr/>
        </p:nvSpPr>
        <p:spPr>
          <a:xfrm>
            <a:off x="4211638" y="2205038"/>
            <a:ext cx="1246187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singer</a:t>
            </a:r>
          </a:p>
        </p:txBody>
      </p:sp>
      <p:sp>
        <p:nvSpPr>
          <p:cNvPr id="58396" name="文本框 58395"/>
          <p:cNvSpPr txBox="1"/>
          <p:nvPr/>
        </p:nvSpPr>
        <p:spPr>
          <a:xfrm>
            <a:off x="6516688" y="2205038"/>
            <a:ext cx="974725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sang</a:t>
            </a:r>
          </a:p>
        </p:txBody>
      </p:sp>
      <p:sp>
        <p:nvSpPr>
          <p:cNvPr id="58397" name="文本框 58396"/>
          <p:cNvSpPr txBox="1"/>
          <p:nvPr/>
        </p:nvSpPr>
        <p:spPr>
          <a:xfrm>
            <a:off x="3276600" y="3429000"/>
            <a:ext cx="1471613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teacher</a:t>
            </a:r>
          </a:p>
        </p:txBody>
      </p:sp>
      <p:sp>
        <p:nvSpPr>
          <p:cNvPr id="58398" name="文本框 58397"/>
          <p:cNvSpPr txBox="1"/>
          <p:nvPr/>
        </p:nvSpPr>
        <p:spPr>
          <a:xfrm>
            <a:off x="5508625" y="3429000"/>
            <a:ext cx="1449388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teaches</a:t>
            </a:r>
          </a:p>
        </p:txBody>
      </p:sp>
      <p:sp>
        <p:nvSpPr>
          <p:cNvPr id="58399" name="文本框 58398"/>
          <p:cNvSpPr txBox="1"/>
          <p:nvPr/>
        </p:nvSpPr>
        <p:spPr>
          <a:xfrm>
            <a:off x="1042988" y="4581525"/>
            <a:ext cx="1495425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Drivers</a:t>
            </a:r>
          </a:p>
        </p:txBody>
      </p:sp>
      <p:sp>
        <p:nvSpPr>
          <p:cNvPr id="58400" name="文本框 58399"/>
          <p:cNvSpPr txBox="1"/>
          <p:nvPr/>
        </p:nvSpPr>
        <p:spPr>
          <a:xfrm>
            <a:off x="1116013" y="5157788"/>
            <a:ext cx="1087437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drive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1" grpId="0"/>
      <p:bldP spid="58395" grpId="0"/>
      <p:bldP spid="58396" grpId="0"/>
      <p:bldP spid="58397" grpId="0"/>
      <p:bldP spid="58398" grpId="0"/>
      <p:bldP spid="58399" grpId="0"/>
      <p:bldP spid="584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矩形 106498"/>
          <p:cNvSpPr/>
          <p:nvPr/>
        </p:nvSpPr>
        <p:spPr>
          <a:xfrm>
            <a:off x="539750" y="1700213"/>
            <a:ext cx="8208963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4. James Cameron, a famous _______,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Avatar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. (direct/director)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5. The director tells the ______ what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to do and how to ____ in the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movie. (act/actor)</a:t>
            </a:r>
          </a:p>
        </p:txBody>
      </p:sp>
      <p:sp>
        <p:nvSpPr>
          <p:cNvPr id="106511" name="文本框 106510"/>
          <p:cNvSpPr txBox="1"/>
          <p:nvPr/>
        </p:nvSpPr>
        <p:spPr>
          <a:xfrm>
            <a:off x="5580063" y="1700213"/>
            <a:ext cx="1584325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director</a:t>
            </a:r>
          </a:p>
        </p:txBody>
      </p:sp>
      <p:sp>
        <p:nvSpPr>
          <p:cNvPr id="106512" name="文本框 106511"/>
          <p:cNvSpPr txBox="1"/>
          <p:nvPr/>
        </p:nvSpPr>
        <p:spPr>
          <a:xfrm>
            <a:off x="971550" y="2276475"/>
            <a:ext cx="160655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directed</a:t>
            </a:r>
          </a:p>
        </p:txBody>
      </p:sp>
      <p:sp>
        <p:nvSpPr>
          <p:cNvPr id="106513" name="文本框 106512"/>
          <p:cNvSpPr txBox="1"/>
          <p:nvPr/>
        </p:nvSpPr>
        <p:spPr>
          <a:xfrm>
            <a:off x="4787900" y="2852738"/>
            <a:ext cx="1246188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actors</a:t>
            </a:r>
          </a:p>
        </p:txBody>
      </p:sp>
      <p:sp>
        <p:nvSpPr>
          <p:cNvPr id="106514" name="文本框 106513"/>
          <p:cNvSpPr txBox="1"/>
          <p:nvPr/>
        </p:nvSpPr>
        <p:spPr>
          <a:xfrm>
            <a:off x="3995738" y="3500438"/>
            <a:ext cx="703262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/>
      <p:bldP spid="106512" grpId="0"/>
      <p:bldP spid="1065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文本框 84995"/>
          <p:cNvSpPr txBox="1"/>
          <p:nvPr/>
        </p:nvSpPr>
        <p:spPr>
          <a:xfrm>
            <a:off x="539750" y="1773238"/>
            <a:ext cx="7848600" cy="418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Most of you have seen movies or plays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in a theatre, but have you ever been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involved in</a:t>
            </a: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making a movie or a play?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你们大多数人曾在剧院看过电影或戏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剧</a:t>
            </a: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但你们曾参加拍电影或演戏剧吗</a:t>
            </a: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involve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在本句中意思是“使参与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使卷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入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牵扯”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常搭配介词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4999" name="图片 84998" descr="language points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4075" y="549275"/>
            <a:ext cx="4875213" cy="1101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框 110593"/>
          <p:cNvSpPr txBox="1"/>
          <p:nvPr/>
        </p:nvSpPr>
        <p:spPr>
          <a:xfrm>
            <a:off x="395288" y="1700213"/>
            <a:ext cx="8064500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e.g. That man likes to get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involved in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everything.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那个人事事都爱管。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He became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involved with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the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accident.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他牵扯进了那次事故。</a:t>
            </a:r>
          </a:p>
        </p:txBody>
      </p:sp>
      <p:sp>
        <p:nvSpPr>
          <p:cNvPr id="110595" name="矩形 110594"/>
          <p:cNvSpPr/>
          <p:nvPr/>
        </p:nvSpPr>
        <p:spPr>
          <a:xfrm>
            <a:off x="0" y="0"/>
            <a:ext cx="173038" cy="641350"/>
          </a:xfrm>
          <a:prstGeom prst="rect">
            <a:avLst/>
          </a:prstGeom>
          <a:solidFill>
            <a:srgbClr val="E8E5CB"/>
          </a:solidFill>
          <a:ln w="9525">
            <a:noFill/>
          </a:ln>
        </p:spPr>
        <p:txBody>
          <a:bodyPr wrap="none" rIns="17457" anchor="ctr">
            <a:spAutoFit/>
          </a:bodyPr>
          <a:lstStyle/>
          <a:p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eaLnBrk="0" hangingPunct="0"/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596" name="矩形 110595"/>
          <p:cNvSpPr/>
          <p:nvPr/>
        </p:nvSpPr>
        <p:spPr>
          <a:xfrm>
            <a:off x="0" y="0"/>
            <a:ext cx="173038" cy="641350"/>
          </a:xfrm>
          <a:prstGeom prst="rect">
            <a:avLst/>
          </a:prstGeom>
          <a:solidFill>
            <a:srgbClr val="E8E5CB"/>
          </a:solidFill>
          <a:ln w="9525">
            <a:noFill/>
          </a:ln>
        </p:spPr>
        <p:txBody>
          <a:bodyPr wrap="none" rIns="17457" anchor="ctr">
            <a:spAutoFit/>
          </a:bodyPr>
          <a:lstStyle/>
          <a:p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eaLnBrk="0" hangingPunct="0"/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矩形 134147"/>
          <p:cNvSpPr/>
          <p:nvPr/>
        </p:nvSpPr>
        <p:spPr>
          <a:xfrm>
            <a:off x="684213" y="1484313"/>
            <a:ext cx="7775575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What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think</a:t>
            </a: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needed to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make a movie or a play?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你认为拍电影或演戏需要什么呢</a:t>
            </a: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think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在本句中可看作是插入语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因此回答这样的问题时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要针对特殊疑问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句作答。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文本框 86019"/>
          <p:cNvSpPr txBox="1"/>
          <p:nvPr/>
        </p:nvSpPr>
        <p:spPr>
          <a:xfrm>
            <a:off x="468313" y="1557338"/>
            <a:ext cx="7993062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e.g. –Where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think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we will have </a:t>
            </a:r>
          </a:p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the meeting?</a:t>
            </a:r>
          </a:p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– Perhaps (we will have it) in our </a:t>
            </a:r>
          </a:p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classroom.</a:t>
            </a:r>
          </a:p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—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你认为我们将在哪里开会？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—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或许在我们教室里吧。</a:t>
            </a:r>
          </a:p>
        </p:txBody>
      </p:sp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矩形 111618"/>
          <p:cNvSpPr/>
          <p:nvPr/>
        </p:nvSpPr>
        <p:spPr>
          <a:xfrm>
            <a:off x="539750" y="1196975"/>
            <a:ext cx="8208963" cy="418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3. Let’s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 to work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in groups.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我们分组干起来吧。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本句中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用作名词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to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是介词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get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to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的意思是“开始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着手处理”。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e.g. My mother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got to worrying about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my health.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我母亲开始担忧起我的健康状况。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矩形 145411"/>
          <p:cNvSpPr/>
          <p:nvPr/>
        </p:nvSpPr>
        <p:spPr>
          <a:xfrm>
            <a:off x="684213" y="1412875"/>
            <a:ext cx="7777162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 to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还有“到达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把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送到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达到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被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理解”的意思。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e.g. We always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 to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school on time.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我们总是准时到校。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The bus can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get</a:t>
            </a: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the hotel.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那辆公共汽车可以把你送到旅馆。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矩形 146435"/>
          <p:cNvSpPr/>
          <p:nvPr/>
        </p:nvSpPr>
        <p:spPr>
          <a:xfrm>
            <a:off x="971550" y="2060575"/>
            <a:ext cx="7489825" cy="242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Where have you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got to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in the book?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这本书你看到哪儿了？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Your ideas are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getting to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me.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你的想法我渐渐明白了。</a:t>
            </a:r>
          </a:p>
        </p:txBody>
      </p:sp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矩形 147459"/>
          <p:cNvSpPr/>
          <p:nvPr/>
        </p:nvSpPr>
        <p:spPr>
          <a:xfrm>
            <a:off x="539750" y="1052513"/>
            <a:ext cx="7920038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4. Do some research, decide what you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will make then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divide up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the tasks.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研究一下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决定要排演什么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然后分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配任务。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divide up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在本句中意思是“分担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分配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分享”。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e.g. Tom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divided up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those apples.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汤姆把那些苹果分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配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了一下。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7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文本框 35844"/>
          <p:cNvSpPr txBox="1"/>
          <p:nvPr/>
        </p:nvSpPr>
        <p:spPr>
          <a:xfrm>
            <a:off x="1116013" y="5373688"/>
            <a:ext cx="7235825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you ever been in a theatre?</a:t>
            </a:r>
          </a:p>
        </p:txBody>
      </p:sp>
      <p:pic>
        <p:nvPicPr>
          <p:cNvPr id="35857" name="图片 35856" descr="Img3336415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557338"/>
            <a:ext cx="5543550" cy="362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8" name="图片 35857" descr="warming up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825" y="260350"/>
            <a:ext cx="5032375" cy="128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矩形 149507"/>
          <p:cNvSpPr/>
          <p:nvPr/>
        </p:nvSpPr>
        <p:spPr>
          <a:xfrm>
            <a:off x="468313" y="2492375"/>
            <a:ext cx="8207375" cy="3013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宾语补足语是一种补足宾语意义的句子成分。通常置于宾语之后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用来说明宾语的特征、状态、动作等。常用作宾语补足语的有名词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短语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、形容词、介词短语、不定式、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.-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ing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形式等。</a:t>
            </a:r>
          </a:p>
        </p:txBody>
      </p:sp>
      <p:sp>
        <p:nvSpPr>
          <p:cNvPr id="149510" name="矩形 149509"/>
          <p:cNvSpPr/>
          <p:nvPr/>
        </p:nvSpPr>
        <p:spPr>
          <a:xfrm>
            <a:off x="2843213" y="1052513"/>
            <a:ext cx="316865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latin typeface="黑体" panose="02010609060101010101" charset="-122"/>
                <a:ea typeface="黑体" panose="02010609060101010101" charset="-122"/>
              </a:rPr>
              <a:t>宾语补足语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矩形 150531"/>
          <p:cNvSpPr/>
          <p:nvPr/>
        </p:nvSpPr>
        <p:spPr>
          <a:xfrm>
            <a:off x="323850" y="1125538"/>
            <a:ext cx="8208963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有些动词可接名词（短语）作宾语补足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语。如：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make, call, name, think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等。如：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They called their son Jack.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She thinks herself a great pianist.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有些动词可接形容词作宾语补足语。如：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find, make, keep, get, think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等。如：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He found his new job very boring.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The soft music makes us comfortable. 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0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0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0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矩形 153603"/>
          <p:cNvSpPr/>
          <p:nvPr/>
        </p:nvSpPr>
        <p:spPr>
          <a:xfrm>
            <a:off x="323850" y="981075"/>
            <a:ext cx="8351838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有些动词可接介词短语作宾语补足语。如：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find, keep, leave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等。如：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He found everything there in good order.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Mom left her handbag on the desk just now.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有些动词可接不定式作宾语补足语。如：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ask, help, tell, advise, want, teach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等。如：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He wanted me to go to the movies with him.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The doctor advised me to take more exercise.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矩形 151555"/>
          <p:cNvSpPr/>
          <p:nvPr/>
        </p:nvSpPr>
        <p:spPr>
          <a:xfrm>
            <a:off x="395288" y="1916113"/>
            <a:ext cx="8280400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在使役动词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make, let, have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以及感官动词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see, feel, hear, watch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等之后，作宾语补足语的不定式通常不带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。如： 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I’ll let you know as soon as I hear from you.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I heard Zhang Ming sing in the next room.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矩形 154627"/>
          <p:cNvSpPr/>
          <p:nvPr/>
        </p:nvSpPr>
        <p:spPr>
          <a:xfrm>
            <a:off x="539750" y="1196975"/>
            <a:ext cx="8064500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有些动词可接</a:t>
            </a:r>
            <a:r>
              <a:rPr lang="en-US" altLang="zh-CN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v.-ing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形式作宾语补足语。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这类动词有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see, hear, feel, watch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等感官动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词以及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find, keep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等。如：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I saw her chatting with Mary.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She kept me waiting for half an hour.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感官动词后接不带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的不定式作宾语补足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语，表示动作的整个过程；后接</a:t>
            </a:r>
            <a:r>
              <a:rPr lang="en-US" altLang="zh-CN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v.-ing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式作宾语补足语，表示动作正在进行。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矩形 155651"/>
          <p:cNvSpPr/>
          <p:nvPr/>
        </p:nvSpPr>
        <p:spPr>
          <a:xfrm>
            <a:off x="395288" y="2068513"/>
            <a:ext cx="8353425" cy="3597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根据汉语意思完成英语句子</a:t>
            </a:r>
            <a:r>
              <a:rPr lang="en-US" altLang="zh-CN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每空一词。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玛丽认为那是一个好主意。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Mary ______________ that __ _____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_____.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锻炼能使你保持健康。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Exercising can keep ____ _______.</a:t>
            </a:r>
          </a:p>
        </p:txBody>
      </p:sp>
      <p:sp>
        <p:nvSpPr>
          <p:cNvPr id="155653" name="矩形 155652"/>
          <p:cNvSpPr/>
          <p:nvPr/>
        </p:nvSpPr>
        <p:spPr>
          <a:xfrm>
            <a:off x="2411413" y="765175"/>
            <a:ext cx="37449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Exercises</a:t>
            </a:r>
          </a:p>
        </p:txBody>
      </p:sp>
      <p:sp>
        <p:nvSpPr>
          <p:cNvPr id="155655" name="矩形 155654"/>
          <p:cNvSpPr/>
          <p:nvPr/>
        </p:nvSpPr>
        <p:spPr>
          <a:xfrm>
            <a:off x="827088" y="3216275"/>
            <a:ext cx="7488237" cy="1260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thinks / thought          a   good             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idea </a:t>
            </a:r>
            <a:r>
              <a:rPr lang="en-US" altLang="zh-CN" b="0">
                <a:latin typeface="Arial" panose="020B0604020202020204" pitchFamily="34" charset="0"/>
                <a:ea typeface="宋体" panose="02010600030101010101" pitchFamily="2" charset="-122"/>
              </a:rPr>
              <a:t>  </a:t>
            </a:r>
          </a:p>
        </p:txBody>
      </p:sp>
      <p:sp>
        <p:nvSpPr>
          <p:cNvPr id="155656" name="矩形 155655"/>
          <p:cNvSpPr/>
          <p:nvPr/>
        </p:nvSpPr>
        <p:spPr>
          <a:xfrm>
            <a:off x="4427538" y="4941888"/>
            <a:ext cx="230505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 healthy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/>
      <p:bldP spid="1556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矩形 156675"/>
          <p:cNvSpPr/>
          <p:nvPr/>
        </p:nvSpPr>
        <p:spPr>
          <a:xfrm>
            <a:off x="468313" y="1773238"/>
            <a:ext cx="7993062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他发现书在床底下。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He ______ the book ______ ___ ____.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我姐姐每天教我画画。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My sister _______ me ___ ______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every day.</a:t>
            </a:r>
          </a:p>
        </p:txBody>
      </p:sp>
      <p:sp>
        <p:nvSpPr>
          <p:cNvPr id="156677" name="矩形 156676"/>
          <p:cNvSpPr/>
          <p:nvPr/>
        </p:nvSpPr>
        <p:spPr>
          <a:xfrm>
            <a:off x="827088" y="2349500"/>
            <a:ext cx="7632700" cy="676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found                  under   the  bed</a:t>
            </a:r>
            <a:r>
              <a:rPr lang="en-US" altLang="zh-CN" b="0" dirty="0">
                <a:latin typeface="Arial" panose="020B0604020202020204" pitchFamily="34" charset="0"/>
                <a:ea typeface="宋体" panose="02010600030101010101" pitchFamily="2" charset="-122"/>
              </a:rPr>
              <a:t>   </a:t>
            </a:r>
          </a:p>
        </p:txBody>
      </p:sp>
      <p:sp>
        <p:nvSpPr>
          <p:cNvPr id="156678" name="矩形 156677"/>
          <p:cNvSpPr/>
          <p:nvPr/>
        </p:nvSpPr>
        <p:spPr>
          <a:xfrm>
            <a:off x="2700338" y="3500438"/>
            <a:ext cx="478790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teaches         to    paint</a:t>
            </a:r>
            <a:r>
              <a:rPr lang="en-US" altLang="zh-CN" b="0">
                <a:latin typeface="Arial" panose="020B0604020202020204" pitchFamily="34" charset="0"/>
                <a:ea typeface="宋体" panose="02010600030101010101" pitchFamily="2" charset="-122"/>
              </a:rPr>
              <a:t>     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  <p:bldP spid="1566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矩形 157699"/>
          <p:cNvSpPr/>
          <p:nvPr/>
        </p:nvSpPr>
        <p:spPr>
          <a:xfrm>
            <a:off x="755650" y="1341438"/>
            <a:ext cx="7920038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听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!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你能听到李红在唱歌吗？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Listen! Can you ______ Li Hong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________?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6.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我经常看见我妈妈弹钢琴。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I often ____ my mother ____ ____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______.</a:t>
            </a:r>
          </a:p>
        </p:txBody>
      </p:sp>
      <p:sp>
        <p:nvSpPr>
          <p:cNvPr id="157701" name="矩形 157700"/>
          <p:cNvSpPr/>
          <p:nvPr/>
        </p:nvSpPr>
        <p:spPr>
          <a:xfrm>
            <a:off x="1187450" y="1916113"/>
            <a:ext cx="4327525" cy="12604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hear   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singing</a:t>
            </a:r>
            <a:r>
              <a:rPr lang="en-US" altLang="zh-CN" b="0">
                <a:latin typeface="Arial" panose="020B0604020202020204" pitchFamily="34" charset="0"/>
                <a:ea typeface="宋体" panose="02010600030101010101" pitchFamily="2" charset="-122"/>
              </a:rPr>
              <a:t>   </a:t>
            </a:r>
          </a:p>
        </p:txBody>
      </p:sp>
      <p:sp>
        <p:nvSpPr>
          <p:cNvPr id="157702" name="矩形 157701"/>
          <p:cNvSpPr/>
          <p:nvPr/>
        </p:nvSpPr>
        <p:spPr>
          <a:xfrm>
            <a:off x="1331913" y="3644900"/>
            <a:ext cx="6480175" cy="1260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see                       play  the     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piano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  <p:bldP spid="1577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文本框 158722"/>
          <p:cNvSpPr txBox="1"/>
          <p:nvPr/>
        </p:nvSpPr>
        <p:spPr>
          <a:xfrm>
            <a:off x="755650" y="3141663"/>
            <a:ext cx="7632700" cy="242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Divide your class into big groups. Throughout this unit, you will work with the same group to make a movie or a play for this special film and theatre festival.</a:t>
            </a:r>
          </a:p>
        </p:txBody>
      </p:sp>
      <p:sp>
        <p:nvSpPr>
          <p:cNvPr id="158724" name="文本框 158723"/>
          <p:cNvSpPr txBox="1"/>
          <p:nvPr/>
        </p:nvSpPr>
        <p:spPr>
          <a:xfrm>
            <a:off x="1260475" y="1701800"/>
            <a:ext cx="6697663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HAVE A FILM AND THEATRE FESTIVAL</a:t>
            </a:r>
          </a:p>
        </p:txBody>
      </p:sp>
      <p:sp>
        <p:nvSpPr>
          <p:cNvPr id="158725" name="矩形 158724"/>
          <p:cNvSpPr/>
          <p:nvPr/>
        </p:nvSpPr>
        <p:spPr>
          <a:xfrm>
            <a:off x="684213" y="692150"/>
            <a:ext cx="2735262" cy="919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CC00"/>
                </a:solidFill>
                <a:latin typeface="Arial Black" panose="020B0A04020102020204" charset="0"/>
                <a:ea typeface="Arial Black" panose="020B0A04020102020204" charset="0"/>
              </a:rPr>
              <a:t>PROJECT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图片 141316" descr="19508089_1334717402_45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8888" y="620713"/>
            <a:ext cx="6192837" cy="428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1318" name="文本框 141317"/>
          <p:cNvSpPr txBox="1"/>
          <p:nvPr/>
        </p:nvSpPr>
        <p:spPr>
          <a:xfrm>
            <a:off x="2195513" y="5229225"/>
            <a:ext cx="4897437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did you watch?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文本框 159745"/>
          <p:cNvSpPr txBox="1"/>
          <p:nvPr/>
        </p:nvSpPr>
        <p:spPr>
          <a:xfrm>
            <a:off x="468313" y="1052513"/>
            <a:ext cx="8280400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As a group, choose a topic and brainstorm the main plot.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Decide what each student in the group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will do. You will need:</a:t>
            </a:r>
          </a:p>
          <a:p>
            <a:pPr>
              <a:lnSpc>
                <a:spcPct val="120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altLang="zh-CN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 or two students to write the script.</a:t>
            </a:r>
          </a:p>
          <a:p>
            <a:pPr>
              <a:lnSpc>
                <a:spcPct val="120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altLang="zh-CN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 student to be the director.</a:t>
            </a:r>
          </a:p>
          <a:p>
            <a:pPr>
              <a:lnSpc>
                <a:spcPct val="120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altLang="zh-CN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 student to be the camera person   (only </a:t>
            </a:r>
          </a:p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altLang="zh-CN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if you’re making a movie).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文本框 160769"/>
          <p:cNvSpPr txBox="1"/>
          <p:nvPr/>
        </p:nvSpPr>
        <p:spPr>
          <a:xfrm>
            <a:off x="539750" y="1341438"/>
            <a:ext cx="7993063" cy="418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20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altLang="zh-CN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 student for costumes.</a:t>
            </a:r>
          </a:p>
          <a:p>
            <a:pPr marL="450850" indent="-450850">
              <a:lnSpc>
                <a:spcPct val="120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altLang="zh-CN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 or two to take care of sound and music.</a:t>
            </a:r>
          </a:p>
          <a:p>
            <a:pPr marL="450850" indent="-450850">
              <a:lnSpc>
                <a:spcPct val="120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altLang="zh-CN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Three or more actors and actresses.</a:t>
            </a:r>
          </a:p>
          <a:p>
            <a:pPr marL="450850" indent="-450850">
              <a:lnSpc>
                <a:spcPct val="120000"/>
              </a:lnSpc>
            </a:pP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 the movie or play and have fun!</a:t>
            </a:r>
          </a:p>
          <a:p>
            <a:pPr marL="450850" indent="-450850">
              <a:lnSpc>
                <a:spcPct val="120000"/>
              </a:lnSpc>
            </a:pP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Present your movie or play and have a </a:t>
            </a:r>
          </a:p>
          <a:p>
            <a:pPr marL="450850" indent="-450850">
              <a:lnSpc>
                <a:spcPct val="120000"/>
              </a:lnSpc>
            </a:pP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classroom awards show like the Oscars.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文本框 71681"/>
          <p:cNvSpPr txBox="1"/>
          <p:nvPr/>
        </p:nvSpPr>
        <p:spPr>
          <a:xfrm>
            <a:off x="900113" y="2708275"/>
            <a:ext cx="7488237" cy="18651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If you are a director, think about what you want every scene to look like and make some notes and drawings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6" name="矩形 71685"/>
          <p:cNvSpPr/>
          <p:nvPr/>
        </p:nvSpPr>
        <p:spPr>
          <a:xfrm>
            <a:off x="2411413" y="981075"/>
            <a:ext cx="4176712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Homework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文本框 114691"/>
          <p:cNvSpPr txBox="1"/>
          <p:nvPr/>
        </p:nvSpPr>
        <p:spPr>
          <a:xfrm>
            <a:off x="1187450" y="4797425"/>
            <a:ext cx="6983413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317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do you know about making movies?</a:t>
            </a:r>
          </a:p>
        </p:txBody>
      </p:sp>
      <p:sp>
        <p:nvSpPr>
          <p:cNvPr id="114696" name="矩形 114695"/>
          <p:cNvSpPr>
            <a:spLocks noChangeAspect="1"/>
          </p:cNvSpPr>
          <p:nvPr/>
        </p:nvSpPr>
        <p:spPr>
          <a:xfrm>
            <a:off x="3657600" y="2000250"/>
            <a:ext cx="1828800" cy="28575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4701" name="图片 114700" descr="124945134_441n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450" y="549275"/>
            <a:ext cx="6408738" cy="400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矩形 102401"/>
          <p:cNvSpPr/>
          <p:nvPr/>
        </p:nvSpPr>
        <p:spPr>
          <a:xfrm>
            <a:off x="2484438" y="765175"/>
            <a:ext cx="35274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New words</a:t>
            </a:r>
          </a:p>
        </p:txBody>
      </p:sp>
      <p:sp>
        <p:nvSpPr>
          <p:cNvPr id="102403" name="文本框 102402"/>
          <p:cNvSpPr txBox="1"/>
          <p:nvPr/>
        </p:nvSpPr>
        <p:spPr>
          <a:xfrm>
            <a:off x="468313" y="1916113"/>
            <a:ext cx="8280400" cy="418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involve   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使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参加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包含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script     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剧本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director  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导演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院长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校长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主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任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负责人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e.g. The </a:t>
            </a:r>
            <a:r>
              <a:rPr lang="en-US" altLang="zh-CN" dirty="0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director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asks the actors to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start acting.</a:t>
            </a:r>
            <a:r>
              <a:rPr lang="en-US" altLang="zh-CN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导演要求演员开始表演。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矩形 122883"/>
          <p:cNvSpPr/>
          <p:nvPr/>
        </p:nvSpPr>
        <p:spPr>
          <a:xfrm>
            <a:off x="323850" y="1125538"/>
            <a:ext cx="8280400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costume  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服装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戏剧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background 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 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背景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背景资料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e.g. Volunteers must have high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education</a:t>
            </a:r>
            <a:r>
              <a:rPr lang="en-US" altLang="zh-CN" dirty="0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background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志愿者必须具有较高的教育背景。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 task  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工作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e.g. Can you finish the </a:t>
            </a:r>
            <a:r>
              <a:rPr lang="en-US" altLang="zh-CN" dirty="0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task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quickly?</a:t>
            </a:r>
            <a:r>
              <a:rPr lang="en-US" altLang="zh-CN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你能很快完成这项任务吗？            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2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文本框 99331"/>
          <p:cNvSpPr txBox="1"/>
          <p:nvPr/>
        </p:nvSpPr>
        <p:spPr>
          <a:xfrm>
            <a:off x="468313" y="1885950"/>
            <a:ext cx="7848600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Read the lesson and write true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(T) or false (F)</a:t>
            </a:r>
          </a:p>
        </p:txBody>
      </p:sp>
      <p:sp>
        <p:nvSpPr>
          <p:cNvPr id="99334" name="文本框 99333"/>
          <p:cNvSpPr txBox="1"/>
          <p:nvPr/>
        </p:nvSpPr>
        <p:spPr>
          <a:xfrm>
            <a:off x="684213" y="3397250"/>
            <a:ext cx="7991475" cy="184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1. Most of the students in Ms. Cox’s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class have been to a theatre before. 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(    )</a:t>
            </a:r>
          </a:p>
        </p:txBody>
      </p:sp>
      <p:sp>
        <p:nvSpPr>
          <p:cNvPr id="99343" name="文本框 99342"/>
          <p:cNvSpPr txBox="1"/>
          <p:nvPr/>
        </p:nvSpPr>
        <p:spPr>
          <a:xfrm>
            <a:off x="6732588" y="4581525"/>
            <a:ext cx="455612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</a:p>
        </p:txBody>
      </p:sp>
      <p:pic>
        <p:nvPicPr>
          <p:cNvPr id="99344" name="图片 99343" descr="reading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150" y="476250"/>
            <a:ext cx="5389563" cy="112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文本框 136195"/>
          <p:cNvSpPr txBox="1"/>
          <p:nvPr/>
        </p:nvSpPr>
        <p:spPr>
          <a:xfrm>
            <a:off x="684213" y="1484313"/>
            <a:ext cx="7775575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2. Ms. Cox thinks making a short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movie or a play will interest the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students.                                     (    )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3. We have to take care of lots of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things when making a movie or a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play.                                            (    )</a:t>
            </a:r>
          </a:p>
        </p:txBody>
      </p:sp>
      <p:sp>
        <p:nvSpPr>
          <p:cNvPr id="136202" name="文本框 136201"/>
          <p:cNvSpPr txBox="1"/>
          <p:nvPr/>
        </p:nvSpPr>
        <p:spPr>
          <a:xfrm>
            <a:off x="6516688" y="2708275"/>
            <a:ext cx="455612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136203" name="文本框 136202"/>
          <p:cNvSpPr txBox="1"/>
          <p:nvPr/>
        </p:nvSpPr>
        <p:spPr>
          <a:xfrm>
            <a:off x="6588125" y="4437063"/>
            <a:ext cx="455613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  <p:bldP spid="136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文本框 137219"/>
          <p:cNvSpPr txBox="1"/>
          <p:nvPr/>
        </p:nvSpPr>
        <p:spPr>
          <a:xfrm>
            <a:off x="539750" y="1844675"/>
            <a:ext cx="7775575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4. Actors are the people who direct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movies.                                       (    )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5. Some background research is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necessary before making a movie.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(    )</a:t>
            </a:r>
          </a:p>
        </p:txBody>
      </p:sp>
      <p:sp>
        <p:nvSpPr>
          <p:cNvPr id="137222" name="文本框 137221"/>
          <p:cNvSpPr txBox="1"/>
          <p:nvPr/>
        </p:nvSpPr>
        <p:spPr>
          <a:xfrm>
            <a:off x="6300788" y="4221163"/>
            <a:ext cx="455612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137223" name="文本框 137222"/>
          <p:cNvSpPr txBox="1"/>
          <p:nvPr/>
        </p:nvSpPr>
        <p:spPr>
          <a:xfrm>
            <a:off x="6443663" y="2420938"/>
            <a:ext cx="43180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525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/>
      <p:bldP spid="137223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</Words>
  <Application>Microsoft Office PowerPoint</Application>
  <PresentationFormat>全屏显示(4:3)</PresentationFormat>
  <Paragraphs>192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黑体</vt:lpstr>
      <vt:lpstr>宋体</vt:lpstr>
      <vt:lpstr>微软雅黑</vt:lpstr>
      <vt:lpstr>Arial</vt:lpstr>
      <vt:lpstr>Arial Black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2006-07-21T11:01:00Z</dcterms:created>
  <dcterms:modified xsi:type="dcterms:W3CDTF">2023-01-16T16:13:52Z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TC011594402052</vt:lpwstr>
  </property>
  <property fmtid="{D5CDD505-2E9C-101B-9397-08002B2CF9AE}" pid="3" name="KSOProductBuildVer">
    <vt:lpwstr>2052-11.1.0.11294</vt:lpwstr>
  </property>
  <property fmtid="{D5CDD505-2E9C-101B-9397-08002B2CF9AE}" pid="4" name="ICV">
    <vt:lpwstr>F29FE4107A9F40E69EC7CB00CA843714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