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87" r:id="rId4"/>
    <p:sldId id="324" r:id="rId5"/>
    <p:sldId id="299" r:id="rId6"/>
    <p:sldId id="325" r:id="rId7"/>
    <p:sldId id="329" r:id="rId8"/>
    <p:sldId id="309" r:id="rId9"/>
    <p:sldId id="310" r:id="rId10"/>
    <p:sldId id="303" r:id="rId11"/>
    <p:sldId id="304" r:id="rId12"/>
    <p:sldId id="290" r:id="rId13"/>
    <p:sldId id="355" r:id="rId14"/>
    <p:sldId id="307" r:id="rId15"/>
    <p:sldId id="353" r:id="rId16"/>
  </p:sldIdLst>
  <p:sldSz cx="12192000" cy="6858000"/>
  <p:notesSz cx="7104063" cy="10234613"/>
  <p:embeddedFontLst>
    <p:embeddedFont>
      <p:font typeface="华文楷体" panose="0201060004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61"/>
    <a:srgbClr val="F8C6C5"/>
    <a:srgbClr val="DAB1B0"/>
    <a:srgbClr val="FCF9BD"/>
    <a:srgbClr val="A1C450"/>
    <a:srgbClr val="FFF9B0"/>
    <a:srgbClr val="D55B80"/>
    <a:srgbClr val="CC0000"/>
    <a:srgbClr val="00923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>
        <p:scale>
          <a:sx n="100" d="100"/>
          <a:sy n="100" d="100"/>
        </p:scale>
        <p:origin x="-762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microsoft.com/office/2007/relationships/hdphoto" Target="../media/hdphoto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microsoft.com/office/2007/relationships/hdphoto" Target="../media/hdphoto3.png"/><Relationship Id="rId5" Type="http://schemas.openxmlformats.org/officeDocument/2006/relationships/image" Target="../media/image5.png"/><Relationship Id="rId4" Type="http://schemas.microsoft.com/office/2007/relationships/hdphoto" Target="../media/hdphoto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0" y="9027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统计表和条形统计图</a:t>
            </a:r>
          </a:p>
        </p:txBody>
      </p:sp>
      <p:sp>
        <p:nvSpPr>
          <p:cNvPr id="24" name="矩形 23"/>
          <p:cNvSpPr/>
          <p:nvPr/>
        </p:nvSpPr>
        <p:spPr>
          <a:xfrm>
            <a:off x="-2" y="1820836"/>
            <a:ext cx="1219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复式统计</a:t>
            </a:r>
            <a:r>
              <a:rPr lang="zh-CN" altLang="en-US" sz="6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en-US" altLang="zh-CN" sz="60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  <p:sp>
        <p:nvSpPr>
          <p:cNvPr id="25" name="矩形 24"/>
          <p:cNvSpPr/>
          <p:nvPr/>
        </p:nvSpPr>
        <p:spPr>
          <a:xfrm>
            <a:off x="4795003" y="454650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苏教版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2" y="5782920"/>
            <a:ext cx="12192002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34"/>
          <p:cNvSpPr/>
          <p:nvPr/>
        </p:nvSpPr>
        <p:spPr>
          <a:xfrm>
            <a:off x="1295492" y="4430956"/>
            <a:ext cx="2519045" cy="986790"/>
          </a:xfrm>
          <a:prstGeom prst="wedgeRoundRectCallout">
            <a:avLst>
              <a:gd name="adj1" fmla="val -37483"/>
              <a:gd name="adj2" fmla="val 878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能表示出四个兴趣小组的总人数。</a:t>
            </a:r>
          </a:p>
        </p:txBody>
      </p:sp>
      <p:sp>
        <p:nvSpPr>
          <p:cNvPr id="8200" name="AutoShape 34"/>
          <p:cNvSpPr/>
          <p:nvPr/>
        </p:nvSpPr>
        <p:spPr>
          <a:xfrm>
            <a:off x="5217251" y="4430956"/>
            <a:ext cx="2740025" cy="1133475"/>
          </a:xfrm>
          <a:prstGeom prst="wedgeRoundRectCallout">
            <a:avLst>
              <a:gd name="adj1" fmla="val 7265"/>
              <a:gd name="adj2" fmla="val 93473"/>
              <a:gd name="adj3" fmla="val 16667"/>
            </a:avLst>
          </a:prstGeom>
          <a:solidFill>
            <a:srgbClr val="F8C6C5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更容易比较各小组男、女生的人数。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029700" y="4430956"/>
            <a:ext cx="2387600" cy="1199197"/>
            <a:chOff x="850" y="2802"/>
            <a:chExt cx="4757" cy="1889"/>
          </a:xfrm>
        </p:grpSpPr>
        <p:sp>
          <p:nvSpPr>
            <p:cNvPr id="8203" name="AutoShape 34"/>
            <p:cNvSpPr/>
            <p:nvPr/>
          </p:nvSpPr>
          <p:spPr>
            <a:xfrm>
              <a:off x="850" y="2802"/>
              <a:ext cx="4530" cy="1830"/>
            </a:xfrm>
            <a:prstGeom prst="wedgeRoundRectCallout">
              <a:avLst>
                <a:gd name="adj1" fmla="val 22781"/>
                <a:gd name="adj2" fmla="val 94218"/>
                <a:gd name="adj3" fmla="val 16667"/>
              </a:avLst>
            </a:prstGeom>
            <a:solidFill>
              <a:srgbClr val="FFF461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04" name="TextBox 9"/>
            <p:cNvSpPr txBox="1"/>
            <p:nvPr/>
          </p:nvSpPr>
          <p:spPr>
            <a:xfrm>
              <a:off x="894" y="2802"/>
              <a:ext cx="4713" cy="18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便于从整体上了解五年级乐器兴趣小组的情况。</a:t>
              </a: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786818" y="3147492"/>
            <a:ext cx="8618365" cy="1053465"/>
          </a:xfrm>
          <a:prstGeom prst="wedgeRoundRectCallout">
            <a:avLst>
              <a:gd name="adj1" fmla="val -60931"/>
              <a:gd name="adj2" fmla="val 1419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ea typeface="微软雅黑" panose="020B0503020204020204" pitchFamily="34" charset="-122"/>
              </a:rPr>
              <a:t>与上面的四张统计表相比，复式统计表有什么优点？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059" y="368587"/>
            <a:ext cx="4530670" cy="3081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00045" y="2456180"/>
            <a:ext cx="6391910" cy="2059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8060" y="435610"/>
            <a:ext cx="10419715" cy="13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a typeface="微软雅黑" panose="020B0503020204020204" pitchFamily="34" charset="-122"/>
              </a:rPr>
              <a:t>上面的四种乐器，如果只选择一种</a:t>
            </a:r>
            <a:r>
              <a:rPr lang="zh-CN" altLang="en-US" sz="2800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，你</a:t>
            </a:r>
            <a:r>
              <a:rPr lang="zh-CN" altLang="en-US" sz="2800" dirty="0">
                <a:solidFill>
                  <a:schemeClr val="tx1"/>
                </a:solidFill>
                <a:ea typeface="微软雅黑" panose="020B0503020204020204" pitchFamily="34" charset="-122"/>
              </a:rPr>
              <a:t>想学习什么？其他同学呢？男、女生对这些乐器的喜好有什么区别？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003800" y="1736725"/>
            <a:ext cx="4087495" cy="663575"/>
          </a:xfrm>
          <a:prstGeom prst="wedgeRoundRectCallout">
            <a:avLst>
              <a:gd name="adj1" fmla="val 60750"/>
              <a:gd name="adj2" fmla="val 18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/>
            <a:r>
              <a:rPr lang="zh-CN" altLang="en-US" sz="2000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先进行调查，再整理获得的数据，完成下面的统计表？</a:t>
            </a:r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4505" y="4571365"/>
            <a:ext cx="6142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根据表中的数据，回答下面的问题。</a:t>
            </a: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⑴你们班同学想学习哪种乐器的最多？</a:t>
            </a: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⑵男生想学习哪种乐器的最多？女生呢？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9075420" y="4142105"/>
            <a:ext cx="2607945" cy="727075"/>
          </a:xfrm>
          <a:prstGeom prst="wedgeRoundRectCallout">
            <a:avLst>
              <a:gd name="adj1" fmla="val 26205"/>
              <a:gd name="adj2" fmla="val 166882"/>
              <a:gd name="adj3" fmla="val 16667"/>
            </a:avLst>
          </a:prstGeom>
          <a:solidFill>
            <a:srgbClr val="FFF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你还能提出什么问题？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825500" y="1399539"/>
            <a:ext cx="10680700" cy="3429635"/>
          </a:xfrm>
          <a:prstGeom prst="wedgeRoundRectCallout">
            <a:avLst>
              <a:gd name="adj1" fmla="val 58101"/>
              <a:gd name="adj2" fmla="val 2333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复式统计表的优点：不仅信息容量大，而且便于对不同类型的数据进行分析和比较。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复式统计表有标题、日期和表格等内容组成。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填写复式统计表的方法与填写单式统计表的方法基本相同，只是需要计算出合计数和总计数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7180" y="717673"/>
            <a:ext cx="964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阳调查了东山小学各个班级会游泳的人数，结果如下：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11705" y="1188085"/>
            <a:ext cx="5323205" cy="1979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一年级：一班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人；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二年级：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人；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三年级：一班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人；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四年级：一班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人；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五年级：一班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37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人；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六年级：一班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人，二班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人，三班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人；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9288145" y="1623060"/>
            <a:ext cx="2206625" cy="1159510"/>
          </a:xfrm>
          <a:prstGeom prst="wedgeRoundRectCallout">
            <a:avLst>
              <a:gd name="adj1" fmla="val -68330"/>
              <a:gd name="adj2" fmla="val 555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/>
            <a:r>
              <a:rPr lang="zh-CN" altLang="en-US" sz="2000" dirty="0">
                <a:solidFill>
                  <a:schemeClr val="tx1"/>
                </a:solidFill>
                <a:ea typeface="微软雅黑" panose="020B0503020204020204" pitchFamily="34" charset="-122"/>
              </a:rPr>
              <a:t>你能把这些数据填写在下面的统计表里吗？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95264" y="6518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graphicFrame>
        <p:nvGraphicFramePr>
          <p:cNvPr id="11" name="表格 10"/>
          <p:cNvGraphicFramePr/>
          <p:nvPr/>
        </p:nvGraphicFramePr>
        <p:xfrm>
          <a:off x="1757680" y="3699490"/>
          <a:ext cx="8676641" cy="301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956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一年级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二年级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三年级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四年级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五年级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六年级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总计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一班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二班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a typeface="微软雅黑" panose="020B0503020204020204" pitchFamily="34" charset="-122"/>
                        </a:rPr>
                        <a:t>三班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599293" y="3811807"/>
            <a:ext cx="60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年级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1718" y="4588180"/>
            <a:ext cx="86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班  别</a:t>
            </a:r>
          </a:p>
        </p:txBody>
      </p:sp>
      <p:sp>
        <p:nvSpPr>
          <p:cNvPr id="14" name="文本框 13"/>
          <p:cNvSpPr txBox="1"/>
          <p:nvPr/>
        </p:nvSpPr>
        <p:spPr>
          <a:xfrm rot="900000">
            <a:off x="2141602" y="4244494"/>
            <a:ext cx="98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数量</a:t>
            </a:r>
            <a:r>
              <a: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67643" y="493960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30704" y="4936535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61364" y="4953529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72577" y="493960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07682" y="493960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85563" y="493960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89487" y="495352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20202" y="63429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41519" y="63556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01732" y="63302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650447" y="6374975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649303" y="63512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534752" y="590289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41281" y="5884310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33460" y="587749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649302" y="5862456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57325" y="63512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38162" y="6355653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348593" y="537711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357325" y="5862695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169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21652" y="586479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97977" y="587749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36202" y="5416950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420202" y="541521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321652" y="537457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649301" y="5415218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629492" y="5380021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34752" y="5375172"/>
            <a:ext cx="68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135438" y="3238049"/>
            <a:ext cx="392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ea typeface="微软雅黑" panose="020B0503020204020204" pitchFamily="34" charset="-122"/>
              </a:rPr>
              <a:t>东山小学各班级会游泳的人数统计表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173845" y="3318047"/>
            <a:ext cx="297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年       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1884" y="2921705"/>
            <a:ext cx="1042035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⑴东山小学的六个年级中，哪个年级会游泳的人数最多？哪个年级会游泳的人数最少？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⑵如果三年级每个班都有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人，三年级学生中有多少人不会游泳？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⑶如果每个班级的学生人数都不超过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人，这个学校最多有多少人不会游泳？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2535" y="302590"/>
            <a:ext cx="6819048" cy="26380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0455" y="4341859"/>
            <a:ext cx="10245090" cy="264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⑴六年级会游泳的人数最多，一年级会游泳的人数最少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⑵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45×3-68=67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（人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⑶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45×3×6-512=298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（人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问题：如果六年级每个班都有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人，那么六年级学生中有多少人不会游泳？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45×3-125=10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（人）</a:t>
            </a: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011285" y="4342130"/>
            <a:ext cx="2607945" cy="727075"/>
          </a:xfrm>
          <a:prstGeom prst="wedgeRoundRectCallout">
            <a:avLst>
              <a:gd name="adj1" fmla="val 33996"/>
              <a:gd name="adj2" fmla="val 104001"/>
              <a:gd name="adj3" fmla="val 16667"/>
            </a:avLst>
          </a:prstGeom>
          <a:solidFill>
            <a:srgbClr val="FFF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你还能提出什么问题？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/>
          <p:nvPr/>
        </p:nvSpPr>
        <p:spPr>
          <a:xfrm>
            <a:off x="826770" y="590836"/>
            <a:ext cx="906462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合作，利用课余时间调查本校各年级男、女生人数，再把下面的统计表填写完整。</a:t>
            </a:r>
          </a:p>
        </p:txBody>
      </p:sp>
      <p:pic>
        <p:nvPicPr>
          <p:cNvPr id="12290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4775" y="2466975"/>
            <a:ext cx="9215120" cy="352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5"/>
          <p:cNvSpPr/>
          <p:nvPr/>
        </p:nvSpPr>
        <p:spPr>
          <a:xfrm>
            <a:off x="95264" y="6518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9301" y="4687819"/>
            <a:ext cx="10756900" cy="181313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21335" y="486410"/>
            <a:ext cx="11219180" cy="4438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1.使学生在具体的统计活动中，体会到制作复式统计表的必要性，从而经历由单式统计表合并为复式统计表的过程。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2.使学生初步认识简单的复式统计表，能根据统计表中的数据提出并回答简单的问题，并能够进行简单的分析。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使学生通过学习进一步体会统计与现实生活的密切联系，感受学习教学的乐趣，树立学好数学的信心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3300" y="4924425"/>
            <a:ext cx="98552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【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重难点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认识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复式统计表的结构，能根据收集的数据正确地填写复式统计表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体会复式统计表的意义和价值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fcb39a9884660d85fbef3e4c4b6aa9c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4670" y="1163955"/>
            <a:ext cx="5769610" cy="4968875"/>
          </a:xfrm>
          <a:prstGeom prst="rect">
            <a:avLst/>
          </a:prstGeom>
        </p:spPr>
      </p:pic>
      <p:pic>
        <p:nvPicPr>
          <p:cNvPr id="3" name="图片 2" descr="6e1677c5012f021961f7fc9eccd6d5e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6617970" y="1163955"/>
            <a:ext cx="4573270" cy="4775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99e898c74b9655b25e4d3816d27dc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534670" y="1342390"/>
            <a:ext cx="5180330" cy="4789805"/>
          </a:xfrm>
          <a:prstGeom prst="rect">
            <a:avLst/>
          </a:prstGeom>
        </p:spPr>
      </p:pic>
      <p:pic>
        <p:nvPicPr>
          <p:cNvPr id="6" name="图片 5" descr="f5f7eac6626eaef5568dcebb010fe4cc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>
          <a:xfrm>
            <a:off x="6266815" y="1129665"/>
            <a:ext cx="5010785" cy="5002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"/>
          <p:cNvSpPr txBox="1"/>
          <p:nvPr/>
        </p:nvSpPr>
        <p:spPr>
          <a:xfrm>
            <a:off x="1669098" y="944364"/>
            <a:ext cx="88538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青云小学五年级组织了四个乐器兴趣小组，人数如下：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95730" y="1483360"/>
            <a:ext cx="8319135" cy="1172210"/>
            <a:chOff x="2198" y="1994"/>
            <a:chExt cx="13101" cy="2015"/>
          </a:xfrm>
        </p:grpSpPr>
        <p:pic>
          <p:nvPicPr>
            <p:cNvPr id="7173" name="Picture 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8" y="1994"/>
              <a:ext cx="2528" cy="20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7" name="Picture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7" y="2278"/>
              <a:ext cx="2080" cy="17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41" name="Picture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05" y="2111"/>
              <a:ext cx="2042" cy="18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5" name="Picture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95" y="2336"/>
              <a:ext cx="2204" cy="16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6" name="TextBox 1"/>
          <p:cNvSpPr txBox="1"/>
          <p:nvPr/>
        </p:nvSpPr>
        <p:spPr>
          <a:xfrm>
            <a:off x="3877945" y="3229610"/>
            <a:ext cx="21570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21335" y="3616325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75" name="TextBox 1"/>
          <p:cNvSpPr txBox="1"/>
          <p:nvPr/>
        </p:nvSpPr>
        <p:spPr>
          <a:xfrm>
            <a:off x="521335" y="2936240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五年级古筝兴趣小组人数统计表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748520" y="3156585"/>
            <a:ext cx="21570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391910" y="3616325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391910" y="2863215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五年级葫芦丝兴趣小组人数统计表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004945" y="4994910"/>
            <a:ext cx="21570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48335" y="5381625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48335" y="4701540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五年级笛子兴趣小组人数统计表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777095" y="4985385"/>
            <a:ext cx="21570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420485" y="5372100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420485" y="4692015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五年级小提琴兴趣小组人数统计表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5" grpId="0"/>
      <p:bldP spid="6" grpId="0"/>
      <p:bldP spid="8" grpId="0"/>
      <p:bldP spid="9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893060" y="678180"/>
            <a:ext cx="6580505" cy="859790"/>
          </a:xfrm>
          <a:prstGeom prst="wedgeRoundRectCallout">
            <a:avLst>
              <a:gd name="adj1" fmla="val -56166"/>
              <a:gd name="adj2" fmla="val 39290"/>
              <a:gd name="adj3" fmla="val 16667"/>
            </a:avLst>
          </a:prstGeom>
          <a:solidFill>
            <a:srgbClr val="FFF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 dirty="0">
                <a:solidFill>
                  <a:schemeClr val="tx1"/>
                </a:solidFill>
                <a:ea typeface="微软雅黑" panose="020B0503020204020204" pitchFamily="34" charset="-122"/>
              </a:rPr>
              <a:t>你</a:t>
            </a:r>
            <a:r>
              <a:rPr lang="zh-CN" altLang="en-US" sz="2800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能比较</a:t>
            </a:r>
            <a:r>
              <a:rPr lang="zh-CN" altLang="en-US" sz="2800" dirty="0">
                <a:solidFill>
                  <a:schemeClr val="tx1"/>
                </a:solidFill>
                <a:ea typeface="微软雅黑" panose="020B0503020204020204" pitchFamily="34" charset="-122"/>
              </a:rPr>
              <a:t>四个单式统计表的异同吗？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2995" y="2574925"/>
            <a:ext cx="9985375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a typeface="微软雅黑" panose="020B0503020204020204" pitchFamily="34" charset="-122"/>
              </a:rPr>
              <a:t>相同点：这四个单式统计表都有性别和人数两栏。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ea typeface="微软雅黑" panose="020B0503020204020204" pitchFamily="34" charset="-122"/>
              </a:rPr>
              <a:t>不同点：每个单式统计表反映的是一种乐器兴趣小组男、女生人数情况。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2142490" y="4699006"/>
            <a:ext cx="7611110" cy="850894"/>
          </a:xfrm>
          <a:prstGeom prst="wedgeRoundRectCallout">
            <a:avLst>
              <a:gd name="adj1" fmla="val 55597"/>
              <a:gd name="adj2" fmla="val 105784"/>
              <a:gd name="adj3" fmla="val 16667"/>
            </a:avLst>
          </a:prstGeom>
          <a:solidFill>
            <a:srgbClr val="FFF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dirty="0">
                <a:solidFill>
                  <a:schemeClr val="tx1"/>
                </a:solidFill>
                <a:ea typeface="微软雅黑" panose="020B0503020204020204" pitchFamily="34" charset="-122"/>
              </a:rPr>
              <a:t>你能把上面的数据填在下面的复式统计表里吗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9243" y="1154495"/>
            <a:ext cx="5357347" cy="29907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859018" y="671577"/>
            <a:ext cx="2677795" cy="40449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认识复式统计表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6805" y="4145280"/>
            <a:ext cx="10361295" cy="1322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表头</a:t>
            </a:r>
            <a:endParaRPr lang="zh-CN" altLang="en-US" sz="2000" dirty="0">
              <a:ea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dirty="0">
                <a:ea typeface="微软雅黑" panose="020B0503020204020204" pitchFamily="34" charset="-122"/>
              </a:rPr>
              <a:t>       统计表的左上角为表头。表头被分成三部分，分别表示横栏类别，表中数据和竖栏类别。横栏为性别，有男、女两栏；表中数据为人数，即每个兴趣小组男、女的人数；竖栏为组别，有古筝组、葫芦丝小组，笛子小组和小提琴小组四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7270" y="5624195"/>
            <a:ext cx="10361295" cy="101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rgbClr val="FF0000"/>
                </a:solidFill>
                <a:ea typeface="微软雅黑" panose="020B0503020204020204" pitchFamily="34" charset="-122"/>
              </a:rPr>
              <a:t>合计和总计</a:t>
            </a:r>
            <a:endParaRPr lang="zh-CN" altLang="en-US" sz="2000" dirty="0">
              <a:ea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000" dirty="0">
                <a:ea typeface="微软雅黑" panose="020B0503020204020204" pitchFamily="34" charset="-122"/>
              </a:rPr>
              <a:t>       在横栏中有一栏</a:t>
            </a:r>
            <a:r>
              <a:rPr lang="en-US" altLang="zh-CN" sz="2000" dirty="0"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ea typeface="微软雅黑" panose="020B0503020204020204" pitchFamily="34" charset="-122"/>
              </a:rPr>
              <a:t>合计</a:t>
            </a:r>
            <a:r>
              <a:rPr lang="en-US" altLang="zh-CN" sz="2000" dirty="0"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ea typeface="微软雅黑" panose="020B0503020204020204" pitchFamily="34" charset="-122"/>
              </a:rPr>
              <a:t>，是每个兴趣小组中男、女生总人数及四个兴趣小组男、女总人数；在竖栏中有一栏总计，是四个兴趣小组的总人数，男生总人数、女生总人数。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"/>
          <p:cNvSpPr txBox="1"/>
          <p:nvPr/>
        </p:nvSpPr>
        <p:spPr>
          <a:xfrm>
            <a:off x="5367425" y="1355590"/>
            <a:ext cx="72282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青云小学五年级乐器小组人数统计表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707340" y="1864563"/>
            <a:ext cx="30549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29639" y="2293570"/>
          <a:ext cx="5807668" cy="3025713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8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633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2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古筝小组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葫芦丝小组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笛子小组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2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小提琴小组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6041844" y="2270694"/>
            <a:ext cx="1677918" cy="784411"/>
            <a:chOff x="2348" y="3302"/>
            <a:chExt cx="4050" cy="1614"/>
          </a:xfrm>
        </p:grpSpPr>
        <p:sp>
          <p:nvSpPr>
            <p:cNvPr id="28" name="TextBox 1"/>
            <p:cNvSpPr txBox="1"/>
            <p:nvPr/>
          </p:nvSpPr>
          <p:spPr>
            <a:xfrm>
              <a:off x="2348" y="4192"/>
              <a:ext cx="1430" cy="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组别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 rot="1680000">
              <a:off x="4945" y="3678"/>
              <a:ext cx="1453" cy="44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zh-CN" sz="1200" b="1" dirty="0">
                  <a:ea typeface="微软雅黑" panose="020B0503020204020204" pitchFamily="34" charset="-122"/>
                </a:rPr>
                <a:t>性别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3024" y="3627"/>
              <a:ext cx="2520" cy="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数量</a:t>
              </a:r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198" y="3302"/>
              <a:ext cx="2090" cy="1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364" y="4007"/>
              <a:ext cx="3909" cy="9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7978944" y="3146480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107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46127" y="3645004"/>
            <a:ext cx="70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707982" y="3622749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10886" y="3154012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09915" y="3140760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59775" y="4089979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81604" y="4923331"/>
            <a:ext cx="70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802546" y="4483530"/>
            <a:ext cx="64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669162" y="4028509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51887" y="4542414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51887" y="4915794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59775" y="4910079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59775" y="4498599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051886" y="3609497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051887" y="4083944"/>
            <a:ext cx="7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316865" y="1237081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1"/>
          <p:cNvSpPr txBox="1"/>
          <p:nvPr/>
        </p:nvSpPr>
        <p:spPr>
          <a:xfrm>
            <a:off x="774382" y="827446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五年级古筝兴趣小组人数统计表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316865" y="2495765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774382" y="2103430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五年级葫芦丝兴趣小组人数统计表</a:t>
            </a:r>
          </a:p>
        </p:txBody>
      </p:sp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323574" y="3776932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1"/>
          <p:cNvSpPr txBox="1"/>
          <p:nvPr/>
        </p:nvSpPr>
        <p:spPr>
          <a:xfrm>
            <a:off x="724667" y="3352903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五年级笛子兴趣小组人数统计表</a:t>
            </a:r>
          </a:p>
        </p:txBody>
      </p: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323574" y="5091666"/>
          <a:ext cx="538734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1"/>
          <p:cNvSpPr txBox="1"/>
          <p:nvPr/>
        </p:nvSpPr>
        <p:spPr>
          <a:xfrm>
            <a:off x="724667" y="4669340"/>
            <a:ext cx="44723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五年级小提琴兴趣小组人数统计表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3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812" y="4030238"/>
            <a:ext cx="9178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⑴这四个兴趣小组男生一共有多少人？女生呢？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⑵这四个兴趣小组一共有多少人？你是怎样算出来的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⑶从复式统计表中，你还能获得哪些信息？</a:t>
            </a:r>
            <a:endParaRPr lang="zh-CN" altLang="en-US" sz="1600" dirty="0"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0665" y="1152334"/>
            <a:ext cx="4530670" cy="30816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80569" y="4205612"/>
            <a:ext cx="582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男生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一共有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人，女生一共有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469" y="5126564"/>
            <a:ext cx="9611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四个兴趣小组一共有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107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四个兴趣小组的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合计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人数相加；把男、女生的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总计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人数相加也可以得到。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586" y="6239879"/>
            <a:ext cx="1175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复式统计表中还可以看出，参加小提琴兴趣小组的人数最多，参加笛子兴趣小组的人数最少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79537" y="525147"/>
            <a:ext cx="5032927" cy="61393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根据复式统计表中的数据解决问题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LASH_PICTURE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LASH_PICTURE_TYPE" val="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宽屏</PresentationFormat>
  <Paragraphs>214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华文楷体</vt:lpstr>
      <vt:lpstr>Calibri</vt:lpstr>
      <vt:lpstr>黑体</vt:lpstr>
      <vt:lpstr>楷体</vt:lpstr>
      <vt:lpstr>微软雅黑</vt:lpstr>
      <vt:lpstr>Wingdings</vt:lpstr>
      <vt:lpstr>楷体_GB2312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6258251081AE48B18616D6EEC4E4866A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