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5BFA79DD-8519-47AB-88AD-5D31F034D4F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2A5E895-DC4C-449C-B4AC-20085EAD39AD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97EFC2D8-9CCF-4E3E-B83A-5B6486CA1E88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053BF81-2E73-4A34-AB17-183414BF19B4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DFA9C1F1-DE4A-49D8-8AF6-B3CEB45D178A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B16E637-B8C9-43CE-8204-FB2AA5BD9012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0C94A836-0B6C-46D8-830C-1954BB5C5064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3A56A2B-E485-43D1-9528-7C912F6889BE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29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294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294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53E602DF-4446-426E-9413-BF036C4CE076}" type="slidenum">
              <a:rPr lang="en-US" altLang="zh-CN" sz="1200"/>
              <a:t>6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73B5ACF-C949-477E-9173-BE0E3FF3317E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49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8499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499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E51B6614-198A-4FC2-9BA5-095CEE4BA0D6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8F932F3-3716-47E9-BA08-4840A1984745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94E7AF7D-996D-4160-A15F-997D37431B32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8BF6EBB-46A8-4336-AB99-DB0CF1606EA2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B02C75F8-907E-4F1A-9AA7-68B9B75DD2FD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BBE687F-A5E6-46D8-9307-89CA330F9BA9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9523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523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523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418B09D0-B254-48CE-9BC0-D2F6077D5677}" type="slidenum">
              <a:rPr lang="en-US" altLang="zh-CN" sz="1200"/>
              <a:t>14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95A6FC3-600A-4DC0-94C5-1CDF31DAE15A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9728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 w="12700"/>
        </p:spPr>
      </p:sp>
      <p:sp>
        <p:nvSpPr>
          <p:cNvPr id="9728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728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>
              <a:buFont typeface="Arial" panose="020B0604020202020204" pitchFamily="34" charset="0"/>
              <a:buNone/>
            </a:pPr>
            <a:fld id="{8AD50A9B-F6FF-4807-BB39-FA9764958DF6}" type="slidenum">
              <a:rPr lang="en-US" altLang="zh-CN" sz="1200"/>
              <a:t>15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D1AC2-229A-4185-BE03-93F4176D04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5FB74-0F0D-469C-85D9-0996030568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361CA-08D6-4BD5-9378-77620C88EBA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11F4D-0153-4DBA-9FF0-6FDE7003281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13CD-3A95-41CE-87E9-6BA915302B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673A3-3F45-4367-99EB-A972C24070D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99989-2146-48E4-8219-5F9BA1356DC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5FC8-BE1C-40FD-96CC-B11E8D5D103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180E8-8B2B-43CE-8598-5FA1598750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2B5FB-4982-45ED-93BF-DE0EFF6C00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E7567-5E03-4F4A-8FDA-4E01ED1BAC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25D33C2-2E1C-4F0A-8E02-361DC43E03D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矩形 8"/>
          <p:cNvSpPr>
            <a:spLocks noChangeArrowheads="1"/>
          </p:cNvSpPr>
          <p:nvPr/>
        </p:nvSpPr>
        <p:spPr bwMode="auto">
          <a:xfrm>
            <a:off x="-12700" y="533400"/>
            <a:ext cx="9156700" cy="300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7200" b="1" dirty="0">
                <a:solidFill>
                  <a:srgbClr val="C00000"/>
                </a:solidFill>
                <a:latin typeface="Calibri" panose="020F0502020204030204" pitchFamily="34" charset="0"/>
              </a:rPr>
              <a:t>Unit </a:t>
            </a:r>
            <a:r>
              <a:rPr lang="en-US" altLang="zh-CN" sz="72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</a:t>
            </a:r>
            <a:r>
              <a:rPr lang="en-US" altLang="zh-C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like pandas?</a:t>
            </a:r>
          </a:p>
        </p:txBody>
      </p:sp>
      <p:sp>
        <p:nvSpPr>
          <p:cNvPr id="10" name="矩形 9"/>
          <p:cNvSpPr/>
          <p:nvPr/>
        </p:nvSpPr>
        <p:spPr>
          <a:xfrm>
            <a:off x="2659520" y="5105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矩形 1"/>
          <p:cNvSpPr>
            <a:spLocks noChangeArrowheads="1"/>
          </p:cNvSpPr>
          <p:nvPr/>
        </p:nvSpPr>
        <p:spPr bwMode="auto">
          <a:xfrm>
            <a:off x="0" y="8916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There are over 100,000 elephants before.  </a:t>
            </a:r>
            <a:r>
              <a:rPr lang="zh-CN" altLang="en-US" sz="3200" dirty="0">
                <a:sym typeface="Arial" panose="020B0604020202020204" pitchFamily="34" charset="0"/>
              </a:rPr>
              <a:t>以前有超过</a:t>
            </a:r>
            <a:r>
              <a:rPr lang="en-US" altLang="zh-CN" sz="3200" dirty="0">
                <a:sym typeface="Arial" panose="020B0604020202020204" pitchFamily="34" charset="0"/>
              </a:rPr>
              <a:t>10</a:t>
            </a:r>
            <a:r>
              <a:rPr lang="zh-CN" altLang="en-US" sz="3200" dirty="0">
                <a:sym typeface="Arial" panose="020B0604020202020204" pitchFamily="34" charset="0"/>
              </a:rPr>
              <a:t>万只大象。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 smtClean="0">
                <a:sym typeface="Arial" panose="020B0604020202020204" pitchFamily="34" charset="0"/>
              </a:rPr>
              <a:t>在</a:t>
            </a:r>
            <a:r>
              <a:rPr lang="zh-CN" altLang="en-US" sz="3200" dirty="0">
                <a:sym typeface="Arial" panose="020B0604020202020204" pitchFamily="34" charset="0"/>
              </a:rPr>
              <a:t>这句话中，</a:t>
            </a:r>
            <a:r>
              <a:rPr lang="en-US" altLang="zh-CN" sz="3200" dirty="0">
                <a:sym typeface="Arial" panose="020B0604020202020204" pitchFamily="34" charset="0"/>
              </a:rPr>
              <a:t>over </a:t>
            </a:r>
            <a:r>
              <a:rPr lang="zh-CN" altLang="en-US" sz="3200" dirty="0">
                <a:sym typeface="Arial" panose="020B0604020202020204" pitchFamily="34" charset="0"/>
              </a:rPr>
              <a:t>属于</a:t>
            </a:r>
            <a:r>
              <a:rPr lang="en-US" altLang="zh-CN" sz="3200" dirty="0">
                <a:sym typeface="Arial" panose="020B0604020202020204" pitchFamily="34" charset="0"/>
              </a:rPr>
              <a:t>15) </a:t>
            </a:r>
            <a:r>
              <a:rPr lang="en-US" altLang="zh-CN" sz="3200" dirty="0" smtClean="0">
                <a:sym typeface="Arial" panose="020B0604020202020204" pitchFamily="34" charset="0"/>
              </a:rPr>
              <a:t>_______ </a:t>
            </a:r>
            <a:r>
              <a:rPr lang="en-US" altLang="zh-CN" sz="3200" dirty="0">
                <a:sym typeface="Arial" panose="020B0604020202020204" pitchFamily="34" charset="0"/>
              </a:rPr>
              <a:t>(</a:t>
            </a:r>
            <a:r>
              <a:rPr lang="zh-CN" altLang="en-US" sz="3200" dirty="0">
                <a:sym typeface="Arial" panose="020B0604020202020204" pitchFamily="34" charset="0"/>
              </a:rPr>
              <a:t>词性</a:t>
            </a:r>
            <a:r>
              <a:rPr lang="en-US" altLang="zh-CN" sz="3200" dirty="0">
                <a:sym typeface="Arial" panose="020B0604020202020204" pitchFamily="34" charset="0"/>
              </a:rPr>
              <a:t>),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zh-CN" altLang="en-US" sz="3200" dirty="0">
                <a:sym typeface="Arial" panose="020B0604020202020204" pitchFamily="34" charset="0"/>
              </a:rPr>
              <a:t>多于，超过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 其同义短语为 </a:t>
            </a:r>
            <a:r>
              <a:rPr lang="en-US" altLang="zh-CN" sz="3200" dirty="0">
                <a:sym typeface="Arial" panose="020B0604020202020204" pitchFamily="34" charset="0"/>
              </a:rPr>
              <a:t>more than 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16) There are over 5,000 students in our school. = There are ________ ________ 5,000 students in our school.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be made of </a:t>
            </a:r>
            <a:r>
              <a:rPr lang="zh-CN" altLang="en-US" sz="3200" dirty="0">
                <a:sym typeface="Arial" panose="020B0604020202020204" pitchFamily="34" charset="0"/>
              </a:rPr>
              <a:t>用</a:t>
            </a:r>
            <a:r>
              <a:rPr lang="en-US" altLang="zh-CN" sz="3200" dirty="0">
                <a:sym typeface="Arial" panose="020B0604020202020204" pitchFamily="34" charset="0"/>
              </a:rPr>
              <a:t>...</a:t>
            </a:r>
            <a:r>
              <a:rPr lang="zh-CN" altLang="en-US" sz="3200" dirty="0">
                <a:sym typeface="Arial" panose="020B0604020202020204" pitchFamily="34" charset="0"/>
              </a:rPr>
              <a:t>制作，可以看出原材料； </a:t>
            </a:r>
            <a:r>
              <a:rPr lang="en-US" altLang="zh-CN" sz="3200" dirty="0">
                <a:sym typeface="Arial" panose="020B0604020202020204" pitchFamily="34" charset="0"/>
              </a:rPr>
              <a:t>be made from </a:t>
            </a:r>
            <a:r>
              <a:rPr lang="zh-CN" altLang="en-US" sz="3200" dirty="0">
                <a:sym typeface="Arial" panose="020B0604020202020204" pitchFamily="34" charset="0"/>
              </a:rPr>
              <a:t>用</a:t>
            </a:r>
            <a:r>
              <a:rPr lang="en-US" altLang="zh-CN" sz="3200" dirty="0">
                <a:sym typeface="Arial" panose="020B0604020202020204" pitchFamily="34" charset="0"/>
              </a:rPr>
              <a:t>...</a:t>
            </a:r>
            <a:r>
              <a:rPr lang="zh-CN" altLang="en-US" sz="3200" dirty="0">
                <a:sym typeface="Arial" panose="020B0604020202020204" pitchFamily="34" charset="0"/>
              </a:rPr>
              <a:t>制作，不可以看出原材料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  </a:t>
            </a:r>
            <a:r>
              <a:rPr lang="en-US" altLang="zh-CN" sz="3200" dirty="0" smtClean="0">
                <a:sym typeface="Arial" panose="020B0604020202020204" pitchFamily="34" charset="0"/>
              </a:rPr>
              <a:t>17)  The </a:t>
            </a:r>
            <a:r>
              <a:rPr lang="en-US" altLang="zh-CN" sz="3200" dirty="0">
                <a:sym typeface="Arial" panose="020B0604020202020204" pitchFamily="34" charset="0"/>
              </a:rPr>
              <a:t>desk is made </a:t>
            </a:r>
            <a:r>
              <a:rPr lang="en-US" altLang="zh-CN" sz="3200" dirty="0" smtClean="0">
                <a:sym typeface="Arial" panose="020B0604020202020204" pitchFamily="34" charset="0"/>
              </a:rPr>
              <a:t>______ </a:t>
            </a:r>
            <a:r>
              <a:rPr lang="en-US" altLang="zh-CN" sz="3200" dirty="0">
                <a:sym typeface="Arial" panose="020B0604020202020204" pitchFamily="34" charset="0"/>
              </a:rPr>
              <a:t>wood.          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18)  Paper is made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 </a:t>
            </a:r>
            <a:r>
              <a:rPr lang="en-US" altLang="zh-CN" sz="3200" dirty="0">
                <a:sym typeface="Arial" panose="020B0604020202020204" pitchFamily="34" charset="0"/>
              </a:rPr>
              <a:t>wood.</a:t>
            </a:r>
          </a:p>
        </p:txBody>
      </p:sp>
      <p:sp>
        <p:nvSpPr>
          <p:cNvPr id="88067" name="TextBox 2"/>
          <p:cNvSpPr txBox="1">
            <a:spLocks noChangeArrowheads="1"/>
          </p:cNvSpPr>
          <p:nvPr/>
        </p:nvSpPr>
        <p:spPr bwMode="auto">
          <a:xfrm>
            <a:off x="5029201" y="1782762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介词</a:t>
            </a:r>
          </a:p>
        </p:txBody>
      </p:sp>
      <p:sp>
        <p:nvSpPr>
          <p:cNvPr id="88068" name="TextBox 2"/>
          <p:cNvSpPr txBox="1">
            <a:spLocks noChangeArrowheads="1"/>
          </p:cNvSpPr>
          <p:nvPr/>
        </p:nvSpPr>
        <p:spPr bwMode="auto">
          <a:xfrm>
            <a:off x="2627313" y="3284538"/>
            <a:ext cx="3305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more           than</a:t>
            </a:r>
          </a:p>
        </p:txBody>
      </p:sp>
      <p:sp>
        <p:nvSpPr>
          <p:cNvPr id="88069" name="TextBox 2"/>
          <p:cNvSpPr txBox="1">
            <a:spLocks noChangeArrowheads="1"/>
          </p:cNvSpPr>
          <p:nvPr/>
        </p:nvSpPr>
        <p:spPr bwMode="auto">
          <a:xfrm>
            <a:off x="4787900" y="5211762"/>
            <a:ext cx="154066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of</a:t>
            </a:r>
          </a:p>
        </p:txBody>
      </p:sp>
      <p:sp>
        <p:nvSpPr>
          <p:cNvPr id="88070" name="TextBox 2"/>
          <p:cNvSpPr txBox="1">
            <a:spLocks noChangeArrowheads="1"/>
          </p:cNvSpPr>
          <p:nvPr/>
        </p:nvSpPr>
        <p:spPr bwMode="auto">
          <a:xfrm>
            <a:off x="4232276" y="5715000"/>
            <a:ext cx="15414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  <p:bldP spid="88069" grpId="0"/>
      <p:bldP spid="880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en-US" altLang="zh-CN" sz="3200" b="1">
                <a:sym typeface="Arial" panose="020B0604020202020204" pitchFamily="34" charset="0"/>
              </a:rPr>
              <a:t>Reading </a:t>
            </a:r>
            <a:r>
              <a:rPr lang="en-US" altLang="zh-CN" sz="3200" b="1"/>
              <a:t>P29)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89091" name="矩形 2"/>
          <p:cNvSpPr>
            <a:spLocks noChangeArrowheads="1"/>
          </p:cNvSpPr>
          <p:nvPr/>
        </p:nvSpPr>
        <p:spPr bwMode="auto">
          <a:xfrm>
            <a:off x="0" y="1066800"/>
            <a:ext cx="914400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</a:t>
            </a:r>
            <a:r>
              <a:rPr lang="zh-CN" altLang="en-US" sz="3200" dirty="0"/>
              <a:t>一</a:t>
            </a:r>
            <a:r>
              <a:rPr lang="en-US" altLang="zh-CN" sz="3200" dirty="0"/>
              <a:t>) </a:t>
            </a:r>
            <a:r>
              <a:rPr lang="zh-CN" altLang="en-US" sz="3200" dirty="0"/>
              <a:t>根据</a:t>
            </a:r>
            <a:r>
              <a:rPr lang="en-US" altLang="zh-CN" sz="3200" dirty="0"/>
              <a:t>2b</a:t>
            </a:r>
            <a:r>
              <a:rPr lang="zh-CN" altLang="en-US" sz="3200" dirty="0"/>
              <a:t>内容完成短文填空，每空一词。（先合上课本试着填空，再对答案看看）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</a:t>
            </a:r>
            <a:r>
              <a:rPr lang="en-US" altLang="zh-CN" sz="3200" dirty="0"/>
              <a:t>We want to 1. _______ the elephants in Thailand. Elephants are 2. ________ animals. They can play soccer or   music. They can also draw well. People say “an elephant never 3. __________”. They never get 4. ________. But now elephants are in great 5. __________. People 6. __________ down many trees so they lose their homes. People also 7. _________ them for their ivory. Today there are only 3,000 </a:t>
            </a:r>
          </a:p>
        </p:txBody>
      </p:sp>
      <p:sp>
        <p:nvSpPr>
          <p:cNvPr id="89092" name="TextBox 9"/>
          <p:cNvSpPr txBox="1">
            <a:spLocks noChangeArrowheads="1"/>
          </p:cNvSpPr>
          <p:nvPr/>
        </p:nvSpPr>
        <p:spPr bwMode="auto">
          <a:xfrm>
            <a:off x="3492500" y="1984375"/>
            <a:ext cx="18446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89093" name="矩形 14"/>
          <p:cNvSpPr>
            <a:spLocks noChangeArrowheads="1"/>
          </p:cNvSpPr>
          <p:nvPr/>
        </p:nvSpPr>
        <p:spPr bwMode="auto">
          <a:xfrm>
            <a:off x="4932363" y="2487613"/>
            <a:ext cx="20859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smart</a:t>
            </a:r>
          </a:p>
        </p:txBody>
      </p:sp>
      <p:sp>
        <p:nvSpPr>
          <p:cNvPr id="89094" name="矩形 14"/>
          <p:cNvSpPr>
            <a:spLocks noChangeArrowheads="1"/>
          </p:cNvSpPr>
          <p:nvPr/>
        </p:nvSpPr>
        <p:spPr bwMode="auto">
          <a:xfrm>
            <a:off x="323850" y="3927475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forgets</a:t>
            </a:r>
          </a:p>
        </p:txBody>
      </p:sp>
      <p:sp>
        <p:nvSpPr>
          <p:cNvPr id="89095" name="矩形 14"/>
          <p:cNvSpPr>
            <a:spLocks noChangeArrowheads="1"/>
          </p:cNvSpPr>
          <p:nvPr/>
        </p:nvSpPr>
        <p:spPr bwMode="auto">
          <a:xfrm>
            <a:off x="6011863" y="3927475"/>
            <a:ext cx="2085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lost</a:t>
            </a:r>
          </a:p>
        </p:txBody>
      </p:sp>
      <p:sp>
        <p:nvSpPr>
          <p:cNvPr id="89096" name="矩形 14"/>
          <p:cNvSpPr>
            <a:spLocks noChangeArrowheads="1"/>
          </p:cNvSpPr>
          <p:nvPr/>
        </p:nvSpPr>
        <p:spPr bwMode="auto">
          <a:xfrm>
            <a:off x="5435600" y="4359275"/>
            <a:ext cx="2578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danger</a:t>
            </a:r>
          </a:p>
        </p:txBody>
      </p:sp>
      <p:sp>
        <p:nvSpPr>
          <p:cNvPr id="89097" name="矩形 14"/>
          <p:cNvSpPr>
            <a:spLocks noChangeArrowheads="1"/>
          </p:cNvSpPr>
          <p:nvPr/>
        </p:nvSpPr>
        <p:spPr bwMode="auto">
          <a:xfrm>
            <a:off x="1979613" y="4935538"/>
            <a:ext cx="2511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cut</a:t>
            </a:r>
          </a:p>
        </p:txBody>
      </p:sp>
      <p:sp>
        <p:nvSpPr>
          <p:cNvPr id="89098" name="矩形 14"/>
          <p:cNvSpPr>
            <a:spLocks noChangeArrowheads="1"/>
          </p:cNvSpPr>
          <p:nvPr/>
        </p:nvSpPr>
        <p:spPr bwMode="auto">
          <a:xfrm>
            <a:off x="5938838" y="5368925"/>
            <a:ext cx="27051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kill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1"/>
          <p:cNvSpPr txBox="1">
            <a:spLocks noChangeArrowheads="1"/>
          </p:cNvSpPr>
          <p:nvPr/>
        </p:nvSpPr>
        <p:spPr bwMode="auto">
          <a:xfrm>
            <a:off x="349250" y="561975"/>
            <a:ext cx="84185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Period 3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en-US" altLang="zh-CN" sz="3200" b="1">
                <a:sym typeface="Arial" panose="020B0604020202020204" pitchFamily="34" charset="0"/>
              </a:rPr>
              <a:t>Reading </a:t>
            </a:r>
            <a:r>
              <a:rPr lang="en-US" altLang="zh-CN" sz="3200" b="1"/>
              <a:t>P29)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/>
              <a:t>成效追踪</a:t>
            </a:r>
            <a:endParaRPr lang="zh-CN" altLang="en-US" sz="3200"/>
          </a:p>
        </p:txBody>
      </p:sp>
      <p:sp>
        <p:nvSpPr>
          <p:cNvPr id="91139" name="矩形 2"/>
          <p:cNvSpPr>
            <a:spLocks noChangeArrowheads="1"/>
          </p:cNvSpPr>
          <p:nvPr/>
        </p:nvSpPr>
        <p:spPr bwMode="auto">
          <a:xfrm>
            <a:off x="0" y="1920875"/>
            <a:ext cx="9144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elephants 8. _________ 100,000 before). We must not buy things 9. __________ of ivory. 10. ___________ that March 13th is Thai Elephant Day. </a:t>
            </a:r>
            <a:endParaRPr lang="en-US" altLang="zh-CN" sz="3200" dirty="0"/>
          </a:p>
        </p:txBody>
      </p:sp>
      <p:sp>
        <p:nvSpPr>
          <p:cNvPr id="91140" name="TextBox 9"/>
          <p:cNvSpPr txBox="1">
            <a:spLocks noChangeArrowheads="1"/>
          </p:cNvSpPr>
          <p:nvPr/>
        </p:nvSpPr>
        <p:spPr bwMode="auto">
          <a:xfrm>
            <a:off x="2411413" y="1830388"/>
            <a:ext cx="3032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over</a:t>
            </a:r>
          </a:p>
        </p:txBody>
      </p:sp>
      <p:sp>
        <p:nvSpPr>
          <p:cNvPr id="91141" name="TextBox 9"/>
          <p:cNvSpPr txBox="1">
            <a:spLocks noChangeArrowheads="1"/>
          </p:cNvSpPr>
          <p:nvPr/>
        </p:nvSpPr>
        <p:spPr bwMode="auto">
          <a:xfrm>
            <a:off x="4643438" y="2335213"/>
            <a:ext cx="17668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made</a:t>
            </a:r>
          </a:p>
        </p:txBody>
      </p:sp>
      <p:sp>
        <p:nvSpPr>
          <p:cNvPr id="91142" name="TextBox 9"/>
          <p:cNvSpPr txBox="1">
            <a:spLocks noChangeArrowheads="1"/>
          </p:cNvSpPr>
          <p:nvPr/>
        </p:nvSpPr>
        <p:spPr bwMode="auto">
          <a:xfrm>
            <a:off x="179388" y="2838450"/>
            <a:ext cx="26114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Remember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1"/>
          <p:cNvSpPr>
            <a:spLocks noChangeArrowheads="1"/>
          </p:cNvSpPr>
          <p:nvPr/>
        </p:nvSpPr>
        <p:spPr bwMode="auto">
          <a:xfrm>
            <a:off x="228600" y="1073527"/>
            <a:ext cx="8839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</a:t>
            </a:r>
            <a:r>
              <a:rPr lang="zh-CN" altLang="en-US" sz="3200" dirty="0">
                <a:sym typeface="Arial" panose="020B0604020202020204" pitchFamily="34" charset="0"/>
              </a:rPr>
              <a:t>二</a:t>
            </a:r>
            <a:r>
              <a:rPr lang="en-US" altLang="zh-CN" sz="3200" dirty="0">
                <a:sym typeface="Arial" panose="020B0604020202020204" pitchFamily="34" charset="0"/>
              </a:rPr>
              <a:t>) </a:t>
            </a:r>
            <a:r>
              <a:rPr lang="zh-CN" altLang="en-US" sz="3200" dirty="0">
                <a:sym typeface="Arial" panose="020B0604020202020204" pitchFamily="34" charset="0"/>
              </a:rPr>
              <a:t>完成句子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11. </a:t>
            </a:r>
            <a:r>
              <a:rPr lang="zh-CN" altLang="en-US" sz="3200" dirty="0">
                <a:sym typeface="Arial" panose="020B0604020202020204" pitchFamily="34" charset="0"/>
              </a:rPr>
              <a:t>不要忘记完成你的作业。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Don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 </a:t>
            </a:r>
            <a:r>
              <a:rPr lang="en-US" altLang="zh-CN" sz="3200" dirty="0">
                <a:sym typeface="Arial" panose="020B0604020202020204" pitchFamily="34" charset="0"/>
              </a:rPr>
              <a:t>your homework.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12. </a:t>
            </a:r>
            <a:r>
              <a:rPr lang="zh-CN" altLang="en-US" sz="3200" dirty="0">
                <a:sym typeface="Arial" panose="020B0604020202020204" pitchFamily="34" charset="0"/>
              </a:rPr>
              <a:t>我们班有超过</a:t>
            </a:r>
            <a:r>
              <a:rPr lang="en-US" altLang="zh-CN" sz="3200" dirty="0">
                <a:sym typeface="Arial" panose="020B0604020202020204" pitchFamily="34" charset="0"/>
              </a:rPr>
              <a:t>50</a:t>
            </a:r>
            <a:r>
              <a:rPr lang="zh-CN" altLang="en-US" sz="3200" dirty="0">
                <a:sym typeface="Arial" panose="020B0604020202020204" pitchFamily="34" charset="0"/>
              </a:rPr>
              <a:t>名学生。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____________________________</a:t>
            </a:r>
            <a:r>
              <a:rPr lang="en-US" altLang="en-US" sz="3200" dirty="0" smtClean="0">
                <a:sym typeface="Arial" panose="020B0604020202020204" pitchFamily="34" charset="0"/>
              </a:rPr>
              <a:t>_____</a:t>
            </a:r>
            <a:r>
              <a:rPr lang="en-US" altLang="zh-CN" sz="3200" dirty="0" smtClean="0">
                <a:sym typeface="Arial" panose="020B0604020202020204" pitchFamily="34" charset="0"/>
              </a:rPr>
              <a:t>in </a:t>
            </a:r>
            <a:r>
              <a:rPr lang="en-US" altLang="zh-CN" sz="3200" dirty="0">
                <a:sym typeface="Arial" panose="020B0604020202020204" pitchFamily="34" charset="0"/>
              </a:rPr>
              <a:t>our class.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13. </a:t>
            </a:r>
            <a:r>
              <a:rPr lang="zh-CN" altLang="en-US" sz="3200" dirty="0">
                <a:sym typeface="Arial" panose="020B0604020202020204" pitchFamily="34" charset="0"/>
              </a:rPr>
              <a:t>这是一张由木头制作的桌子。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This is a desk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 </a:t>
            </a:r>
            <a:r>
              <a:rPr lang="en-US" altLang="zh-CN" sz="3200" dirty="0">
                <a:sym typeface="Arial" panose="020B0604020202020204" pitchFamily="34" charset="0"/>
              </a:rPr>
              <a:t>wood. </a:t>
            </a:r>
          </a:p>
        </p:txBody>
      </p:sp>
      <p:sp>
        <p:nvSpPr>
          <p:cNvPr id="93187" name="TextBox 2"/>
          <p:cNvSpPr txBox="1">
            <a:spLocks noChangeArrowheads="1"/>
          </p:cNvSpPr>
          <p:nvPr/>
        </p:nvSpPr>
        <p:spPr bwMode="auto">
          <a:xfrm>
            <a:off x="1524000" y="1983164"/>
            <a:ext cx="3081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forget to finish </a:t>
            </a:r>
          </a:p>
        </p:txBody>
      </p:sp>
      <p:sp>
        <p:nvSpPr>
          <p:cNvPr id="93188" name="TextBox 2"/>
          <p:cNvSpPr txBox="1">
            <a:spLocks noChangeArrowheads="1"/>
          </p:cNvSpPr>
          <p:nvPr/>
        </p:nvSpPr>
        <p:spPr bwMode="auto">
          <a:xfrm>
            <a:off x="228600" y="2992814"/>
            <a:ext cx="75120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There are over/more than 50 students</a:t>
            </a:r>
          </a:p>
        </p:txBody>
      </p:sp>
      <p:sp>
        <p:nvSpPr>
          <p:cNvPr id="93189" name="TextBox 2"/>
          <p:cNvSpPr txBox="1">
            <a:spLocks noChangeArrowheads="1"/>
          </p:cNvSpPr>
          <p:nvPr/>
        </p:nvSpPr>
        <p:spPr bwMode="auto">
          <a:xfrm>
            <a:off x="2895601" y="4432677"/>
            <a:ext cx="2014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made of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/>
      <p:bldP spid="93188" grpId="0"/>
      <p:bldP spid="931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2"/>
          <p:cNvSpPr>
            <a:spLocks noChangeArrowheads="1"/>
          </p:cNvSpPr>
          <p:nvPr/>
        </p:nvSpPr>
        <p:spPr bwMode="auto">
          <a:xfrm>
            <a:off x="18256" y="890111"/>
            <a:ext cx="9144000" cy="56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100" b="1" dirty="0"/>
              <a:t>阅读理解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100" dirty="0"/>
              <a:t>        </a:t>
            </a:r>
            <a:r>
              <a:rPr lang="en-US" altLang="zh-CN" sz="3000" dirty="0"/>
              <a:t>The wolves(</a:t>
            </a:r>
            <a:r>
              <a:rPr lang="zh-CN" altLang="en-US" sz="3000" dirty="0"/>
              <a:t>狼</a:t>
            </a:r>
            <a:r>
              <a:rPr lang="en-US" altLang="zh-CN" sz="3000" dirty="0"/>
              <a:t>) are very hungry. They go out to look for food. There are many sheep(</a:t>
            </a:r>
            <a:r>
              <a:rPr lang="zh-CN" altLang="en-US" sz="3000" dirty="0"/>
              <a:t>羊</a:t>
            </a:r>
            <a:r>
              <a:rPr lang="en-US" altLang="zh-CN" sz="3000" dirty="0"/>
              <a:t>) near the hill(</a:t>
            </a:r>
            <a:r>
              <a:rPr lang="zh-CN" altLang="en-US" sz="3000" dirty="0"/>
              <a:t>山</a:t>
            </a:r>
            <a:r>
              <a:rPr lang="en-US" altLang="zh-CN" sz="3000" dirty="0"/>
              <a:t>). There are also a few sheepdogs with them. The wolves think of an idea. They speak to the sheepdogs, “You are like us and we are brothers. But we have a very different life. We do what we like, and you must work for men. They make you look after their sheep. They eat meat and give you the bones(</a:t>
            </a:r>
            <a:r>
              <a:rPr lang="zh-CN" altLang="en-US" sz="3000" dirty="0"/>
              <a:t>骨头</a:t>
            </a:r>
            <a:r>
              <a:rPr lang="en-US" altLang="zh-CN" sz="3000" dirty="0"/>
              <a:t>). If you listen to us and give us the sheep, we can eat them together. All of us will be happy, right?” The dogs are </a:t>
            </a:r>
          </a:p>
        </p:txBody>
      </p:sp>
      <p:sp>
        <p:nvSpPr>
          <p:cNvPr id="94211" name="Text Box 21"/>
          <p:cNvSpPr txBox="1">
            <a:spLocks noChangeArrowheads="1"/>
          </p:cNvSpPr>
          <p:nvPr/>
        </p:nvSpPr>
        <p:spPr bwMode="auto">
          <a:xfrm>
            <a:off x="381000" y="4937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/>
              <a:t>能 力 阶 梯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矩形 2"/>
          <p:cNvSpPr>
            <a:spLocks noChangeArrowheads="1"/>
          </p:cNvSpPr>
          <p:nvPr/>
        </p:nvSpPr>
        <p:spPr bwMode="auto">
          <a:xfrm>
            <a:off x="0" y="10440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happy and do like this. The wolves ask the dogs to go to their house. The sheepdogs go to the wolves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 home. But the wolves eat them and then eat the sheep.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endParaRPr lang="en-US" altLang="zh-CN" sz="3200" b="1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ym typeface="Arial" panose="020B0604020202020204" pitchFamily="34" charset="0"/>
              </a:rPr>
              <a:t>根据短文内容，选择最佳答案。</a:t>
            </a:r>
            <a:endParaRPr lang="zh-CN" altLang="en-US" sz="3200" b="1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14.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The wolves go out for food because </a:t>
            </a:r>
            <a:r>
              <a:rPr lang="en-US" altLang="zh-CN" sz="3200" dirty="0" smtClean="0">
                <a:sym typeface="Arial" panose="020B0604020202020204" pitchFamily="34" charset="0"/>
              </a:rPr>
              <a:t>__. 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they see the sheep near the mountain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B. they see the sheepdogs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they are hungry                   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D. they want to go out </a:t>
            </a:r>
          </a:p>
        </p:txBody>
      </p:sp>
      <p:sp>
        <p:nvSpPr>
          <p:cNvPr id="96259" name="Text Box 21"/>
          <p:cNvSpPr txBox="1">
            <a:spLocks noChangeArrowheads="1"/>
          </p:cNvSpPr>
          <p:nvPr/>
        </p:nvSpPr>
        <p:spPr bwMode="auto">
          <a:xfrm>
            <a:off x="381000" y="417512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  <p:sp>
        <p:nvSpPr>
          <p:cNvPr id="96260" name="TextBox 13"/>
          <p:cNvSpPr txBox="1">
            <a:spLocks noChangeArrowheads="1"/>
          </p:cNvSpPr>
          <p:nvPr/>
        </p:nvSpPr>
        <p:spPr bwMode="auto">
          <a:xfrm>
            <a:off x="250825" y="3901500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矩形 1"/>
          <p:cNvSpPr>
            <a:spLocks noChangeArrowheads="1"/>
          </p:cNvSpPr>
          <p:nvPr/>
        </p:nvSpPr>
        <p:spPr bwMode="auto">
          <a:xfrm>
            <a:off x="0" y="858838"/>
            <a:ext cx="9072563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15. The sheepdogs work for ________.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 A. men   	B. sheep    	C. wolves     	D. dogs 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(    ) 16. What do the sheepdogs do?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A. Play with the sheep.    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B. Look after the sheep.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C. Work with men.        	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/>
              <a:t>D. Eat the bones.</a:t>
            </a:r>
          </a:p>
        </p:txBody>
      </p:sp>
      <p:sp>
        <p:nvSpPr>
          <p:cNvPr id="98307" name="TextBox 13"/>
          <p:cNvSpPr txBox="1">
            <a:spLocks noChangeArrowheads="1"/>
          </p:cNvSpPr>
          <p:nvPr/>
        </p:nvSpPr>
        <p:spPr bwMode="auto">
          <a:xfrm>
            <a:off x="250825" y="981075"/>
            <a:ext cx="2786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8308" name="TextBox 14"/>
          <p:cNvSpPr txBox="1">
            <a:spLocks noChangeArrowheads="1"/>
          </p:cNvSpPr>
          <p:nvPr/>
        </p:nvSpPr>
        <p:spPr bwMode="auto">
          <a:xfrm>
            <a:off x="250825" y="2347913"/>
            <a:ext cx="13541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830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矩形 1"/>
          <p:cNvSpPr>
            <a:spLocks noChangeArrowheads="1"/>
          </p:cNvSpPr>
          <p:nvPr/>
        </p:nvSpPr>
        <p:spPr bwMode="auto">
          <a:xfrm>
            <a:off x="0" y="858838"/>
            <a:ext cx="9072563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17.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Why do the wolves ask the sheepdogs to go to their home?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A. Because they want to eat them.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B. Because they want to be sheepdogs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 friends.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Because they want to help sheepdogs to get freedom.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D. Because their home is near this mountain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(    ) 18.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 </a:t>
            </a:r>
            <a:r>
              <a:rPr lang="en-US" altLang="zh-CN" sz="3200" dirty="0">
                <a:sym typeface="Arial" panose="020B0604020202020204" pitchFamily="34" charset="0"/>
              </a:rPr>
              <a:t>What do you think of the wolves?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A. Shy.    		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Sly. (</a:t>
            </a:r>
            <a:r>
              <a:rPr lang="zh-CN" altLang="en-US" sz="3200" dirty="0">
                <a:sym typeface="Arial" panose="020B0604020202020204" pitchFamily="34" charset="0"/>
              </a:rPr>
              <a:t>狡猾的</a:t>
            </a:r>
            <a:r>
              <a:rPr lang="en-US" altLang="zh-CN" sz="3200" dirty="0">
                <a:sym typeface="Arial" panose="020B0604020202020204" pitchFamily="34" charset="0"/>
              </a:rPr>
              <a:t>)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Kind.    	</a:t>
            </a:r>
            <a:r>
              <a:rPr lang="en-US" altLang="zh-CN" sz="3200" dirty="0" smtClean="0">
                <a:sym typeface="Arial" panose="020B0604020202020204" pitchFamily="34" charset="0"/>
              </a:rPr>
              <a:t>D</a:t>
            </a:r>
            <a:r>
              <a:rPr lang="en-US" altLang="zh-CN" sz="3200" dirty="0">
                <a:sym typeface="Arial" panose="020B0604020202020204" pitchFamily="34" charset="0"/>
              </a:rPr>
              <a:t>. Lazy.</a:t>
            </a:r>
          </a:p>
        </p:txBody>
      </p:sp>
      <p:sp>
        <p:nvSpPr>
          <p:cNvPr id="99331" name="TextBox 13"/>
          <p:cNvSpPr txBox="1">
            <a:spLocks noChangeArrowheads="1"/>
          </p:cNvSpPr>
          <p:nvPr/>
        </p:nvSpPr>
        <p:spPr bwMode="auto">
          <a:xfrm>
            <a:off x="250825" y="838200"/>
            <a:ext cx="739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9332" name="TextBox 14"/>
          <p:cNvSpPr txBox="1">
            <a:spLocks noChangeArrowheads="1"/>
          </p:cNvSpPr>
          <p:nvPr/>
        </p:nvSpPr>
        <p:spPr bwMode="auto">
          <a:xfrm>
            <a:off x="203200" y="4724400"/>
            <a:ext cx="63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933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/>
              <a:t>能 力 阶 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矩形 1"/>
          <p:cNvSpPr>
            <a:spLocks noChangeArrowheads="1"/>
          </p:cNvSpPr>
          <p:nvPr/>
        </p:nvSpPr>
        <p:spPr bwMode="auto">
          <a:xfrm>
            <a:off x="0" y="1073527"/>
            <a:ext cx="91440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/>
              <a:t>二、重点词汇积累</a:t>
            </a:r>
            <a:r>
              <a:rPr lang="en-US" altLang="zh-CN" sz="3200" b="1" dirty="0"/>
              <a:t>(</a:t>
            </a:r>
            <a:r>
              <a:rPr lang="zh-CN" altLang="en-US" sz="3200" b="1" dirty="0"/>
              <a:t>从提供的阅读文章中找出以下短语</a:t>
            </a:r>
            <a:r>
              <a:rPr lang="en-US" altLang="zh-CN" sz="3200" b="1" dirty="0"/>
              <a:t>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</a:t>
            </a:r>
            <a:r>
              <a:rPr lang="zh-CN" altLang="en-US" sz="3200" dirty="0"/>
              <a:t>寻找 </a:t>
            </a:r>
            <a:r>
              <a:rPr lang="en-US" altLang="zh-CN" sz="3200" dirty="0" smtClean="0"/>
              <a:t>_______________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</a:t>
            </a:r>
            <a:r>
              <a:rPr lang="zh-CN" altLang="en-US" sz="3200" dirty="0"/>
              <a:t>一些 </a:t>
            </a:r>
            <a:r>
              <a:rPr lang="en-US" altLang="zh-CN" sz="3200" dirty="0" smtClean="0"/>
              <a:t>_______________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想出一个主意 </a:t>
            </a:r>
            <a:r>
              <a:rPr lang="en-US" altLang="zh-CN" sz="3200" dirty="0" smtClean="0"/>
              <a:t>________________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为</a:t>
            </a:r>
            <a:r>
              <a:rPr lang="en-US" altLang="zh-CN" sz="3200" dirty="0"/>
              <a:t>……</a:t>
            </a:r>
            <a:r>
              <a:rPr lang="zh-CN" altLang="en-US" sz="3200" dirty="0"/>
              <a:t>工作 </a:t>
            </a:r>
            <a:r>
              <a:rPr lang="en-US" altLang="zh-CN" sz="3200" dirty="0" smtClean="0"/>
              <a:t>__________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23. </a:t>
            </a:r>
            <a:r>
              <a:rPr lang="zh-CN" altLang="en-US" sz="3200" dirty="0"/>
              <a:t>做我们喜欢的事 </a:t>
            </a:r>
            <a:r>
              <a:rPr lang="en-US" altLang="zh-CN" sz="3200" dirty="0" smtClean="0"/>
              <a:t>_______________</a:t>
            </a:r>
            <a:r>
              <a:rPr lang="en-US" altLang="zh-CN" sz="3200" dirty="0"/>
              <a:t>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24. </a:t>
            </a:r>
            <a:r>
              <a:rPr lang="zh-CN" altLang="en-US" sz="3200" dirty="0"/>
              <a:t>照顾 </a:t>
            </a:r>
            <a:r>
              <a:rPr lang="en-US" altLang="zh-CN" sz="3200" dirty="0" smtClean="0"/>
              <a:t>___________</a:t>
            </a:r>
            <a:endParaRPr lang="en-US" altLang="zh-CN" sz="3200" dirty="0"/>
          </a:p>
        </p:txBody>
      </p:sp>
      <p:sp>
        <p:nvSpPr>
          <p:cNvPr id="100355" name="TextBox 3"/>
          <p:cNvSpPr txBox="1">
            <a:spLocks noChangeArrowheads="1"/>
          </p:cNvSpPr>
          <p:nvPr/>
        </p:nvSpPr>
        <p:spPr bwMode="auto">
          <a:xfrm>
            <a:off x="2060177" y="1957764"/>
            <a:ext cx="2227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look for</a:t>
            </a:r>
          </a:p>
        </p:txBody>
      </p:sp>
      <p:sp>
        <p:nvSpPr>
          <p:cNvPr id="100356" name="TextBox 5"/>
          <p:cNvSpPr txBox="1">
            <a:spLocks noChangeArrowheads="1"/>
          </p:cNvSpPr>
          <p:nvPr/>
        </p:nvSpPr>
        <p:spPr bwMode="auto">
          <a:xfrm>
            <a:off x="2057400" y="2486402"/>
            <a:ext cx="228996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a few</a:t>
            </a:r>
          </a:p>
        </p:txBody>
      </p:sp>
      <p:sp>
        <p:nvSpPr>
          <p:cNvPr id="100357" name="TextBox 6"/>
          <p:cNvSpPr txBox="1">
            <a:spLocks noChangeArrowheads="1"/>
          </p:cNvSpPr>
          <p:nvPr/>
        </p:nvSpPr>
        <p:spPr bwMode="auto">
          <a:xfrm>
            <a:off x="3492500" y="2991227"/>
            <a:ext cx="3365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think of an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idea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0358" name="TextBox 6"/>
          <p:cNvSpPr txBox="1">
            <a:spLocks noChangeArrowheads="1"/>
          </p:cNvSpPr>
          <p:nvPr/>
        </p:nvSpPr>
        <p:spPr bwMode="auto">
          <a:xfrm>
            <a:off x="2971800" y="3451602"/>
            <a:ext cx="2631281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work for</a:t>
            </a:r>
          </a:p>
        </p:txBody>
      </p:sp>
      <p:sp>
        <p:nvSpPr>
          <p:cNvPr id="100359" name="TextBox 6"/>
          <p:cNvSpPr txBox="1">
            <a:spLocks noChangeArrowheads="1"/>
          </p:cNvSpPr>
          <p:nvPr/>
        </p:nvSpPr>
        <p:spPr bwMode="auto">
          <a:xfrm>
            <a:off x="3886200" y="3908802"/>
            <a:ext cx="3646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do what we like</a:t>
            </a:r>
          </a:p>
        </p:txBody>
      </p:sp>
      <p:sp>
        <p:nvSpPr>
          <p:cNvPr id="100360" name="TextBox 6"/>
          <p:cNvSpPr txBox="1">
            <a:spLocks noChangeArrowheads="1"/>
          </p:cNvSpPr>
          <p:nvPr/>
        </p:nvSpPr>
        <p:spPr bwMode="auto">
          <a:xfrm>
            <a:off x="1905000" y="4431090"/>
            <a:ext cx="30003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look 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/>
      <p:bldP spid="100356" grpId="0"/>
      <p:bldP spid="100357" grpId="0"/>
      <p:bldP spid="100358" grpId="0"/>
      <p:bldP spid="100359" grpId="0"/>
      <p:bldP spid="1003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矩形 1"/>
          <p:cNvSpPr>
            <a:spLocks noChangeArrowheads="1"/>
          </p:cNvSpPr>
          <p:nvPr/>
        </p:nvSpPr>
        <p:spPr bwMode="auto">
          <a:xfrm>
            <a:off x="0" y="215900"/>
            <a:ext cx="91440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(</a:t>
            </a:r>
            <a:r>
              <a:rPr lang="zh-CN" altLang="en-US" sz="3200" dirty="0"/>
              <a:t>三</a:t>
            </a:r>
            <a:r>
              <a:rPr lang="en-US" altLang="zh-CN" sz="3200" dirty="0"/>
              <a:t>) </a:t>
            </a:r>
            <a:r>
              <a:rPr lang="zh-CN" altLang="en-US" sz="3200" dirty="0"/>
              <a:t>重点句型解析并造句。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They make you look after their sheep. ( make sb. do </a:t>
            </a:r>
            <a:r>
              <a:rPr lang="en-US" altLang="zh-CN" sz="3200" dirty="0" err="1"/>
              <a:t>sth</a:t>
            </a:r>
            <a:r>
              <a:rPr lang="en-US" altLang="zh-CN" sz="3200" dirty="0"/>
              <a:t>) </a:t>
            </a:r>
            <a:r>
              <a:rPr lang="zh-CN" altLang="en-US" sz="3200" dirty="0"/>
              <a:t>他们让你照看羊。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25. </a:t>
            </a:r>
            <a:r>
              <a:rPr lang="zh-CN" altLang="en-US" sz="3200" dirty="0"/>
              <a:t>那个老板让工人们一天工作</a:t>
            </a:r>
            <a:r>
              <a:rPr lang="en-US" altLang="zh-CN" sz="3200" dirty="0"/>
              <a:t>12</a:t>
            </a:r>
            <a:r>
              <a:rPr lang="zh-CN" altLang="en-US" sz="3200" dirty="0"/>
              <a:t>小时。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 boss ____________________ for 12 hours a day.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26. </a:t>
            </a:r>
            <a:r>
              <a:rPr lang="zh-CN" altLang="en-US" sz="3200" dirty="0"/>
              <a:t>体育老师让学生们跑步半个小时。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The P.E. teacher 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/>
              <a:t>_____________. </a:t>
            </a:r>
            <a:endParaRPr lang="en-US" altLang="zh-CN" sz="3200" dirty="0"/>
          </a:p>
        </p:txBody>
      </p:sp>
      <p:sp>
        <p:nvSpPr>
          <p:cNvPr id="101379" name="TextBox 6"/>
          <p:cNvSpPr txBox="1">
            <a:spLocks noChangeArrowheads="1"/>
          </p:cNvSpPr>
          <p:nvPr/>
        </p:nvSpPr>
        <p:spPr bwMode="auto">
          <a:xfrm>
            <a:off x="1697038" y="2565400"/>
            <a:ext cx="50657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makes the workers work </a:t>
            </a:r>
          </a:p>
        </p:txBody>
      </p:sp>
      <p:sp>
        <p:nvSpPr>
          <p:cNvPr id="101380" name="TextBox 6"/>
          <p:cNvSpPr txBox="1">
            <a:spLocks noChangeArrowheads="1"/>
          </p:cNvSpPr>
          <p:nvPr/>
        </p:nvSpPr>
        <p:spPr bwMode="auto">
          <a:xfrm>
            <a:off x="3276600" y="4076700"/>
            <a:ext cx="561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 makes the students run for </a:t>
            </a:r>
          </a:p>
        </p:txBody>
      </p:sp>
      <p:sp>
        <p:nvSpPr>
          <p:cNvPr id="101381" name="TextBox 6"/>
          <p:cNvSpPr txBox="1">
            <a:spLocks noChangeArrowheads="1"/>
          </p:cNvSpPr>
          <p:nvPr/>
        </p:nvSpPr>
        <p:spPr bwMode="auto">
          <a:xfrm>
            <a:off x="323850" y="4508500"/>
            <a:ext cx="3000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  <a:sym typeface="Arial" panose="020B0604020202020204" pitchFamily="34" charset="0"/>
              </a:rPr>
              <a:t>half an hour 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0" grpId="0"/>
      <p:bldP spid="1013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57188" y="638176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641475"/>
            <a:ext cx="91440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单词</a:t>
            </a:r>
            <a:r>
              <a:rPr lang="en-US" altLang="zh-CN" sz="3200" dirty="0"/>
              <a:t>: flag, place, water, danger, tree, save, forget, cut, kill, down, over</a:t>
            </a:r>
          </a:p>
          <a:p>
            <a:pPr algn="l">
              <a:buFont typeface="Arial" panose="020B0604020202020204" pitchFamily="34" charset="0"/>
              <a:buNone/>
            </a:pP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短语</a:t>
            </a:r>
            <a:r>
              <a:rPr lang="en-US" altLang="zh-CN" sz="3200" dirty="0"/>
              <a:t>: forget to do, get lost, be in great danger, cut down, be made of, one of..., lose one’s home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428625"/>
            <a:ext cx="91440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一、请根据中文意思写出下列单词。（这些都是黑体单词，要好好记住哦。）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___________ v. </a:t>
            </a:r>
            <a:r>
              <a:rPr lang="zh-CN" altLang="en-US" sz="3200" dirty="0"/>
              <a:t>救助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___________ v. </a:t>
            </a:r>
            <a:r>
              <a:rPr lang="zh-CN" altLang="en-US" sz="3200" dirty="0"/>
              <a:t>忘记；遗忘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____________ v. </a:t>
            </a:r>
            <a:r>
              <a:rPr lang="zh-CN" altLang="en-US" sz="3200" dirty="0"/>
              <a:t>砍；切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___________ v. </a:t>
            </a:r>
            <a:r>
              <a:rPr lang="zh-CN" altLang="en-US" sz="3200" dirty="0"/>
              <a:t>杀死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___________ n. </a:t>
            </a:r>
            <a:r>
              <a:rPr lang="zh-CN" altLang="en-US" sz="3200" dirty="0"/>
              <a:t>水	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____________ n. </a:t>
            </a:r>
            <a:r>
              <a:rPr lang="zh-CN" altLang="en-US" sz="3200" dirty="0"/>
              <a:t>危险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___________ n. </a:t>
            </a:r>
            <a:r>
              <a:rPr lang="zh-CN" altLang="en-US" sz="3200" dirty="0"/>
              <a:t>旗帜 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___________ n. </a:t>
            </a:r>
            <a:r>
              <a:rPr lang="zh-CN" altLang="en-US" sz="3200" dirty="0"/>
              <a:t>地点，位置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9. ____________ n.</a:t>
            </a:r>
            <a:r>
              <a:rPr lang="zh-CN" altLang="en-US" sz="3200" dirty="0"/>
              <a:t>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10. ____________ prep. </a:t>
            </a:r>
            <a:r>
              <a:rPr lang="zh-CN" altLang="en-US" sz="3200" dirty="0"/>
              <a:t>沿着，向下  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11. _________  prep. </a:t>
            </a:r>
            <a:r>
              <a:rPr lang="zh-CN" altLang="en-US" sz="3200" dirty="0"/>
              <a:t>多于；在</a:t>
            </a:r>
            <a:r>
              <a:rPr lang="en-US" altLang="zh-CN" sz="3200" dirty="0">
                <a:latin typeface="Calibri" panose="020F0502020204030204"/>
              </a:rPr>
              <a:t>……</a:t>
            </a:r>
            <a:r>
              <a:rPr lang="zh-CN" altLang="en-US" sz="3200" dirty="0"/>
              <a:t>上</a:t>
            </a:r>
          </a:p>
        </p:txBody>
      </p:sp>
      <p:sp>
        <p:nvSpPr>
          <p:cNvPr id="74756" name="TextBox 10"/>
          <p:cNvSpPr txBox="1">
            <a:spLocks noChangeArrowheads="1"/>
          </p:cNvSpPr>
          <p:nvPr/>
        </p:nvSpPr>
        <p:spPr bwMode="auto">
          <a:xfrm>
            <a:off x="755650" y="1844675"/>
            <a:ext cx="16843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forget</a:t>
            </a:r>
          </a:p>
        </p:txBody>
      </p:sp>
      <p:sp>
        <p:nvSpPr>
          <p:cNvPr id="74757" name="TextBox 11"/>
          <p:cNvSpPr txBox="1">
            <a:spLocks noChangeArrowheads="1"/>
          </p:cNvSpPr>
          <p:nvPr/>
        </p:nvSpPr>
        <p:spPr bwMode="auto">
          <a:xfrm>
            <a:off x="827088" y="2852738"/>
            <a:ext cx="17621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kill</a:t>
            </a:r>
          </a:p>
        </p:txBody>
      </p:sp>
      <p:sp>
        <p:nvSpPr>
          <p:cNvPr id="74758" name="TextBox 12"/>
          <p:cNvSpPr txBox="1">
            <a:spLocks noChangeArrowheads="1"/>
          </p:cNvSpPr>
          <p:nvPr/>
        </p:nvSpPr>
        <p:spPr bwMode="auto">
          <a:xfrm>
            <a:off x="827088" y="2349500"/>
            <a:ext cx="16779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cut</a:t>
            </a:r>
          </a:p>
        </p:txBody>
      </p:sp>
      <p:sp>
        <p:nvSpPr>
          <p:cNvPr id="74759" name="TextBox 13"/>
          <p:cNvSpPr txBox="1">
            <a:spLocks noChangeArrowheads="1"/>
          </p:cNvSpPr>
          <p:nvPr/>
        </p:nvSpPr>
        <p:spPr bwMode="auto">
          <a:xfrm>
            <a:off x="754063" y="3357563"/>
            <a:ext cx="2286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water</a:t>
            </a:r>
          </a:p>
        </p:txBody>
      </p:sp>
      <p:sp>
        <p:nvSpPr>
          <p:cNvPr id="74760" name="TextBox 14"/>
          <p:cNvSpPr txBox="1">
            <a:spLocks noChangeArrowheads="1"/>
          </p:cNvSpPr>
          <p:nvPr/>
        </p:nvSpPr>
        <p:spPr bwMode="auto">
          <a:xfrm>
            <a:off x="827088" y="1412875"/>
            <a:ext cx="16335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74761" name="TextBox 9"/>
          <p:cNvSpPr txBox="1">
            <a:spLocks noChangeArrowheads="1"/>
          </p:cNvSpPr>
          <p:nvPr/>
        </p:nvSpPr>
        <p:spPr bwMode="auto">
          <a:xfrm>
            <a:off x="611188" y="4292600"/>
            <a:ext cx="26987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flag</a:t>
            </a:r>
          </a:p>
        </p:txBody>
      </p:sp>
      <p:sp>
        <p:nvSpPr>
          <p:cNvPr id="74762" name="TextBox 10"/>
          <p:cNvSpPr txBox="1">
            <a:spLocks noChangeArrowheads="1"/>
          </p:cNvSpPr>
          <p:nvPr/>
        </p:nvSpPr>
        <p:spPr bwMode="auto">
          <a:xfrm>
            <a:off x="682625" y="4724400"/>
            <a:ext cx="16843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place</a:t>
            </a:r>
          </a:p>
        </p:txBody>
      </p:sp>
      <p:sp>
        <p:nvSpPr>
          <p:cNvPr id="74763" name="TextBox 12"/>
          <p:cNvSpPr txBox="1">
            <a:spLocks noChangeArrowheads="1"/>
          </p:cNvSpPr>
          <p:nvPr/>
        </p:nvSpPr>
        <p:spPr bwMode="auto">
          <a:xfrm>
            <a:off x="539750" y="5300663"/>
            <a:ext cx="12858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tree</a:t>
            </a:r>
          </a:p>
        </p:txBody>
      </p:sp>
      <p:sp>
        <p:nvSpPr>
          <p:cNvPr id="74764" name="TextBox 14"/>
          <p:cNvSpPr txBox="1">
            <a:spLocks noChangeArrowheads="1"/>
          </p:cNvSpPr>
          <p:nvPr/>
        </p:nvSpPr>
        <p:spPr bwMode="auto">
          <a:xfrm>
            <a:off x="868363" y="3856038"/>
            <a:ext cx="16335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danger</a:t>
            </a:r>
          </a:p>
        </p:txBody>
      </p:sp>
      <p:sp>
        <p:nvSpPr>
          <p:cNvPr id="74765" name="TextBox 10"/>
          <p:cNvSpPr txBox="1">
            <a:spLocks noChangeArrowheads="1"/>
          </p:cNvSpPr>
          <p:nvPr/>
        </p:nvSpPr>
        <p:spPr bwMode="auto">
          <a:xfrm>
            <a:off x="971550" y="6165850"/>
            <a:ext cx="16843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over</a:t>
            </a:r>
          </a:p>
        </p:txBody>
      </p:sp>
      <p:sp>
        <p:nvSpPr>
          <p:cNvPr id="74766" name="TextBox 14"/>
          <p:cNvSpPr txBox="1">
            <a:spLocks noChangeArrowheads="1"/>
          </p:cNvSpPr>
          <p:nvPr/>
        </p:nvSpPr>
        <p:spPr bwMode="auto">
          <a:xfrm>
            <a:off x="1042988" y="5734050"/>
            <a:ext cx="163353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428625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114300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二、请认真阅读课本，找出以下短语。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12. </a:t>
            </a:r>
            <a:r>
              <a:rPr lang="zh-CN" altLang="en-US" sz="3200" dirty="0"/>
              <a:t>迷路 </a:t>
            </a:r>
            <a:r>
              <a:rPr lang="en-US" altLang="zh-CN" sz="3200" dirty="0"/>
              <a:t>________________	 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13. </a:t>
            </a:r>
            <a:r>
              <a:rPr lang="zh-CN" altLang="en-US" sz="3200" dirty="0"/>
              <a:t>处于（极大的）危险之中 </a:t>
            </a:r>
            <a:r>
              <a:rPr lang="en-US" altLang="zh-CN" sz="3200" dirty="0"/>
              <a:t>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14. </a:t>
            </a:r>
            <a:r>
              <a:rPr lang="zh-CN" altLang="en-US" sz="3200" dirty="0"/>
              <a:t>砍倒 </a:t>
            </a:r>
            <a:r>
              <a:rPr lang="en-US" altLang="zh-CN" sz="3200" dirty="0"/>
              <a:t>________________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15. </a:t>
            </a:r>
            <a:r>
              <a:rPr lang="zh-CN" altLang="en-US" sz="3200" dirty="0"/>
              <a:t>由</a:t>
            </a:r>
            <a:r>
              <a:rPr lang="en-US" altLang="zh-CN" sz="3200" dirty="0"/>
              <a:t>……</a:t>
            </a:r>
            <a:r>
              <a:rPr lang="zh-CN" altLang="en-US" sz="3200" dirty="0"/>
              <a:t>制成</a:t>
            </a:r>
            <a:r>
              <a:rPr lang="en-US" altLang="zh-CN" sz="3200" dirty="0"/>
              <a:t>________________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16. ……</a:t>
            </a:r>
            <a:r>
              <a:rPr lang="zh-CN" altLang="en-US" sz="3200" dirty="0"/>
              <a:t>之一 </a:t>
            </a:r>
            <a:r>
              <a:rPr lang="en-US" altLang="zh-CN" sz="3200" dirty="0"/>
              <a:t>____________	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17. </a:t>
            </a:r>
            <a:r>
              <a:rPr lang="zh-CN" altLang="en-US" sz="3200" dirty="0"/>
              <a:t>失去某人的家园 </a:t>
            </a:r>
            <a:r>
              <a:rPr lang="en-US" altLang="zh-CN" sz="3200" dirty="0"/>
              <a:t>__________________                            </a:t>
            </a:r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1828800" y="1552575"/>
            <a:ext cx="3429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get lost</a:t>
            </a:r>
          </a:p>
        </p:txBody>
      </p:sp>
      <p:sp>
        <p:nvSpPr>
          <p:cNvPr id="77829" name="TextBox 13"/>
          <p:cNvSpPr txBox="1">
            <a:spLocks noChangeArrowheads="1"/>
          </p:cNvSpPr>
          <p:nvPr/>
        </p:nvSpPr>
        <p:spPr bwMode="auto">
          <a:xfrm>
            <a:off x="5334000" y="2057400"/>
            <a:ext cx="3736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be in great danger</a:t>
            </a:r>
          </a:p>
        </p:txBody>
      </p:sp>
      <p:sp>
        <p:nvSpPr>
          <p:cNvPr id="77830" name="TextBox 14"/>
          <p:cNvSpPr txBox="1">
            <a:spLocks noChangeArrowheads="1"/>
          </p:cNvSpPr>
          <p:nvPr/>
        </p:nvSpPr>
        <p:spPr bwMode="auto">
          <a:xfrm>
            <a:off x="1782762" y="2560638"/>
            <a:ext cx="3475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cut down</a:t>
            </a:r>
          </a:p>
        </p:txBody>
      </p:sp>
      <p:sp>
        <p:nvSpPr>
          <p:cNvPr id="77831" name="TextBox 15"/>
          <p:cNvSpPr txBox="1">
            <a:spLocks noChangeArrowheads="1"/>
          </p:cNvSpPr>
          <p:nvPr/>
        </p:nvSpPr>
        <p:spPr bwMode="auto">
          <a:xfrm>
            <a:off x="2925763" y="3048000"/>
            <a:ext cx="35512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(be) made of </a:t>
            </a:r>
          </a:p>
        </p:txBody>
      </p:sp>
      <p:sp>
        <p:nvSpPr>
          <p:cNvPr id="77832" name="TextBox 16"/>
          <p:cNvSpPr txBox="1">
            <a:spLocks noChangeArrowheads="1"/>
          </p:cNvSpPr>
          <p:nvPr/>
        </p:nvSpPr>
        <p:spPr bwMode="auto">
          <a:xfrm>
            <a:off x="2555875" y="358140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one of…</a:t>
            </a:r>
          </a:p>
        </p:txBody>
      </p:sp>
      <p:sp>
        <p:nvSpPr>
          <p:cNvPr id="77833" name="TextBox 16"/>
          <p:cNvSpPr txBox="1">
            <a:spLocks noChangeArrowheads="1"/>
          </p:cNvSpPr>
          <p:nvPr/>
        </p:nvSpPr>
        <p:spPr bwMode="auto">
          <a:xfrm>
            <a:off x="3733800" y="4000500"/>
            <a:ext cx="3778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lose one</a:t>
            </a:r>
            <a:r>
              <a:rPr lang="en-US" altLang="en-US" sz="32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200" b="1" dirty="0">
                <a:solidFill>
                  <a:srgbClr val="FF0000"/>
                </a:solidFill>
              </a:rPr>
              <a:t>s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  <p:bldP spid="77831" grpId="0"/>
      <p:bldP spid="77832" grpId="0"/>
      <p:bldP spid="778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1"/>
          <p:cNvSpPr txBox="1">
            <a:spLocks noChangeArrowheads="1"/>
          </p:cNvSpPr>
          <p:nvPr/>
        </p:nvSpPr>
        <p:spPr bwMode="auto">
          <a:xfrm>
            <a:off x="357188" y="414337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79875" name="矩形 2"/>
          <p:cNvSpPr>
            <a:spLocks noChangeArrowheads="1"/>
          </p:cNvSpPr>
          <p:nvPr/>
        </p:nvSpPr>
        <p:spPr bwMode="auto">
          <a:xfrm>
            <a:off x="0" y="985837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三、阅读</a:t>
            </a:r>
            <a:r>
              <a:rPr lang="en-US" altLang="zh-CN" sz="3200" dirty="0"/>
              <a:t>2b</a:t>
            </a:r>
            <a:r>
              <a:rPr lang="zh-CN" altLang="en-US" sz="3200" dirty="0"/>
              <a:t>短文，找出每段的中心句。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18. Topic sentence of para.1 : 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19. Topic sentence of para.2 : _______________________________________.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20. Topic sentence of para.3 : _______________________________________.</a:t>
            </a:r>
          </a:p>
        </p:txBody>
      </p:sp>
      <p:sp>
        <p:nvSpPr>
          <p:cNvPr id="79876" name="TextBox 11"/>
          <p:cNvSpPr txBox="1">
            <a:spLocks noChangeArrowheads="1"/>
          </p:cNvSpPr>
          <p:nvPr/>
        </p:nvSpPr>
        <p:spPr bwMode="auto">
          <a:xfrm>
            <a:off x="115888" y="3916362"/>
            <a:ext cx="87487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Elephants are in great danger. </a:t>
            </a:r>
          </a:p>
        </p:txBody>
      </p:sp>
      <p:sp>
        <p:nvSpPr>
          <p:cNvPr id="79877" name="TextBox 11"/>
          <p:cNvSpPr txBox="1">
            <a:spLocks noChangeArrowheads="1"/>
          </p:cNvSpPr>
          <p:nvPr/>
        </p:nvSpPr>
        <p:spPr bwMode="auto">
          <a:xfrm>
            <a:off x="323850" y="1900237"/>
            <a:ext cx="8593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>
                <a:solidFill>
                  <a:srgbClr val="FF0000"/>
                </a:solidFill>
              </a:rPr>
              <a:t>The elephant is one of Thailand</a:t>
            </a:r>
            <a:r>
              <a:rPr lang="en-US" altLang="en-US" sz="3200" b="1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altLang="en-US" sz="3200" b="1">
                <a:solidFill>
                  <a:srgbClr val="FF0000"/>
                </a:solidFill>
              </a:rPr>
              <a:t>s symbols.</a:t>
            </a:r>
          </a:p>
        </p:txBody>
      </p:sp>
      <p:sp>
        <p:nvSpPr>
          <p:cNvPr id="79878" name="TextBox 11"/>
          <p:cNvSpPr txBox="1">
            <a:spLocks noChangeArrowheads="1"/>
          </p:cNvSpPr>
          <p:nvPr/>
        </p:nvSpPr>
        <p:spPr bwMode="auto">
          <a:xfrm>
            <a:off x="76200" y="2835275"/>
            <a:ext cx="85899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Elephants are smart animals.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7" grpId="0"/>
      <p:bldP spid="798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预 习 检 测</a:t>
            </a:r>
          </a:p>
        </p:txBody>
      </p:sp>
      <p:sp>
        <p:nvSpPr>
          <p:cNvPr id="81923" name="矩形 2"/>
          <p:cNvSpPr>
            <a:spLocks noChangeArrowheads="1"/>
          </p:cNvSpPr>
          <p:nvPr/>
        </p:nvSpPr>
        <p:spPr bwMode="auto">
          <a:xfrm>
            <a:off x="0" y="457200"/>
            <a:ext cx="9144000" cy="643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四、认真阅读</a:t>
            </a:r>
            <a:r>
              <a:rPr lang="en-US" altLang="zh-CN" sz="3200" dirty="0"/>
              <a:t>2b</a:t>
            </a:r>
            <a:r>
              <a:rPr lang="zh-CN" altLang="en-US" sz="3200" dirty="0"/>
              <a:t>短文，完成以下句子。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21. </a:t>
            </a:r>
            <a:r>
              <a:rPr lang="zh-CN" altLang="en-US" sz="3200" dirty="0"/>
              <a:t>大象在泰国是祥瑞之兆。</a:t>
            </a:r>
            <a:r>
              <a:rPr lang="en-US" altLang="en-US" sz="3200" dirty="0"/>
              <a:t>______________________________________</a:t>
            </a:r>
            <a:r>
              <a:rPr lang="en-US" altLang="zh-CN" sz="3200" dirty="0"/>
              <a:t>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22. </a:t>
            </a:r>
            <a:r>
              <a:rPr lang="zh-CN" altLang="en-US" sz="3200" dirty="0"/>
              <a:t>大象能长途跋涉却从不迷路。</a:t>
            </a:r>
            <a:r>
              <a:rPr lang="en-US" altLang="zh-CN" sz="3200" dirty="0"/>
              <a:t>______________________________</a:t>
            </a:r>
            <a:r>
              <a:rPr lang="en-US" altLang="en-US" sz="3200" dirty="0"/>
              <a:t>__________</a:t>
            </a:r>
            <a:r>
              <a:rPr lang="en-US" altLang="zh-CN" sz="3200" dirty="0"/>
              <a:t>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23. </a:t>
            </a:r>
            <a:r>
              <a:rPr lang="zh-CN" altLang="en-US" sz="3200" dirty="0"/>
              <a:t>大象还能记得住有食物和水的地方。</a:t>
            </a:r>
            <a:r>
              <a:rPr lang="en-US" altLang="zh-CN" sz="3200" dirty="0"/>
              <a:t>______________________________</a:t>
            </a:r>
            <a:r>
              <a:rPr lang="en-US" altLang="en-US" sz="3200" dirty="0"/>
              <a:t>____________</a:t>
            </a:r>
            <a:r>
              <a:rPr lang="en-US" altLang="zh-CN" sz="3200" dirty="0"/>
              <a:t>_________.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24. </a:t>
            </a:r>
            <a:r>
              <a:rPr lang="zh-CN" altLang="en-US" sz="3200" dirty="0"/>
              <a:t>人们大肆伐木，因此大象们无家可归。</a:t>
            </a:r>
            <a:r>
              <a:rPr lang="en-US" altLang="zh-CN" sz="3200" dirty="0"/>
              <a:t>_____________________</a:t>
            </a:r>
            <a:r>
              <a:rPr lang="en-US" altLang="en-US" sz="3200" dirty="0"/>
              <a:t>____________________</a:t>
            </a:r>
            <a:r>
              <a:rPr lang="en-US" altLang="zh-CN" sz="3200" dirty="0"/>
              <a:t>__________________. </a:t>
            </a:r>
          </a:p>
        </p:txBody>
      </p:sp>
      <p:sp>
        <p:nvSpPr>
          <p:cNvPr id="81924" name="TextBox 11"/>
          <p:cNvSpPr txBox="1">
            <a:spLocks noChangeArrowheads="1"/>
          </p:cNvSpPr>
          <p:nvPr/>
        </p:nvSpPr>
        <p:spPr bwMode="auto">
          <a:xfrm>
            <a:off x="107950" y="4343400"/>
            <a:ext cx="8748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Elephants can remember places with food and water. </a:t>
            </a:r>
          </a:p>
        </p:txBody>
      </p:sp>
      <p:sp>
        <p:nvSpPr>
          <p:cNvPr id="81925" name="TextBox 11"/>
          <p:cNvSpPr txBox="1">
            <a:spLocks noChangeArrowheads="1"/>
          </p:cNvSpPr>
          <p:nvPr/>
        </p:nvSpPr>
        <p:spPr bwMode="auto">
          <a:xfrm>
            <a:off x="152400" y="1447800"/>
            <a:ext cx="8020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Elephants are a symbol of good luck in Thailand.	</a:t>
            </a:r>
          </a:p>
        </p:txBody>
      </p:sp>
      <p:sp>
        <p:nvSpPr>
          <p:cNvPr id="81926" name="TextBox 11"/>
          <p:cNvSpPr txBox="1">
            <a:spLocks noChangeArrowheads="1"/>
          </p:cNvSpPr>
          <p:nvPr/>
        </p:nvSpPr>
        <p:spPr bwMode="auto">
          <a:xfrm>
            <a:off x="107950" y="2819400"/>
            <a:ext cx="883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Elephants can walk for a long way and never get lost. </a:t>
            </a:r>
          </a:p>
        </p:txBody>
      </p:sp>
      <p:sp>
        <p:nvSpPr>
          <p:cNvPr id="81927" name="TextBox 11"/>
          <p:cNvSpPr txBox="1">
            <a:spLocks noChangeArrowheads="1"/>
          </p:cNvSpPr>
          <p:nvPr/>
        </p:nvSpPr>
        <p:spPr bwMode="auto">
          <a:xfrm>
            <a:off x="107950" y="5791200"/>
            <a:ext cx="87487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People cut down many trees so elephants are losing their homes.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/>
      <p:bldP spid="81926" grpId="0"/>
      <p:bldP spid="819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1"/>
          <p:cNvSpPr txBox="1">
            <a:spLocks noChangeArrowheads="1"/>
          </p:cNvSpPr>
          <p:nvPr/>
        </p:nvSpPr>
        <p:spPr bwMode="auto">
          <a:xfrm>
            <a:off x="349250" y="555625"/>
            <a:ext cx="841851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思 考 探 究</a:t>
            </a:r>
          </a:p>
        </p:txBody>
      </p:sp>
      <p:sp>
        <p:nvSpPr>
          <p:cNvPr id="83971" name="矩形 2"/>
          <p:cNvSpPr>
            <a:spLocks noChangeArrowheads="1"/>
          </p:cNvSpPr>
          <p:nvPr/>
        </p:nvSpPr>
        <p:spPr bwMode="auto">
          <a:xfrm>
            <a:off x="0" y="1132612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</a:t>
            </a:r>
            <a:r>
              <a:rPr lang="en-US" altLang="zh-CN" sz="2800" dirty="0"/>
              <a:t>save  </a:t>
            </a:r>
            <a:r>
              <a:rPr lang="en-US" altLang="zh-CN" sz="2800" dirty="0" err="1"/>
              <a:t>save</a:t>
            </a:r>
            <a:r>
              <a:rPr lang="zh-CN" altLang="en-US" sz="2800" dirty="0"/>
              <a:t>是一个动词，意为 </a:t>
            </a:r>
            <a:r>
              <a:rPr lang="en-US" altLang="zh-CN" sz="2800" dirty="0"/>
              <a:t>1) </a:t>
            </a:r>
            <a:r>
              <a:rPr lang="en-US" altLang="zh-CN" sz="2800" dirty="0" smtClean="0"/>
              <a:t>______</a:t>
            </a:r>
            <a:r>
              <a:rPr lang="zh-CN" altLang="en-US" sz="2800" dirty="0" smtClean="0"/>
              <a:t>、</a:t>
            </a:r>
            <a:r>
              <a:rPr lang="en-US" altLang="zh-CN" sz="2800" dirty="0"/>
              <a:t>_____ </a:t>
            </a:r>
            <a:r>
              <a:rPr lang="zh-CN" altLang="en-US" sz="2800" dirty="0"/>
              <a:t>另外，</a:t>
            </a:r>
            <a:r>
              <a:rPr lang="en-US" altLang="zh-CN" sz="2800" dirty="0"/>
              <a:t>save</a:t>
            </a:r>
            <a:r>
              <a:rPr lang="zh-CN" altLang="en-US" sz="2800" dirty="0"/>
              <a:t>做动词时还有“贮存，储蓄、节省、保存”等意思。</a:t>
            </a:r>
            <a:r>
              <a:rPr lang="en-US" altLang="zh-CN" sz="2800" dirty="0"/>
              <a:t>save one’s life </a:t>
            </a:r>
            <a:r>
              <a:rPr lang="zh-CN" altLang="en-US" sz="2800" dirty="0"/>
              <a:t>拯救某人的生命。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 smtClean="0"/>
              <a:t>2</a:t>
            </a:r>
            <a:r>
              <a:rPr lang="en-US" altLang="zh-CN" sz="2800" dirty="0"/>
              <a:t>) </a:t>
            </a:r>
            <a:r>
              <a:rPr lang="zh-CN" altLang="en-US" sz="2800" dirty="0"/>
              <a:t>我们必须救它们。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We must </a:t>
            </a:r>
            <a:r>
              <a:rPr lang="en-US" altLang="zh-CN" sz="3200" dirty="0" smtClean="0"/>
              <a:t>_______ ______. </a:t>
            </a:r>
            <a:endParaRPr lang="en-US" altLang="zh-CN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 smtClean="0"/>
              <a:t>3</a:t>
            </a:r>
            <a:r>
              <a:rPr lang="en-US" altLang="zh-CN" sz="2800" dirty="0"/>
              <a:t>) </a:t>
            </a:r>
            <a:r>
              <a:rPr lang="zh-CN" altLang="en-US" sz="2800" dirty="0"/>
              <a:t>节约水 </a:t>
            </a:r>
            <a:r>
              <a:rPr lang="en-US" altLang="zh-CN" sz="2800" dirty="0" smtClean="0"/>
              <a:t>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 smtClean="0"/>
              <a:t>4</a:t>
            </a:r>
            <a:r>
              <a:rPr lang="en-US" altLang="zh-CN" sz="2800" dirty="0"/>
              <a:t>) </a:t>
            </a:r>
            <a:r>
              <a:rPr lang="zh-CN" altLang="en-US" sz="2800" dirty="0"/>
              <a:t>贮存食物 </a:t>
            </a:r>
            <a:r>
              <a:rPr lang="en-US" altLang="zh-CN" sz="2800" dirty="0" smtClean="0"/>
              <a:t>____________ </a:t>
            </a:r>
            <a:endParaRPr lang="en-US" altLang="zh-CN" sz="28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★ </a:t>
            </a:r>
            <a:r>
              <a:rPr lang="en-US" altLang="zh-CN" sz="2800" dirty="0"/>
              <a:t>cut down</a:t>
            </a:r>
            <a:r>
              <a:rPr lang="zh-CN" altLang="en-US" sz="2800" dirty="0"/>
              <a:t>的意思及用</a:t>
            </a:r>
            <a:r>
              <a:rPr lang="zh-CN" altLang="en-US" sz="2800" dirty="0" smtClean="0"/>
              <a:t>法</a:t>
            </a:r>
            <a:r>
              <a:rPr lang="en-US" altLang="zh-CN" sz="2800" dirty="0"/>
              <a:t>:</a:t>
            </a:r>
            <a:r>
              <a:rPr lang="en-US" altLang="zh-CN" sz="2800" dirty="0" smtClean="0"/>
              <a:t>cut </a:t>
            </a:r>
            <a:r>
              <a:rPr lang="en-US" altLang="zh-CN" sz="2800" dirty="0"/>
              <a:t>down </a:t>
            </a:r>
            <a:r>
              <a:rPr lang="zh-CN" altLang="en-US" sz="2800" dirty="0"/>
              <a:t>意为“砍倒”，</a:t>
            </a:r>
            <a:r>
              <a:rPr lang="en-US" altLang="zh-CN" sz="2800" dirty="0"/>
              <a:t>down</a:t>
            </a:r>
            <a:r>
              <a:rPr lang="zh-CN" altLang="en-US" sz="2800" dirty="0"/>
              <a:t>为副词。观察下列句子：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</a:t>
            </a:r>
            <a:r>
              <a:rPr lang="en-US" altLang="zh-CN" sz="2800" dirty="0"/>
              <a:t>Tom’s mother told him not to cut down the tree, but he cut it down last week.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800" dirty="0"/>
              <a:t>    We shouldn’t cut the trees down.</a:t>
            </a:r>
          </a:p>
        </p:txBody>
      </p:sp>
      <p:sp>
        <p:nvSpPr>
          <p:cNvPr id="83972" name="TextBox 4"/>
          <p:cNvSpPr txBox="1">
            <a:spLocks noChangeArrowheads="1"/>
          </p:cNvSpPr>
          <p:nvPr/>
        </p:nvSpPr>
        <p:spPr bwMode="auto">
          <a:xfrm>
            <a:off x="7086600" y="1068387"/>
            <a:ext cx="1130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救助</a:t>
            </a:r>
          </a:p>
        </p:txBody>
      </p:sp>
      <p:sp>
        <p:nvSpPr>
          <p:cNvPr id="83973" name="TextBox 4"/>
          <p:cNvSpPr txBox="1">
            <a:spLocks noChangeArrowheads="1"/>
          </p:cNvSpPr>
          <p:nvPr/>
        </p:nvSpPr>
        <p:spPr bwMode="auto">
          <a:xfrm>
            <a:off x="5635625" y="1066800"/>
            <a:ext cx="765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救</a:t>
            </a:r>
          </a:p>
        </p:txBody>
      </p:sp>
      <p:sp>
        <p:nvSpPr>
          <p:cNvPr id="83974" name="TextBox 4"/>
          <p:cNvSpPr txBox="1">
            <a:spLocks noChangeArrowheads="1"/>
          </p:cNvSpPr>
          <p:nvPr/>
        </p:nvSpPr>
        <p:spPr bwMode="auto">
          <a:xfrm>
            <a:off x="1981201" y="2885212"/>
            <a:ext cx="3124199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save      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them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83975" name="TextBox 4"/>
          <p:cNvSpPr txBox="1">
            <a:spLocks noChangeArrowheads="1"/>
          </p:cNvSpPr>
          <p:nvPr/>
        </p:nvSpPr>
        <p:spPr bwMode="auto">
          <a:xfrm>
            <a:off x="2133600" y="3342412"/>
            <a:ext cx="2693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save water</a:t>
            </a:r>
          </a:p>
        </p:txBody>
      </p:sp>
      <p:sp>
        <p:nvSpPr>
          <p:cNvPr id="83976" name="TextBox 4"/>
          <p:cNvSpPr txBox="1">
            <a:spLocks noChangeArrowheads="1"/>
          </p:cNvSpPr>
          <p:nvPr/>
        </p:nvSpPr>
        <p:spPr bwMode="auto">
          <a:xfrm>
            <a:off x="2133600" y="3755162"/>
            <a:ext cx="44513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save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  <p:bldP spid="83973" grpId="0"/>
      <p:bldP spid="83974" grpId="0"/>
      <p:bldP spid="83975" grpId="0"/>
      <p:bldP spid="839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矩形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</a:t>
            </a:r>
            <a:r>
              <a:rPr lang="zh-CN" altLang="en-US" sz="3200" dirty="0">
                <a:sym typeface="Arial" panose="020B0604020202020204" pitchFamily="34" charset="0"/>
              </a:rPr>
              <a:t>结论：</a:t>
            </a:r>
            <a:r>
              <a:rPr lang="en-US" altLang="zh-CN" sz="3200" dirty="0">
                <a:sym typeface="Arial" panose="020B0604020202020204" pitchFamily="34" charset="0"/>
              </a:rPr>
              <a:t>cut down</a:t>
            </a:r>
            <a:r>
              <a:rPr lang="zh-CN" altLang="en-US" sz="3200" dirty="0">
                <a:sym typeface="Arial" panose="020B0604020202020204" pitchFamily="34" charset="0"/>
              </a:rPr>
              <a:t>后的宾语如果是名词，则可以把名词放在</a:t>
            </a:r>
            <a:r>
              <a:rPr lang="en-US" altLang="zh-CN" sz="3200" dirty="0">
                <a:sym typeface="Arial" panose="020B0604020202020204" pitchFamily="34" charset="0"/>
              </a:rPr>
              <a:t>cut </a:t>
            </a:r>
            <a:r>
              <a:rPr lang="zh-CN" altLang="en-US" sz="3200" dirty="0">
                <a:sym typeface="Arial" panose="020B0604020202020204" pitchFamily="34" charset="0"/>
              </a:rPr>
              <a:t>和</a:t>
            </a:r>
            <a:r>
              <a:rPr lang="en-US" altLang="zh-CN" sz="3200" dirty="0">
                <a:sym typeface="Arial" panose="020B0604020202020204" pitchFamily="34" charset="0"/>
              </a:rPr>
              <a:t>down</a:t>
            </a:r>
            <a:r>
              <a:rPr lang="zh-CN" altLang="en-US" sz="3200" dirty="0">
                <a:sym typeface="Arial" panose="020B0604020202020204" pitchFamily="34" charset="0"/>
              </a:rPr>
              <a:t>的</a:t>
            </a:r>
            <a:r>
              <a:rPr lang="en-US" altLang="zh-CN" sz="3200" dirty="0">
                <a:sym typeface="Arial" panose="020B0604020202020204" pitchFamily="34" charset="0"/>
              </a:rPr>
              <a:t>5) </a:t>
            </a:r>
            <a:r>
              <a:rPr lang="en-US" altLang="zh-CN" sz="3200" dirty="0" smtClean="0">
                <a:sym typeface="Arial" panose="020B0604020202020204" pitchFamily="34" charset="0"/>
              </a:rPr>
              <a:t>_____</a:t>
            </a:r>
            <a:r>
              <a:rPr lang="zh-CN" altLang="en-US" sz="3200" dirty="0">
                <a:sym typeface="Arial" panose="020B0604020202020204" pitchFamily="34" charset="0"/>
              </a:rPr>
              <a:t>或</a:t>
            </a:r>
            <a:r>
              <a:rPr lang="en-US" altLang="zh-CN" sz="3200" dirty="0">
                <a:sym typeface="Arial" panose="020B0604020202020204" pitchFamily="34" charset="0"/>
              </a:rPr>
              <a:t>down </a:t>
            </a:r>
            <a:r>
              <a:rPr lang="zh-CN" altLang="en-US" sz="3200" dirty="0">
                <a:sym typeface="Arial" panose="020B0604020202020204" pitchFamily="34" charset="0"/>
              </a:rPr>
              <a:t>的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</a:t>
            </a:r>
            <a:r>
              <a:rPr lang="en-US" altLang="zh-CN" sz="3200" dirty="0">
                <a:sym typeface="Arial" panose="020B0604020202020204" pitchFamily="34" charset="0"/>
              </a:rPr>
              <a:t>6) </a:t>
            </a:r>
            <a:r>
              <a:rPr lang="en-US" altLang="zh-CN" sz="3200" dirty="0" smtClean="0">
                <a:sym typeface="Arial" panose="020B0604020202020204" pitchFamily="34" charset="0"/>
              </a:rPr>
              <a:t>_______</a:t>
            </a:r>
            <a:r>
              <a:rPr lang="zh-CN" altLang="en-US" sz="3200" dirty="0" smtClean="0">
                <a:sym typeface="Arial" panose="020B0604020202020204" pitchFamily="34" charset="0"/>
              </a:rPr>
              <a:t>，</a:t>
            </a:r>
            <a:r>
              <a:rPr lang="zh-CN" altLang="en-US" sz="3200" dirty="0">
                <a:sym typeface="Arial" panose="020B0604020202020204" pitchFamily="34" charset="0"/>
              </a:rPr>
              <a:t>但如果是</a:t>
            </a:r>
            <a:r>
              <a:rPr lang="en-US" altLang="zh-CN" sz="3200" dirty="0">
                <a:sym typeface="Arial" panose="020B0604020202020204" pitchFamily="34" charset="0"/>
              </a:rPr>
              <a:t>7</a:t>
            </a:r>
            <a:r>
              <a:rPr lang="en-US" altLang="zh-CN" sz="3200" dirty="0" smtClean="0">
                <a:sym typeface="Arial" panose="020B0604020202020204" pitchFamily="34" charset="0"/>
              </a:rPr>
              <a:t>)____</a:t>
            </a:r>
            <a:r>
              <a:rPr lang="zh-CN" altLang="en-US" sz="3200" dirty="0" smtClean="0">
                <a:sym typeface="Arial" panose="020B0604020202020204" pitchFamily="34" charset="0"/>
              </a:rPr>
              <a:t>词</a:t>
            </a:r>
            <a:r>
              <a:rPr lang="zh-CN" altLang="en-US" sz="3200" dirty="0">
                <a:sym typeface="Arial" panose="020B0604020202020204" pitchFamily="34" charset="0"/>
              </a:rPr>
              <a:t>，则必须放在二者中间。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Arial" panose="020B0604020202020204" pitchFamily="34" charset="0"/>
              </a:rPr>
              <a:t>8</a:t>
            </a:r>
            <a:r>
              <a:rPr lang="en-US" altLang="zh-CN" sz="3200" dirty="0">
                <a:sym typeface="Arial" panose="020B0604020202020204" pitchFamily="34" charset="0"/>
              </a:rPr>
              <a:t>) We can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’</a:t>
            </a:r>
            <a:r>
              <a:rPr lang="en-US" altLang="zh-CN" sz="3200" dirty="0">
                <a:sym typeface="Arial" panose="020B0604020202020204" pitchFamily="34" charset="0"/>
              </a:rPr>
              <a:t>t see many trees here because some </a:t>
            </a:r>
            <a:r>
              <a:rPr lang="en-US" altLang="zh-CN" sz="3200" dirty="0" smtClean="0">
                <a:sym typeface="Arial" panose="020B0604020202020204" pitchFamily="34" charset="0"/>
              </a:rPr>
              <a:t>people______.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A. cut it down	    </a:t>
            </a:r>
            <a:r>
              <a:rPr lang="en-US" altLang="zh-CN" sz="3200" dirty="0" smtClean="0">
                <a:sym typeface="Arial" panose="020B0604020202020204" pitchFamily="34" charset="0"/>
              </a:rPr>
              <a:t>B</a:t>
            </a:r>
            <a:r>
              <a:rPr lang="en-US" altLang="zh-CN" sz="3200" dirty="0">
                <a:sym typeface="Arial" panose="020B0604020202020204" pitchFamily="34" charset="0"/>
              </a:rPr>
              <a:t>. cut down it	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C. cut them </a:t>
            </a:r>
            <a:r>
              <a:rPr lang="en-US" altLang="zh-CN" sz="3200" dirty="0" smtClean="0">
                <a:sym typeface="Arial" panose="020B0604020202020204" pitchFamily="34" charset="0"/>
              </a:rPr>
              <a:t>down    D</a:t>
            </a:r>
            <a:r>
              <a:rPr lang="en-US" altLang="zh-CN" sz="3200" dirty="0">
                <a:sym typeface="Arial" panose="020B0604020202020204" pitchFamily="34" charset="0"/>
              </a:rPr>
              <a:t>. cut down them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★one of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…</a:t>
            </a:r>
            <a:r>
              <a:rPr lang="zh-CN" altLang="en-US" sz="3200" dirty="0">
                <a:sym typeface="Arial" panose="020B0604020202020204" pitchFamily="34" charset="0"/>
              </a:rPr>
              <a:t>的意思及用法：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>
                <a:sym typeface="Arial" panose="020B0604020202020204" pitchFamily="34" charset="0"/>
              </a:rPr>
              <a:t>   观察这两个句子：</a:t>
            </a:r>
            <a:r>
              <a:rPr lang="en-US" altLang="zh-CN" sz="3200" dirty="0">
                <a:sym typeface="Arial" panose="020B0604020202020204" pitchFamily="34" charset="0"/>
              </a:rPr>
              <a:t>Tom is one of my best friends.       One of the students is not in the classroom.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   </a:t>
            </a:r>
            <a:r>
              <a:rPr lang="zh-CN" altLang="en-US" sz="3200" dirty="0">
                <a:sym typeface="Arial" panose="020B0604020202020204" pitchFamily="34" charset="0"/>
              </a:rPr>
              <a:t>结论：</a:t>
            </a:r>
            <a:r>
              <a:rPr lang="en-US" altLang="zh-CN" sz="3200" dirty="0">
                <a:sym typeface="Arial" panose="020B0604020202020204" pitchFamily="34" charset="0"/>
              </a:rPr>
              <a:t>one of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…</a:t>
            </a:r>
            <a:r>
              <a:rPr lang="en-US" altLang="zh-CN" sz="3200" dirty="0">
                <a:sym typeface="Arial" panose="020B0604020202020204" pitchFamily="34" charset="0"/>
              </a:rPr>
              <a:t> 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……</a:t>
            </a:r>
            <a:r>
              <a:rPr lang="zh-CN" altLang="en-US" sz="3200" dirty="0">
                <a:sym typeface="Arial" panose="020B0604020202020204" pitchFamily="34" charset="0"/>
              </a:rPr>
              <a:t>其中之一</a:t>
            </a:r>
            <a:r>
              <a:rPr lang="zh-CN" altLang="en-US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zh-CN" altLang="en-US" sz="3200" dirty="0">
                <a:sym typeface="Arial" panose="020B0604020202020204" pitchFamily="34" charset="0"/>
              </a:rPr>
              <a:t>，其后接</a:t>
            </a:r>
            <a:r>
              <a:rPr lang="en-US" altLang="zh-CN" sz="3200" dirty="0">
                <a:sym typeface="Arial" panose="020B0604020202020204" pitchFamily="34" charset="0"/>
              </a:rPr>
              <a:t>9)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__________, 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“</a:t>
            </a:r>
            <a:r>
              <a:rPr lang="en-US" altLang="zh-CN" sz="3200" dirty="0">
                <a:sym typeface="Arial" panose="020B0604020202020204" pitchFamily="34" charset="0"/>
              </a:rPr>
              <a:t>one of...</a:t>
            </a:r>
            <a:r>
              <a:rPr lang="en-US" altLang="zh-CN" sz="3200" dirty="0">
                <a:latin typeface="Calibri" panose="020F0502020204030204"/>
                <a:sym typeface="Arial" panose="020B0604020202020204" pitchFamily="34" charset="0"/>
              </a:rPr>
              <a:t>”</a:t>
            </a:r>
            <a:r>
              <a:rPr lang="en-US" altLang="zh-CN" sz="3200" dirty="0">
                <a:sym typeface="Arial" panose="020B0604020202020204" pitchFamily="34" charset="0"/>
              </a:rPr>
              <a:t> .</a:t>
            </a:r>
            <a:r>
              <a:rPr lang="zh-CN" altLang="en-US" sz="3200" dirty="0">
                <a:sym typeface="Arial" panose="020B0604020202020204" pitchFamily="34" charset="0"/>
              </a:rPr>
              <a:t>结构做主语时，谓语动词 用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__________(</a:t>
            </a:r>
            <a:r>
              <a:rPr lang="zh-CN" altLang="en-US" sz="3200" dirty="0">
                <a:sym typeface="Arial" panose="020B0604020202020204" pitchFamily="34" charset="0"/>
              </a:rPr>
              <a:t>单数</a:t>
            </a:r>
            <a:r>
              <a:rPr lang="en-US" altLang="zh-CN" sz="3200" dirty="0">
                <a:sym typeface="Arial" panose="020B0604020202020204" pitchFamily="34" charset="0"/>
              </a:rPr>
              <a:t>/</a:t>
            </a:r>
            <a:r>
              <a:rPr lang="zh-CN" altLang="en-US" sz="3200" dirty="0">
                <a:sym typeface="Arial" panose="020B0604020202020204" pitchFamily="34" charset="0"/>
              </a:rPr>
              <a:t>复数）。</a:t>
            </a:r>
          </a:p>
        </p:txBody>
      </p:sp>
      <p:sp>
        <p:nvSpPr>
          <p:cNvPr id="86019" name="TextBox 2"/>
          <p:cNvSpPr txBox="1">
            <a:spLocks noChangeArrowheads="1"/>
          </p:cNvSpPr>
          <p:nvPr/>
        </p:nvSpPr>
        <p:spPr bwMode="auto">
          <a:xfrm>
            <a:off x="4572000" y="404813"/>
            <a:ext cx="12969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中间</a:t>
            </a:r>
          </a:p>
        </p:txBody>
      </p:sp>
      <p:sp>
        <p:nvSpPr>
          <p:cNvPr id="86020" name="TextBox 2"/>
          <p:cNvSpPr txBox="1">
            <a:spLocks noChangeArrowheads="1"/>
          </p:cNvSpPr>
          <p:nvPr/>
        </p:nvSpPr>
        <p:spPr bwMode="auto">
          <a:xfrm>
            <a:off x="4800600" y="947738"/>
            <a:ext cx="1423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代</a:t>
            </a:r>
          </a:p>
        </p:txBody>
      </p:sp>
      <p:sp>
        <p:nvSpPr>
          <p:cNvPr id="86021" name="TextBox 2"/>
          <p:cNvSpPr txBox="1">
            <a:spLocks noChangeArrowheads="1"/>
          </p:cNvSpPr>
          <p:nvPr/>
        </p:nvSpPr>
        <p:spPr bwMode="auto">
          <a:xfrm>
            <a:off x="755650" y="908050"/>
            <a:ext cx="1416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后面</a:t>
            </a:r>
          </a:p>
        </p:txBody>
      </p:sp>
      <p:sp>
        <p:nvSpPr>
          <p:cNvPr id="86022" name="TextBox 2"/>
          <p:cNvSpPr txBox="1">
            <a:spLocks noChangeArrowheads="1"/>
          </p:cNvSpPr>
          <p:nvPr/>
        </p:nvSpPr>
        <p:spPr bwMode="auto">
          <a:xfrm>
            <a:off x="1524000" y="2368550"/>
            <a:ext cx="7119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86023" name="TextBox 2"/>
          <p:cNvSpPr txBox="1">
            <a:spLocks noChangeArrowheads="1"/>
          </p:cNvSpPr>
          <p:nvPr/>
        </p:nvSpPr>
        <p:spPr bwMode="auto">
          <a:xfrm>
            <a:off x="228600" y="5734050"/>
            <a:ext cx="20574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名词复数</a:t>
            </a:r>
          </a:p>
        </p:txBody>
      </p:sp>
      <p:sp>
        <p:nvSpPr>
          <p:cNvPr id="86024" name="TextBox 2"/>
          <p:cNvSpPr txBox="1">
            <a:spLocks noChangeArrowheads="1"/>
          </p:cNvSpPr>
          <p:nvPr/>
        </p:nvSpPr>
        <p:spPr bwMode="auto">
          <a:xfrm>
            <a:off x="1619250" y="6308725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单数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/>
      <p:bldP spid="86021" grpId="0"/>
      <p:bldP spid="86022" grpId="0"/>
      <p:bldP spid="86023" grpId="0"/>
      <p:bldP spid="860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1"/>
          <p:cNvSpPr>
            <a:spLocks noChangeArrowheads="1"/>
          </p:cNvSpPr>
          <p:nvPr/>
        </p:nvSpPr>
        <p:spPr bwMode="auto">
          <a:xfrm>
            <a:off x="0" y="850642"/>
            <a:ext cx="91440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10</a:t>
            </a:r>
            <a:r>
              <a:rPr lang="zh-CN" altLang="en-US" sz="3200" dirty="0">
                <a:sym typeface="Arial" panose="020B0604020202020204" pitchFamily="34" charset="0"/>
              </a:rPr>
              <a:t>）这些书中的其中一本是我的。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___________________ </a:t>
            </a:r>
            <a:r>
              <a:rPr lang="en-US" altLang="zh-CN" sz="3200" dirty="0">
                <a:sym typeface="Arial" panose="020B0604020202020204" pitchFamily="34" charset="0"/>
              </a:rPr>
              <a:t>mine.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Arial" panose="020B0604020202020204" pitchFamily="34" charset="0"/>
              </a:rPr>
              <a:t>★ danger  </a:t>
            </a:r>
            <a:r>
              <a:rPr lang="en-US" altLang="zh-CN" sz="3200" dirty="0" err="1">
                <a:sym typeface="Arial" panose="020B0604020202020204" pitchFamily="34" charset="0"/>
              </a:rPr>
              <a:t>danger</a:t>
            </a:r>
            <a:r>
              <a:rPr lang="zh-CN" altLang="en-US" sz="3200" dirty="0">
                <a:sym typeface="Arial" panose="020B0604020202020204" pitchFamily="34" charset="0"/>
              </a:rPr>
              <a:t>是一个名词，意为</a:t>
            </a:r>
            <a:r>
              <a:rPr lang="en-US" altLang="zh-CN" sz="3200" dirty="0">
                <a:sym typeface="Arial" panose="020B0604020202020204" pitchFamily="34" charset="0"/>
              </a:rPr>
              <a:t>11)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________, </a:t>
            </a:r>
            <a:r>
              <a:rPr lang="zh-CN" altLang="en-US" sz="3200" dirty="0">
                <a:sym typeface="Arial" panose="020B0604020202020204" pitchFamily="34" charset="0"/>
              </a:rPr>
              <a:t>常用短语 </a:t>
            </a:r>
            <a:r>
              <a:rPr lang="en-US" altLang="zh-CN" sz="3200" dirty="0">
                <a:sym typeface="Arial" panose="020B0604020202020204" pitchFamily="34" charset="0"/>
              </a:rPr>
              <a:t>be in danger</a:t>
            </a:r>
            <a:r>
              <a:rPr lang="zh-CN" altLang="en-US" sz="3200" dirty="0">
                <a:sym typeface="Arial" panose="020B0604020202020204" pitchFamily="34" charset="0"/>
              </a:rPr>
              <a:t>意为</a:t>
            </a:r>
            <a:r>
              <a:rPr lang="en-US" altLang="zh-CN" sz="3200" dirty="0">
                <a:sym typeface="Arial" panose="020B0604020202020204" pitchFamily="34" charset="0"/>
              </a:rPr>
              <a:t>12) </a:t>
            </a:r>
            <a:r>
              <a:rPr lang="en-US" altLang="zh-CN" sz="3200" dirty="0" smtClean="0">
                <a:sym typeface="Arial" panose="020B0604020202020204" pitchFamily="34" charset="0"/>
              </a:rPr>
              <a:t>___________.</a:t>
            </a:r>
            <a:endParaRPr lang="en-US" altLang="zh-CN" sz="3200" dirty="0">
              <a:sym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宋体" panose="02010600030101010101" pitchFamily="2" charset="-122"/>
              </a:rPr>
              <a:t>danger</a:t>
            </a:r>
            <a:r>
              <a:rPr lang="zh-CN" altLang="en-US" sz="3200" dirty="0">
                <a:sym typeface="宋体" panose="02010600030101010101" pitchFamily="2" charset="-122"/>
              </a:rPr>
              <a:t>前可用</a:t>
            </a:r>
            <a:r>
              <a:rPr lang="en-US" altLang="zh-CN" sz="3200" dirty="0">
                <a:sym typeface="宋体" panose="02010600030101010101" pitchFamily="2" charset="-122"/>
              </a:rPr>
              <a:t>great</a:t>
            </a:r>
            <a:r>
              <a:rPr lang="zh-CN" altLang="en-US" sz="3200" dirty="0">
                <a:sym typeface="宋体" panose="02010600030101010101" pitchFamily="2" charset="-122"/>
              </a:rPr>
              <a:t>修饰，表示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“</a:t>
            </a:r>
            <a:r>
              <a:rPr lang="zh-CN" altLang="en-US" sz="3200" dirty="0">
                <a:sym typeface="宋体" panose="02010600030101010101" pitchFamily="2" charset="-122"/>
              </a:rPr>
              <a:t>巨大的</a:t>
            </a:r>
            <a:r>
              <a:rPr lang="zh-CN" altLang="en-US" sz="3200" dirty="0">
                <a:latin typeface="Calibri" panose="020F0502020204030204"/>
                <a:sym typeface="宋体" panose="02010600030101010101" pitchFamily="2" charset="-122"/>
              </a:rPr>
              <a:t>”</a:t>
            </a:r>
            <a:r>
              <a:rPr lang="en-US" altLang="zh-CN" sz="3200" dirty="0">
                <a:sym typeface="宋体" panose="02010600030101010101" pitchFamily="2" charset="-122"/>
              </a:rPr>
              <a:t>, be in great danger </a:t>
            </a:r>
            <a:r>
              <a:rPr lang="zh-CN" altLang="en-US" sz="3200" dirty="0">
                <a:sym typeface="宋体" panose="02010600030101010101" pitchFamily="2" charset="-122"/>
              </a:rPr>
              <a:t>意为</a:t>
            </a:r>
            <a:r>
              <a:rPr lang="en-US" altLang="zh-CN" sz="3200" dirty="0">
                <a:sym typeface="宋体" panose="02010600030101010101" pitchFamily="2" charset="-122"/>
              </a:rPr>
              <a:t>13)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_______________ </a:t>
            </a:r>
            <a:endParaRPr lang="en-US" altLang="zh-CN" sz="3200" dirty="0">
              <a:sym typeface="宋体" panose="02010600030101010101" pitchFamily="2" charset="-122"/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宋体" panose="02010600030101010101" pitchFamily="2" charset="-122"/>
              </a:rPr>
              <a:t>danger </a:t>
            </a:r>
            <a:r>
              <a:rPr lang="zh-CN" altLang="en-US" sz="3200" dirty="0">
                <a:sym typeface="宋体" panose="02010600030101010101" pitchFamily="2" charset="-122"/>
              </a:rPr>
              <a:t>的形容词是 </a:t>
            </a:r>
            <a:r>
              <a:rPr lang="en-US" altLang="zh-CN" sz="3200" dirty="0">
                <a:sym typeface="宋体" panose="02010600030101010101" pitchFamily="2" charset="-122"/>
              </a:rPr>
              <a:t>dangerous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 smtClean="0">
                <a:sym typeface="宋体" panose="02010600030101010101" pitchFamily="2" charset="-122"/>
              </a:rPr>
              <a:t>14</a:t>
            </a:r>
            <a:r>
              <a:rPr lang="en-US" altLang="zh-CN" sz="3200" dirty="0">
                <a:sym typeface="宋体" panose="02010600030101010101" pitchFamily="2" charset="-122"/>
              </a:rPr>
              <a:t>) </a:t>
            </a:r>
            <a:r>
              <a:rPr lang="zh-CN" altLang="en-US" sz="3200" dirty="0">
                <a:sym typeface="宋体" panose="02010600030101010101" pitchFamily="2" charset="-122"/>
              </a:rPr>
              <a:t>那个男孩面临着巨大的危险。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ym typeface="宋体" panose="02010600030101010101" pitchFamily="2" charset="-122"/>
              </a:rPr>
              <a:t>The boy </a:t>
            </a:r>
            <a:r>
              <a:rPr lang="en-US" altLang="zh-CN" sz="3200" dirty="0" smtClean="0">
                <a:sym typeface="宋体" panose="02010600030101010101" pitchFamily="2" charset="-122"/>
              </a:rPr>
              <a:t>_________________. </a:t>
            </a:r>
            <a:endParaRPr lang="en-US" altLang="zh-CN" sz="3200" dirty="0">
              <a:sym typeface="宋体" panose="02010600030101010101" pitchFamily="2" charset="-122"/>
            </a:endParaRPr>
          </a:p>
        </p:txBody>
      </p:sp>
      <p:sp>
        <p:nvSpPr>
          <p:cNvPr id="87043" name="TextBox 2"/>
          <p:cNvSpPr txBox="1">
            <a:spLocks noChangeArrowheads="1"/>
          </p:cNvSpPr>
          <p:nvPr/>
        </p:nvSpPr>
        <p:spPr bwMode="auto">
          <a:xfrm>
            <a:off x="228600" y="1277680"/>
            <a:ext cx="403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One of the books is</a:t>
            </a:r>
          </a:p>
        </p:txBody>
      </p:sp>
      <p:sp>
        <p:nvSpPr>
          <p:cNvPr id="87044" name="TextBox 2"/>
          <p:cNvSpPr txBox="1">
            <a:spLocks noChangeArrowheads="1"/>
          </p:cNvSpPr>
          <p:nvPr/>
        </p:nvSpPr>
        <p:spPr bwMode="auto">
          <a:xfrm>
            <a:off x="179388" y="2265104"/>
            <a:ext cx="16525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危险</a:t>
            </a:r>
          </a:p>
        </p:txBody>
      </p:sp>
      <p:sp>
        <p:nvSpPr>
          <p:cNvPr id="87045" name="TextBox 2"/>
          <p:cNvSpPr txBox="1">
            <a:spLocks noChangeArrowheads="1"/>
          </p:cNvSpPr>
          <p:nvPr/>
        </p:nvSpPr>
        <p:spPr bwMode="auto">
          <a:xfrm>
            <a:off x="179389" y="2768342"/>
            <a:ext cx="24114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处在危险中</a:t>
            </a:r>
          </a:p>
        </p:txBody>
      </p:sp>
      <p:sp>
        <p:nvSpPr>
          <p:cNvPr id="87046" name="TextBox 2"/>
          <p:cNvSpPr txBox="1">
            <a:spLocks noChangeArrowheads="1"/>
          </p:cNvSpPr>
          <p:nvPr/>
        </p:nvSpPr>
        <p:spPr bwMode="auto">
          <a:xfrm>
            <a:off x="4497387" y="3716079"/>
            <a:ext cx="43418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FF0000"/>
                </a:solidFill>
              </a:rPr>
              <a:t>处于极大的危险中	</a:t>
            </a:r>
          </a:p>
        </p:txBody>
      </p:sp>
      <p:sp>
        <p:nvSpPr>
          <p:cNvPr id="87047" name="TextBox 2"/>
          <p:cNvSpPr txBox="1">
            <a:spLocks noChangeArrowheads="1"/>
          </p:cNvSpPr>
          <p:nvPr/>
        </p:nvSpPr>
        <p:spPr bwMode="auto">
          <a:xfrm>
            <a:off x="1600200" y="5163879"/>
            <a:ext cx="4340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is in great danger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  <p:bldP spid="87046" grpId="0"/>
      <p:bldP spid="8704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1291</Words>
  <Application>Microsoft Office PowerPoint</Application>
  <PresentationFormat>全屏显示(4:3)</PresentationFormat>
  <Paragraphs>216</Paragraphs>
  <Slides>19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282B4E1468B44D098123BB824C0E2E5C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