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044" r:id="rId2"/>
    <p:sldId id="1054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52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黑体" panose="02010609060101010101" pitchFamily="49" charset="-122"/>
      <p:regular r:id="rId18"/>
    </p:embeddedFont>
    <p:embeddedFont>
      <p:font typeface="OPPOSans R" panose="02010600030101010101" charset="-122"/>
      <p:regular r:id="rId19"/>
    </p:embeddedFont>
    <p:embeddedFont>
      <p:font typeface="FandolFang R" panose="02010600030101010101" charset="-122"/>
      <p:regular r:id="rId20"/>
    </p:embeddedFont>
    <p:embeddedFont>
      <p:font typeface="OPPOSans H" panose="02010600030101010101" charset="-122"/>
      <p:regular r:id="rId21"/>
    </p:embeddedFont>
    <p:embeddedFont>
      <p:font typeface="思源黑体 CN Medium" panose="02010600030101010101" charset="-122"/>
      <p:regular r:id="rId22"/>
    </p:embeddedFont>
    <p:embeddedFont>
      <p:font typeface="OPPOSans L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166" autoAdjust="0"/>
  </p:normalViewPr>
  <p:slideViewPr>
    <p:cSldViewPr snapToGrid="0">
      <p:cViewPr varScale="1">
        <p:scale>
          <a:sx n="96" d="100"/>
          <a:sy n="96" d="100"/>
        </p:scale>
        <p:origin x="1008" y="96"/>
      </p:cViewPr>
      <p:guideLst>
        <p:guide pos="416"/>
        <p:guide pos="7256"/>
        <p:guide orient="horz" pos="600"/>
        <p:guide orient="horz" pos="3929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CCE4EB0-C272-46BA-98AB-8E899DB23036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B005312-0635-45B0-BAC8-55AD9B12EE7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V="1">
            <a:off x="10777854" y="6342380"/>
            <a:ext cx="1627506" cy="3784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C736-2994-4A59-820E-3520B1E894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jpe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7337"/>
            <a:ext cx="10287000" cy="6858000"/>
          </a:xfrm>
          <a:prstGeom prst="rect">
            <a:avLst/>
          </a:prstGeom>
        </p:spPr>
      </p:pic>
      <p:grpSp>
        <p:nvGrpSpPr>
          <p:cNvPr id="26" name="PA-组合 25"/>
          <p:cNvGrpSpPr/>
          <p:nvPr>
            <p:custDataLst>
              <p:tags r:id="rId2"/>
            </p:custDataLst>
          </p:nvPr>
        </p:nvGrpSpPr>
        <p:grpSpPr>
          <a:xfrm>
            <a:off x="75304" y="-7337"/>
            <a:ext cx="7532077" cy="6858000"/>
            <a:chOff x="1" y="0"/>
            <a:chExt cx="7532077" cy="6858000"/>
          </a:xfrm>
        </p:grpSpPr>
        <p:sp>
          <p:nvSpPr>
            <p:cNvPr id="16" name="PA-任意多边形 15"/>
            <p:cNvSpPr/>
            <p:nvPr>
              <p:custDataLst>
                <p:tags r:id="rId7"/>
              </p:custDataLst>
            </p:nvPr>
          </p:nvSpPr>
          <p:spPr>
            <a:xfrm>
              <a:off x="304801" y="0"/>
              <a:ext cx="7227277" cy="6858000"/>
            </a:xfrm>
            <a:custGeom>
              <a:avLst/>
              <a:gdLst>
                <a:gd name="connsiteX0" fmla="*/ 0 w 7227277"/>
                <a:gd name="connsiteY0" fmla="*/ 0 h 6858000"/>
                <a:gd name="connsiteX1" fmla="*/ 5974214 w 7227277"/>
                <a:gd name="connsiteY1" fmla="*/ 0 h 6858000"/>
                <a:gd name="connsiteX2" fmla="*/ 6011928 w 7227277"/>
                <a:gd name="connsiteY2" fmla="*/ 43538 h 6858000"/>
                <a:gd name="connsiteX3" fmla="*/ 7227277 w 7227277"/>
                <a:gd name="connsiteY3" fmla="*/ 3429000 h 6858000"/>
                <a:gd name="connsiteX4" fmla="*/ 6011928 w 7227277"/>
                <a:gd name="connsiteY4" fmla="*/ 6814462 h 6858000"/>
                <a:gd name="connsiteX5" fmla="*/ 5974214 w 7227277"/>
                <a:gd name="connsiteY5" fmla="*/ 6858000 h 6858000"/>
                <a:gd name="connsiteX6" fmla="*/ 0 w 722727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277" h="6858000">
                  <a:moveTo>
                    <a:pt x="0" y="0"/>
                  </a:moveTo>
                  <a:lnTo>
                    <a:pt x="5974214" y="0"/>
                  </a:lnTo>
                  <a:lnTo>
                    <a:pt x="6011928" y="43538"/>
                  </a:lnTo>
                  <a:cubicBezTo>
                    <a:pt x="6771182" y="963541"/>
                    <a:pt x="7227277" y="2143007"/>
                    <a:pt x="7227277" y="3429000"/>
                  </a:cubicBezTo>
                  <a:cubicBezTo>
                    <a:pt x="7227277" y="4714993"/>
                    <a:pt x="6771182" y="5894459"/>
                    <a:pt x="6011928" y="6814462"/>
                  </a:cubicBezTo>
                  <a:lnTo>
                    <a:pt x="597421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66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4" name="PA-任意多边形 13"/>
            <p:cNvSpPr/>
            <p:nvPr>
              <p:custDataLst>
                <p:tags r:id="rId8"/>
              </p:custDataLst>
            </p:nvPr>
          </p:nvSpPr>
          <p:spPr>
            <a:xfrm>
              <a:off x="1" y="0"/>
              <a:ext cx="7227277" cy="6858000"/>
            </a:xfrm>
            <a:custGeom>
              <a:avLst/>
              <a:gdLst>
                <a:gd name="connsiteX0" fmla="*/ 0 w 7227277"/>
                <a:gd name="connsiteY0" fmla="*/ 0 h 6858000"/>
                <a:gd name="connsiteX1" fmla="*/ 5974214 w 7227277"/>
                <a:gd name="connsiteY1" fmla="*/ 0 h 6858000"/>
                <a:gd name="connsiteX2" fmla="*/ 6011928 w 7227277"/>
                <a:gd name="connsiteY2" fmla="*/ 43538 h 6858000"/>
                <a:gd name="connsiteX3" fmla="*/ 7227277 w 7227277"/>
                <a:gd name="connsiteY3" fmla="*/ 3429000 h 6858000"/>
                <a:gd name="connsiteX4" fmla="*/ 6011928 w 7227277"/>
                <a:gd name="connsiteY4" fmla="*/ 6814462 h 6858000"/>
                <a:gd name="connsiteX5" fmla="*/ 5974214 w 7227277"/>
                <a:gd name="connsiteY5" fmla="*/ 6858000 h 6858000"/>
                <a:gd name="connsiteX6" fmla="*/ 0 w 722727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277" h="6858000">
                  <a:moveTo>
                    <a:pt x="0" y="0"/>
                  </a:moveTo>
                  <a:lnTo>
                    <a:pt x="5974214" y="0"/>
                  </a:lnTo>
                  <a:lnTo>
                    <a:pt x="6011928" y="43538"/>
                  </a:lnTo>
                  <a:cubicBezTo>
                    <a:pt x="6771182" y="963541"/>
                    <a:pt x="7227277" y="2143007"/>
                    <a:pt x="7227277" y="3429000"/>
                  </a:cubicBezTo>
                  <a:cubicBezTo>
                    <a:pt x="7227277" y="4714993"/>
                    <a:pt x="6771182" y="5894459"/>
                    <a:pt x="6011928" y="6814462"/>
                  </a:cubicBezTo>
                  <a:lnTo>
                    <a:pt x="597421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-组合 24"/>
          <p:cNvGrpSpPr/>
          <p:nvPr/>
        </p:nvGrpSpPr>
        <p:grpSpPr>
          <a:xfrm>
            <a:off x="469590" y="1347926"/>
            <a:ext cx="6502011" cy="3564787"/>
            <a:chOff x="469590" y="1348621"/>
            <a:chExt cx="6502011" cy="3564787"/>
          </a:xfrm>
        </p:grpSpPr>
        <p:sp>
          <p:nvSpPr>
            <p:cNvPr id="21" name="PA-文本框 6"/>
            <p:cNvSpPr txBox="1"/>
            <p:nvPr/>
          </p:nvSpPr>
          <p:spPr>
            <a:xfrm>
              <a:off x="469590" y="2775196"/>
              <a:ext cx="65020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小蝌蚪找妈妈 </a:t>
              </a:r>
            </a:p>
          </p:txBody>
        </p:sp>
        <p:sp>
          <p:nvSpPr>
            <p:cNvPr id="27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9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30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PA-组合 23"/>
          <p:cNvGrpSpPr/>
          <p:nvPr>
            <p:custDataLst>
              <p:tags r:id="rId3"/>
            </p:custDataLst>
          </p:nvPr>
        </p:nvGrpSpPr>
        <p:grpSpPr>
          <a:xfrm>
            <a:off x="363220" y="650354"/>
            <a:ext cx="594359" cy="5783466"/>
            <a:chOff x="363220" y="650354"/>
            <a:chExt cx="594359" cy="5783466"/>
          </a:xfrm>
        </p:grpSpPr>
        <p:cxnSp>
          <p:nvCxnSpPr>
            <p:cNvPr id="20" name="PA-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3220" y="6136640"/>
              <a:ext cx="594359" cy="0"/>
            </a:xfrm>
            <a:prstGeom prst="line">
              <a:avLst/>
            </a:prstGeom>
            <a:ln w="127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/>
            <p:cNvCxnSpPr/>
            <p:nvPr>
              <p:custDataLst>
                <p:tags r:id="rId5"/>
              </p:custDataLst>
            </p:nvPr>
          </p:nvCxnSpPr>
          <p:spPr>
            <a:xfrm>
              <a:off x="660399" y="5839460"/>
              <a:ext cx="0" cy="594360"/>
            </a:xfrm>
            <a:prstGeom prst="line">
              <a:avLst/>
            </a:prstGeom>
            <a:ln w="127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-圆角矩形 22"/>
            <p:cNvSpPr/>
            <p:nvPr>
              <p:custDataLst>
                <p:tags r:id="rId6"/>
              </p:custDataLst>
            </p:nvPr>
          </p:nvSpPr>
          <p:spPr>
            <a:xfrm rot="16200000">
              <a:off x="469536" y="792957"/>
              <a:ext cx="452546" cy="167340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7337"/>
            <a:ext cx="10287000" cy="6858000"/>
          </a:xfrm>
          <a:prstGeom prst="rect">
            <a:avLst/>
          </a:prstGeom>
        </p:spPr>
      </p:pic>
      <p:grpSp>
        <p:nvGrpSpPr>
          <p:cNvPr id="26" name="PA-组合 25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7532077" cy="6858000"/>
            <a:chOff x="1" y="0"/>
            <a:chExt cx="7532077" cy="6858000"/>
          </a:xfrm>
        </p:grpSpPr>
        <p:sp>
          <p:nvSpPr>
            <p:cNvPr id="16" name="PA-任意多边形 15"/>
            <p:cNvSpPr/>
            <p:nvPr>
              <p:custDataLst>
                <p:tags r:id="rId7"/>
              </p:custDataLst>
            </p:nvPr>
          </p:nvSpPr>
          <p:spPr>
            <a:xfrm>
              <a:off x="304801" y="0"/>
              <a:ext cx="7227277" cy="6858000"/>
            </a:xfrm>
            <a:custGeom>
              <a:avLst/>
              <a:gdLst>
                <a:gd name="connsiteX0" fmla="*/ 0 w 7227277"/>
                <a:gd name="connsiteY0" fmla="*/ 0 h 6858000"/>
                <a:gd name="connsiteX1" fmla="*/ 5974214 w 7227277"/>
                <a:gd name="connsiteY1" fmla="*/ 0 h 6858000"/>
                <a:gd name="connsiteX2" fmla="*/ 6011928 w 7227277"/>
                <a:gd name="connsiteY2" fmla="*/ 43538 h 6858000"/>
                <a:gd name="connsiteX3" fmla="*/ 7227277 w 7227277"/>
                <a:gd name="connsiteY3" fmla="*/ 3429000 h 6858000"/>
                <a:gd name="connsiteX4" fmla="*/ 6011928 w 7227277"/>
                <a:gd name="connsiteY4" fmla="*/ 6814462 h 6858000"/>
                <a:gd name="connsiteX5" fmla="*/ 5974214 w 7227277"/>
                <a:gd name="connsiteY5" fmla="*/ 6858000 h 6858000"/>
                <a:gd name="connsiteX6" fmla="*/ 0 w 722727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277" h="6858000">
                  <a:moveTo>
                    <a:pt x="0" y="0"/>
                  </a:moveTo>
                  <a:lnTo>
                    <a:pt x="5974214" y="0"/>
                  </a:lnTo>
                  <a:lnTo>
                    <a:pt x="6011928" y="43538"/>
                  </a:lnTo>
                  <a:cubicBezTo>
                    <a:pt x="6771182" y="963541"/>
                    <a:pt x="7227277" y="2143007"/>
                    <a:pt x="7227277" y="3429000"/>
                  </a:cubicBezTo>
                  <a:cubicBezTo>
                    <a:pt x="7227277" y="4714993"/>
                    <a:pt x="6771182" y="5894459"/>
                    <a:pt x="6011928" y="6814462"/>
                  </a:cubicBezTo>
                  <a:lnTo>
                    <a:pt x="597421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66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PA-任意多边形 13"/>
            <p:cNvSpPr/>
            <p:nvPr>
              <p:custDataLst>
                <p:tags r:id="rId8"/>
              </p:custDataLst>
            </p:nvPr>
          </p:nvSpPr>
          <p:spPr>
            <a:xfrm>
              <a:off x="1" y="0"/>
              <a:ext cx="7227277" cy="6858000"/>
            </a:xfrm>
            <a:custGeom>
              <a:avLst/>
              <a:gdLst>
                <a:gd name="connsiteX0" fmla="*/ 0 w 7227277"/>
                <a:gd name="connsiteY0" fmla="*/ 0 h 6858000"/>
                <a:gd name="connsiteX1" fmla="*/ 5974214 w 7227277"/>
                <a:gd name="connsiteY1" fmla="*/ 0 h 6858000"/>
                <a:gd name="connsiteX2" fmla="*/ 6011928 w 7227277"/>
                <a:gd name="connsiteY2" fmla="*/ 43538 h 6858000"/>
                <a:gd name="connsiteX3" fmla="*/ 7227277 w 7227277"/>
                <a:gd name="connsiteY3" fmla="*/ 3429000 h 6858000"/>
                <a:gd name="connsiteX4" fmla="*/ 6011928 w 7227277"/>
                <a:gd name="connsiteY4" fmla="*/ 6814462 h 6858000"/>
                <a:gd name="connsiteX5" fmla="*/ 5974214 w 7227277"/>
                <a:gd name="connsiteY5" fmla="*/ 6858000 h 6858000"/>
                <a:gd name="connsiteX6" fmla="*/ 0 w 7227277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277" h="6858000">
                  <a:moveTo>
                    <a:pt x="0" y="0"/>
                  </a:moveTo>
                  <a:lnTo>
                    <a:pt x="5974214" y="0"/>
                  </a:lnTo>
                  <a:lnTo>
                    <a:pt x="6011928" y="43538"/>
                  </a:lnTo>
                  <a:cubicBezTo>
                    <a:pt x="6771182" y="963541"/>
                    <a:pt x="7227277" y="2143007"/>
                    <a:pt x="7227277" y="3429000"/>
                  </a:cubicBezTo>
                  <a:cubicBezTo>
                    <a:pt x="7227277" y="4714993"/>
                    <a:pt x="6771182" y="5894459"/>
                    <a:pt x="6011928" y="6814462"/>
                  </a:cubicBezTo>
                  <a:lnTo>
                    <a:pt x="597421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-组合 24"/>
          <p:cNvGrpSpPr/>
          <p:nvPr/>
        </p:nvGrpSpPr>
        <p:grpSpPr>
          <a:xfrm>
            <a:off x="469590" y="1347926"/>
            <a:ext cx="6502011" cy="3564787"/>
            <a:chOff x="469590" y="1348621"/>
            <a:chExt cx="6502011" cy="3564787"/>
          </a:xfrm>
        </p:grpSpPr>
        <p:sp>
          <p:nvSpPr>
            <p:cNvPr id="21" name="PA-文本框 6"/>
            <p:cNvSpPr txBox="1"/>
            <p:nvPr/>
          </p:nvSpPr>
          <p:spPr>
            <a:xfrm>
              <a:off x="469590" y="2775196"/>
              <a:ext cx="65020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感谢各位的聆听</a:t>
              </a:r>
            </a:p>
          </p:txBody>
        </p:sp>
        <p:sp>
          <p:nvSpPr>
            <p:cNvPr id="27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9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30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PA-组合 23"/>
          <p:cNvGrpSpPr/>
          <p:nvPr>
            <p:custDataLst>
              <p:tags r:id="rId3"/>
            </p:custDataLst>
          </p:nvPr>
        </p:nvGrpSpPr>
        <p:grpSpPr>
          <a:xfrm>
            <a:off x="363220" y="650354"/>
            <a:ext cx="594359" cy="5783466"/>
            <a:chOff x="363220" y="650354"/>
            <a:chExt cx="594359" cy="5783466"/>
          </a:xfrm>
        </p:grpSpPr>
        <p:cxnSp>
          <p:nvCxnSpPr>
            <p:cNvPr id="20" name="PA-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3220" y="6136640"/>
              <a:ext cx="594359" cy="0"/>
            </a:xfrm>
            <a:prstGeom prst="line">
              <a:avLst/>
            </a:prstGeom>
            <a:ln w="127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A-直接连接符 21"/>
            <p:cNvCxnSpPr/>
            <p:nvPr>
              <p:custDataLst>
                <p:tags r:id="rId5"/>
              </p:custDataLst>
            </p:nvPr>
          </p:nvCxnSpPr>
          <p:spPr>
            <a:xfrm>
              <a:off x="660399" y="5839460"/>
              <a:ext cx="0" cy="594360"/>
            </a:xfrm>
            <a:prstGeom prst="line">
              <a:avLst/>
            </a:prstGeom>
            <a:ln w="127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-圆角矩形 22"/>
            <p:cNvSpPr/>
            <p:nvPr>
              <p:custDataLst>
                <p:tags r:id="rId6"/>
              </p:custDataLst>
            </p:nvPr>
          </p:nvSpPr>
          <p:spPr>
            <a:xfrm rot="16200000">
              <a:off x="469536" y="792957"/>
              <a:ext cx="452546" cy="167340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83" y="2480206"/>
            <a:ext cx="89820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8"/>
          <p:cNvSpPr>
            <a:spLocks noChangeArrowheads="1"/>
          </p:cNvSpPr>
          <p:nvPr/>
        </p:nvSpPr>
        <p:spPr bwMode="auto">
          <a:xfrm>
            <a:off x="644211" y="1154644"/>
            <a:ext cx="82804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一、看拼音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写词语。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4" name="Rectangle 79"/>
          <p:cNvSpPr>
            <a:spLocks noChangeArrowheads="1"/>
          </p:cNvSpPr>
          <p:nvPr/>
        </p:nvSpPr>
        <p:spPr bwMode="auto">
          <a:xfrm>
            <a:off x="1812907" y="2988207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哪     里 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Rectangle 79"/>
          <p:cNvSpPr>
            <a:spLocks noChangeArrowheads="1"/>
          </p:cNvSpPr>
          <p:nvPr/>
        </p:nvSpPr>
        <p:spPr bwMode="auto">
          <a:xfrm>
            <a:off x="5527657" y="2981856"/>
            <a:ext cx="171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头    顶 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6" name="Rectangle 79"/>
          <p:cNvSpPr>
            <a:spLocks noChangeArrowheads="1"/>
          </p:cNvSpPr>
          <p:nvPr/>
        </p:nvSpPr>
        <p:spPr bwMode="auto">
          <a:xfrm>
            <a:off x="9170969" y="2981856"/>
            <a:ext cx="171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跳    高 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7" name="Rectangle 79"/>
          <p:cNvSpPr>
            <a:spLocks noChangeArrowheads="1"/>
          </p:cNvSpPr>
          <p:nvPr/>
        </p:nvSpPr>
        <p:spPr bwMode="auto">
          <a:xfrm>
            <a:off x="1812907" y="4386795"/>
            <a:ext cx="171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肚     皮 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8" name="Rectangle 79"/>
          <p:cNvSpPr>
            <a:spLocks noChangeArrowheads="1"/>
          </p:cNvSpPr>
          <p:nvPr/>
        </p:nvSpPr>
        <p:spPr bwMode="auto">
          <a:xfrm>
            <a:off x="5527657" y="4378857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孩    子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109" name="Rectangle 79"/>
          <p:cNvSpPr>
            <a:spLocks noChangeArrowheads="1"/>
          </p:cNvSpPr>
          <p:nvPr/>
        </p:nvSpPr>
        <p:spPr bwMode="auto">
          <a:xfrm>
            <a:off x="9170969" y="4378857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眼    睛 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ldLvl="0"/>
      <p:bldP spid="4105" grpId="0" bldLvl="0"/>
      <p:bldP spid="4106" grpId="0" bldLvl="0"/>
      <p:bldP spid="4107" grpId="0" bldLvl="0"/>
      <p:bldP spid="4108" grpId="0" bldLvl="0"/>
      <p:bldP spid="410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>
            <a:spLocks noChangeArrowheads="1"/>
          </p:cNvSpPr>
          <p:nvPr/>
        </p:nvSpPr>
        <p:spPr bwMode="auto">
          <a:xfrm>
            <a:off x="644211" y="1203652"/>
            <a:ext cx="8135937" cy="340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6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二、我会给加点的字选择正确的读音，打“√”。</a:t>
            </a:r>
            <a:endParaRPr lang="en-US" altLang="zh-CN" sz="26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</a:pP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三、我会连。</a:t>
            </a:r>
          </a:p>
        </p:txBody>
      </p:sp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7" y="2019754"/>
            <a:ext cx="7739430" cy="17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347672" y="1914003"/>
            <a:ext cx="3674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349453" y="1914003"/>
            <a:ext cx="3674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930628" y="2453410"/>
            <a:ext cx="3674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600" b="1" kern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797110" y="2871679"/>
            <a:ext cx="3674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181481" y="3364122"/>
            <a:ext cx="3674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600" b="1" kern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3" y="4581844"/>
            <a:ext cx="87868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组合 5129"/>
          <p:cNvGrpSpPr/>
          <p:nvPr/>
        </p:nvGrpSpPr>
        <p:grpSpPr bwMode="auto">
          <a:xfrm>
            <a:off x="2109267" y="4751706"/>
            <a:ext cx="7215188" cy="1143000"/>
            <a:chOff x="0" y="0"/>
            <a:chExt cx="7215238" cy="1143008"/>
          </a:xfrm>
        </p:grpSpPr>
        <p:grpSp>
          <p:nvGrpSpPr>
            <p:cNvPr id="4107" name="组合 5130"/>
            <p:cNvGrpSpPr/>
            <p:nvPr/>
          </p:nvGrpSpPr>
          <p:grpSpPr bwMode="auto">
            <a:xfrm>
              <a:off x="0" y="0"/>
              <a:ext cx="1500198" cy="1143008"/>
              <a:chOff x="0" y="0"/>
              <a:chExt cx="1500198" cy="1143008"/>
            </a:xfrm>
          </p:grpSpPr>
          <p:sp>
            <p:nvSpPr>
              <p:cNvPr id="4112" name="直接连接符 25"/>
              <p:cNvSpPr>
                <a:spLocks noChangeShapeType="1"/>
              </p:cNvSpPr>
              <p:nvPr/>
            </p:nvSpPr>
            <p:spPr bwMode="auto">
              <a:xfrm>
                <a:off x="71438" y="0"/>
                <a:ext cx="1428760" cy="64294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3" name="直接连接符 26"/>
              <p:cNvSpPr>
                <a:spLocks noChangeShapeType="1"/>
              </p:cNvSpPr>
              <p:nvPr/>
            </p:nvSpPr>
            <p:spPr bwMode="auto">
              <a:xfrm>
                <a:off x="357190" y="642942"/>
                <a:ext cx="1143008" cy="50006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4" name="直接连接符 29"/>
              <p:cNvSpPr>
                <a:spLocks noChangeShapeType="1"/>
              </p:cNvSpPr>
              <p:nvPr/>
            </p:nvSpPr>
            <p:spPr bwMode="auto">
              <a:xfrm flipV="1">
                <a:off x="0" y="214314"/>
                <a:ext cx="1428760" cy="9286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08" name="组合 5134"/>
            <p:cNvGrpSpPr/>
            <p:nvPr/>
          </p:nvGrpSpPr>
          <p:grpSpPr bwMode="auto">
            <a:xfrm>
              <a:off x="5715040" y="71438"/>
              <a:ext cx="1500198" cy="1071570"/>
              <a:chOff x="0" y="0"/>
              <a:chExt cx="1500198" cy="1071570"/>
            </a:xfrm>
          </p:grpSpPr>
          <p:sp>
            <p:nvSpPr>
              <p:cNvPr id="4109" name="直接连接符 3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500198" cy="10715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0" name="直接连接符 37"/>
              <p:cNvSpPr>
                <a:spLocks noChangeShapeType="1"/>
              </p:cNvSpPr>
              <p:nvPr/>
            </p:nvSpPr>
            <p:spPr bwMode="auto">
              <a:xfrm>
                <a:off x="0" y="500066"/>
                <a:ext cx="1357322" cy="15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1" name="直接连接符 3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357322" cy="10001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9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</p:txBody>
      </p:sp>
      <p:sp>
        <p:nvSpPr>
          <p:cNvPr id="21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5" grpId="0" bldLvl="0"/>
      <p:bldP spid="5126" grpId="0" bldLvl="0"/>
      <p:bldP spid="5127" grpId="0" bldLvl="0"/>
      <p:bldP spid="512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>
            <a:spLocks noChangeArrowheads="1"/>
          </p:cNvSpPr>
          <p:nvPr/>
        </p:nvSpPr>
        <p:spPr bwMode="auto">
          <a:xfrm>
            <a:off x="644211" y="985501"/>
            <a:ext cx="8064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四、 我会按课文内容排序。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过了几天，小蝌蚪长出了两条后腿。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不知什么时候，小青蛙的尾巴已经不见了。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过了几天，小蝌蚪长出了两条前腿。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过了几天，小蝌蚪的尾巴变短了。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10054" y="2202462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①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0668" y="3032350"/>
            <a:ext cx="652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④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10053" y="3898264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②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10053" y="4773223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③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49" grpId="0" bldLvl="0"/>
      <p:bldP spid="615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9"/>
          <p:cNvSpPr>
            <a:spLocks noChangeArrowheads="1"/>
          </p:cNvSpPr>
          <p:nvPr/>
        </p:nvSpPr>
        <p:spPr bwMode="auto">
          <a:xfrm>
            <a:off x="660400" y="1053951"/>
            <a:ext cx="1092724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五、我会联系课文回答问题。 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   小蝌蚪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过去，叫着：“妈妈，妈妈！”青蛙妈妈低头一看，笑着说：“好孩子，你们已经长成青蛙了，快跳上来吧！”他们后腿一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，向前一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到了荷叶上。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根据课文内容，填上合适的动词。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填序号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 ①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跳     ②蹦     ③蹬     ④游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用文中加点的词语写一句话。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已经： 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</a:t>
            </a:r>
            <a:endParaRPr lang="zh-CN" altLang="en-US" sz="26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717039" y="1875533"/>
            <a:ext cx="527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④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421618" y="3192997"/>
            <a:ext cx="527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③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3991980" y="3192997"/>
            <a:ext cx="527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①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Rectangle 3"/>
          <p:cNvSpPr>
            <a:spLocks noChangeArrowheads="1"/>
          </p:cNvSpPr>
          <p:nvPr/>
        </p:nvSpPr>
        <p:spPr bwMode="auto">
          <a:xfrm>
            <a:off x="5452744" y="3192997"/>
            <a:ext cx="527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②</a:t>
            </a:r>
            <a:endParaRPr lang="en-US" altLang="zh-CN" sz="2600" b="1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Rectangle 3"/>
          <p:cNvSpPr>
            <a:spLocks noChangeArrowheads="1"/>
          </p:cNvSpPr>
          <p:nvPr/>
        </p:nvSpPr>
        <p:spPr bwMode="auto">
          <a:xfrm>
            <a:off x="1776045" y="5610880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我已经把作业写完了。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</p:txBody>
      </p:sp>
      <p:sp>
        <p:nvSpPr>
          <p:cNvPr id="1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/>
      <p:bldP spid="7177" grpId="0" bldLvl="0"/>
      <p:bldP spid="7178" grpId="0" bldLvl="0"/>
      <p:bldP spid="7179" grpId="0" bldLvl="0"/>
      <p:bldP spid="718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644210" y="963581"/>
            <a:ext cx="1087468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六、课外拓展阅读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5052" y="2195884"/>
            <a:ext cx="10683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小花猫真可爱！</a:t>
            </a:r>
          </a:p>
          <a:p>
            <a:pPr>
              <a:lnSpc>
                <a:spcPct val="19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它竖着两只尖尖的小耳朵，一双细长的眼睛眯成了一条线，它大概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ɡài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正在睡觉吧！再看那又黑又长的眼睫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jié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毛直直地搭在粉红色的小脸蛋上，更显出它的妩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wǔ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媚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mèi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。俊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jùn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俏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kern="0" dirty="0" err="1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qiào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的三瓣嘴稍稍向上张开，好像告诉人们，它正在做着甜美的梦哩！</a:t>
            </a:r>
          </a:p>
        </p:txBody>
      </p:sp>
      <p:sp>
        <p:nvSpPr>
          <p:cNvPr id="6" name="矩形 5"/>
          <p:cNvSpPr/>
          <p:nvPr/>
        </p:nvSpPr>
        <p:spPr>
          <a:xfrm>
            <a:off x="5299813" y="1529806"/>
            <a:ext cx="1261884" cy="797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小花猫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9"/>
          <p:cNvSpPr>
            <a:spLocks noChangeArrowheads="1"/>
          </p:cNvSpPr>
          <p:nvPr/>
        </p:nvSpPr>
        <p:spPr bwMode="auto">
          <a:xfrm>
            <a:off x="644210" y="1174254"/>
            <a:ext cx="1087468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这篇短文共有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个自然段。第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自然段共有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句话。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短文描写了小花猫的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    )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(           )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      )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(            )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(               )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照样子，写一写。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例：又黑又长</a:t>
            </a:r>
            <a:endParaRPr lang="zh-CN" altLang="en-US" sz="28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690684" y="1450935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8781870" y="1450935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4579108" y="2212267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耳朵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Rectangle 3"/>
          <p:cNvSpPr>
            <a:spLocks noChangeArrowheads="1"/>
          </p:cNvSpPr>
          <p:nvPr/>
        </p:nvSpPr>
        <p:spPr bwMode="auto">
          <a:xfrm>
            <a:off x="6574451" y="2212267"/>
            <a:ext cx="1220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眼睛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Rectangle 3"/>
          <p:cNvSpPr>
            <a:spLocks noChangeArrowheads="1"/>
          </p:cNvSpPr>
          <p:nvPr/>
        </p:nvSpPr>
        <p:spPr bwMode="auto">
          <a:xfrm>
            <a:off x="8331453" y="2226762"/>
            <a:ext cx="128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眼睫毛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1481518" y="2994363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脸蛋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Rectangle 3"/>
          <p:cNvSpPr>
            <a:spLocks noChangeArrowheads="1"/>
          </p:cNvSpPr>
          <p:nvPr/>
        </p:nvSpPr>
        <p:spPr bwMode="auto">
          <a:xfrm>
            <a:off x="3240873" y="2974601"/>
            <a:ext cx="182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三瓣嘴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Rectangle 3"/>
          <p:cNvSpPr>
            <a:spLocks noChangeArrowheads="1"/>
          </p:cNvSpPr>
          <p:nvPr/>
        </p:nvSpPr>
        <p:spPr bwMode="auto">
          <a:xfrm>
            <a:off x="748083" y="5298168"/>
            <a:ext cx="1928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又细又长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4467596" y="5290231"/>
            <a:ext cx="1928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又白又胖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</p:txBody>
      </p:sp>
      <p:sp>
        <p:nvSpPr>
          <p:cNvPr id="1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/>
      <p:bldP spid="9223" grpId="0" bldLvl="0"/>
      <p:bldP spid="9224" grpId="0" bldLvl="0"/>
      <p:bldP spid="9225" grpId="0" bldLvl="0"/>
      <p:bldP spid="9226" grpId="0" bldLvl="0"/>
      <p:bldP spid="9227" grpId="0" bldLvl="0"/>
      <p:bldP spid="9228" grpId="0" bldLvl="0"/>
      <p:bldP spid="9229" grpId="0" bldLvl="0"/>
      <p:bldP spid="923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>
            <a:spLocks noChangeArrowheads="1"/>
          </p:cNvSpPr>
          <p:nvPr/>
        </p:nvSpPr>
        <p:spPr bwMode="auto">
          <a:xfrm>
            <a:off x="814527" y="1091771"/>
            <a:ext cx="107043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七、我会写。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你喜欢哪种小动物？它有趣在哪里？请写一写，并向同学们介绍一下吧。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__________________________________________________________________________________________________________ </a:t>
            </a: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986156" y="3835718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略。</a:t>
            </a:r>
            <a:endParaRPr lang="en-US" altLang="zh-CN" sz="2800" kern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举一反三</a:t>
            </a:r>
          </a:p>
        </p:txBody>
      </p:sp>
      <p:sp>
        <p:nvSpPr>
          <p:cNvPr id="10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>
            <a:spLocks noChangeArrowheads="1"/>
          </p:cNvSpPr>
          <p:nvPr/>
        </p:nvSpPr>
        <p:spPr bwMode="auto">
          <a:xfrm>
            <a:off x="660400" y="1054100"/>
            <a:ext cx="1098296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八、我知道。</a:t>
            </a:r>
            <a:endParaRPr lang="en-US" altLang="zh-CN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  像青蛙这样，在胚后发育过程中，形态结构和生活习性上会出现一系列显著变化：幼体与成体差别很大，而且改变的形态又是集中在短时间内完成，这种胚后发育叫变态发育。如：蚂蚁、苍蝇、蚊子、跳蚤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……</a:t>
            </a:r>
            <a:endParaRPr lang="zh-CN" altLang="en-US" sz="2800" kern="0" dirty="0">
              <a:solidFill>
                <a:srgbClr val="00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我知道变态发育的动物还有： 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________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________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808346" y="4816496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蝴蝶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7803806" y="4816496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蜜蜂</a:t>
            </a:r>
            <a:endParaRPr lang="en-US" altLang="zh-CN" sz="2800" kern="0" dirty="0">
              <a:solidFill>
                <a:srgbClr val="FF0000"/>
              </a:solidFill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0163175" y="4816496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蝉</a:t>
            </a:r>
          </a:p>
        </p:txBody>
      </p:sp>
      <p:sp>
        <p:nvSpPr>
          <p:cNvPr id="7" name="矩形: 圆角 16"/>
          <p:cNvSpPr/>
          <p:nvPr/>
        </p:nvSpPr>
        <p:spPr>
          <a:xfrm>
            <a:off x="162559" y="284480"/>
            <a:ext cx="2801705" cy="638056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举一反三</a:t>
            </a: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8" grpId="0" bldLvl="0"/>
      <p:bldP spid="11269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7523;#369603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7523;#369603;"/>
</p:tagLst>
</file>

<file path=ppt/theme/theme1.xml><?xml version="1.0" encoding="utf-8"?>
<a:theme xmlns:a="http://schemas.openxmlformats.org/drawingml/2006/main" name=" www.2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宽屏</PresentationFormat>
  <Paragraphs>82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方正综艺繁体</vt:lpstr>
      <vt:lpstr>Calibri</vt:lpstr>
      <vt:lpstr>黑体</vt:lpstr>
      <vt:lpstr>OPPOSans R</vt:lpstr>
      <vt:lpstr>FandolFang R</vt:lpstr>
      <vt:lpstr>OPPOSans H</vt:lpstr>
      <vt:lpstr>Arial</vt:lpstr>
      <vt:lpstr>宋体</vt:lpstr>
      <vt:lpstr>思源黑体 CN Medium</vt:lpstr>
      <vt:lpstr>OPPOSans L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2020-10-19T02:43:00Z</dcterms:created>
  <dcterms:modified xsi:type="dcterms:W3CDTF">2023-01-16T16:14:14Z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0718B40B42A64D238909BDBEB339C5A7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