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302" r:id="rId3"/>
    <p:sldId id="257" r:id="rId4"/>
    <p:sldId id="297" r:id="rId5"/>
    <p:sldId id="300" r:id="rId6"/>
    <p:sldId id="299" r:id="rId7"/>
    <p:sldId id="319" r:id="rId8"/>
    <p:sldId id="322" r:id="rId9"/>
    <p:sldId id="323" r:id="rId10"/>
    <p:sldId id="312"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7">
          <p15:clr>
            <a:srgbClr val="A4A3A4"/>
          </p15:clr>
        </p15:guide>
        <p15:guide id="2" pos="38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CFEA"/>
    <a:srgbClr val="84AEF1"/>
    <a:srgbClr val="FFC52F"/>
    <a:srgbClr val="FF8203"/>
    <a:srgbClr val="FF7B65"/>
    <a:srgbClr val="00B9F1"/>
    <a:srgbClr val="DBF0F9"/>
    <a:srgbClr val="9AD6ED"/>
    <a:srgbClr val="E2F3FA"/>
    <a:srgbClr val="B0E3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04" autoAdjust="0"/>
    <p:restoredTop sz="94660"/>
  </p:normalViewPr>
  <p:slideViewPr>
    <p:cSldViewPr snapToGrid="0" showGuides="1">
      <p:cViewPr varScale="1">
        <p:scale>
          <a:sx n="114" d="100"/>
          <a:sy n="114" d="100"/>
        </p:scale>
        <p:origin x="-468" y="-90"/>
      </p:cViewPr>
      <p:guideLst>
        <p:guide orient="horz" pos="2187"/>
        <p:guide pos="38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93DEDE-07B8-4FAC-9522-042787A7ACF7}"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965A4-4F9B-42AD-97F6-5956B56DB13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dirty="0"/>
              <a:t>1</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11</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dirty="0"/>
              <a:t>2</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dirty="0"/>
              <a:t>3</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4</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5</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6</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8</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10</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A6E5F6AD-1DCF-4F18-9BBA-2BC622BDF2FB}"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6E5F6AD-1DCF-4F18-9BBA-2BC622BDF2FB}" type="datetimeFigureOut">
              <a:rPr lang="zh-CN" altLang="en-US" smtClean="0"/>
              <a:t>2023-01-17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B0D12B-A1F6-4D3F-98AE-9ADCFED71E0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E5F6AD-1DCF-4F18-9BBA-2BC622BDF2FB}"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E5F6AD-1DCF-4F18-9BBA-2BC622BDF2FB}"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a:t>2021/5/24 Monday</a:t>
            </a:r>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r>
              <a:rPr lang="en-US" altLang="zh-CN"/>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A6E5F6AD-1DCF-4F18-9BBA-2BC622BDF2FB}"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E5F6AD-1DCF-4F18-9BBA-2BC622BDF2FB}"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6E5F6AD-1DCF-4F18-9BBA-2BC622BDF2FB}"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6E5F6AD-1DCF-4F18-9BBA-2BC622BDF2FB}" type="datetimeFigureOut">
              <a:rPr lang="zh-CN" altLang="en-US" smtClean="0"/>
              <a:t>2023-01-17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B0D12B-A1F6-4D3F-98AE-9ADCFED71E0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6E5F6AD-1DCF-4F18-9BBA-2BC622BDF2FB}" type="datetimeFigureOut">
              <a:rPr lang="zh-CN" altLang="en-US" smtClean="0"/>
              <a:t>2023-01-17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1B0D12B-A1F6-4D3F-98AE-9ADCFED71E0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6E5F6AD-1DCF-4F18-9BBA-2BC622BDF2FB}"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1B0D12B-A1F6-4D3F-98AE-9ADCFED71E0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6E5F6AD-1DCF-4F18-9BBA-2BC622BDF2FB}" type="datetimeFigureOut">
              <a:rPr lang="zh-CN" altLang="en-US" smtClean="0"/>
              <a:t>2023-01-17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1B0D12B-A1F6-4D3F-98AE-9ADCFED71E04}" type="slidenum">
              <a:rPr lang="zh-CN" altLang="en-US" smtClean="0"/>
              <a:t>‹#›</a:t>
            </a:fld>
            <a:endParaRPr lang="zh-CN" altLang="en-US"/>
          </a:p>
        </p:txBody>
      </p:sp>
      <p:sp>
        <p:nvSpPr>
          <p:cNvPr id="10" name="标题 9"/>
          <p:cNvSpPr>
            <a:spLocks noGrp="1"/>
          </p:cNvSpPr>
          <p:nvPr>
            <p:ph type="title"/>
          </p:nvPr>
        </p:nvSpPr>
        <p:spPr/>
        <p:txBody>
          <a:bodyPr/>
          <a:lstStyle/>
          <a:p>
            <a:r>
              <a:rPr lang="zh-CN" altLang="en-US"/>
              <a:t>单击此处编辑母版标题样式</a:t>
            </a:r>
          </a:p>
        </p:txBody>
      </p:sp>
      <p:grpSp>
        <p:nvGrpSpPr>
          <p:cNvPr id="11" name="组合 10"/>
          <p:cNvGrpSpPr/>
          <p:nvPr userDrawn="1"/>
        </p:nvGrpSpPr>
        <p:grpSpPr>
          <a:xfrm>
            <a:off x="0" y="-293511"/>
            <a:ext cx="12895093" cy="8048541"/>
            <a:chOff x="0" y="-221063"/>
            <a:chExt cx="12895093" cy="7946844"/>
          </a:xfrm>
        </p:grpSpPr>
        <p:sp>
          <p:nvSpPr>
            <p:cNvPr id="12" name="矩形 11"/>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44150" y="-221063"/>
              <a:ext cx="12750943" cy="7946844"/>
              <a:chOff x="2627224" y="-795141"/>
              <a:chExt cx="10013806" cy="7040780"/>
            </a:xfrm>
          </p:grpSpPr>
          <p:sp>
            <p:nvSpPr>
              <p:cNvPr id="14" name="矩形 13"/>
              <p:cNvSpPr/>
              <p:nvPr/>
            </p:nvSpPr>
            <p:spPr>
              <a:xfrm>
                <a:off x="2627224" y="-599283"/>
                <a:ext cx="5758249" cy="5957676"/>
              </a:xfrm>
              <a:prstGeom prst="rect">
                <a:avLst/>
              </a:prstGeom>
              <a:blipFill dpi="0" rotWithShape="1">
                <a:blip r:embed="rId2">
                  <a:alphaModFix amt="17000"/>
                  <a:lum bright="70000" contrast="-70000"/>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矩形 14"/>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6E5F6AD-1DCF-4F18-9BBA-2BC622BDF2FB}" type="datetimeFigureOut">
              <a:rPr lang="zh-CN" altLang="en-US" smtClean="0"/>
              <a:t>2023-01-17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B0D12B-A1F6-4D3F-98AE-9ADCFED71E0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0"/>
            <a:r>
              <a:rPr lang="zh-CN" altLang="en-US"/>
              <a:t>第二级</a:t>
            </a:r>
          </a:p>
          <a:p>
            <a:pPr lvl="0"/>
            <a:r>
              <a:rPr lang="zh-CN" altLang="en-US"/>
              <a:t>第三级</a:t>
            </a:r>
          </a:p>
          <a:p>
            <a:pPr lvl="0"/>
            <a:r>
              <a:rPr lang="zh-CN" altLang="en-US"/>
              <a:t>第四级</a:t>
            </a:r>
          </a:p>
          <a:p>
            <a:pPr lvl="0"/>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2021/5/24 Monday</a:t>
            </a: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a:t>‹#›</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6.GIF"/><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221063"/>
            <a:ext cx="12895093" cy="7946844"/>
            <a:chOff x="0" y="-221063"/>
            <a:chExt cx="12895093" cy="7946844"/>
          </a:xfrm>
        </p:grpSpPr>
        <p:sp>
          <p:nvSpPr>
            <p:cNvPr id="17" name="矩形 16"/>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44150" y="-221063"/>
              <a:ext cx="12750943" cy="7946844"/>
              <a:chOff x="2627224" y="-795141"/>
              <a:chExt cx="10013806" cy="7040780"/>
            </a:xfrm>
          </p:grpSpPr>
          <p:sp>
            <p:nvSpPr>
              <p:cNvPr id="19" name="矩形 18"/>
              <p:cNvSpPr/>
              <p:nvPr/>
            </p:nvSpPr>
            <p:spPr>
              <a:xfrm>
                <a:off x="2627224" y="-599283"/>
                <a:ext cx="5758249" cy="5957676"/>
              </a:xfrm>
              <a:prstGeom prst="rect">
                <a:avLst/>
              </a:prstGeom>
              <a:blipFill dpi="0" rotWithShape="1">
                <a:blip r:embed="rId3">
                  <a:alphaModFix amt="17000"/>
                  <a:lum bright="70000" contrast="-70000"/>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矩形 21"/>
              <p:cNvSpPr/>
              <p:nvPr/>
            </p:nvSpPr>
            <p:spPr>
              <a:xfrm rot="10601959">
                <a:off x="6872592" y="-795141"/>
                <a:ext cx="5768438" cy="7040780"/>
              </a:xfrm>
              <a:prstGeom prst="rect">
                <a:avLst/>
              </a:prstGeom>
              <a:blipFill dpi="0" rotWithShape="1">
                <a:blip r:embed="rId5">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nvGrpSpPr>
          <p:cNvPr id="82" name="组合 81"/>
          <p:cNvGrpSpPr/>
          <p:nvPr/>
        </p:nvGrpSpPr>
        <p:grpSpPr>
          <a:xfrm>
            <a:off x="0" y="5207212"/>
            <a:ext cx="12523845" cy="1647370"/>
            <a:chOff x="0" y="5207212"/>
            <a:chExt cx="12523845" cy="1647370"/>
          </a:xfrm>
        </p:grpSpPr>
        <p:pic>
          <p:nvPicPr>
            <p:cNvPr id="83" name="图片 82"/>
            <p:cNvPicPr>
              <a:picLocks noChangeAspect="1"/>
            </p:cNvPicPr>
            <p:nvPr/>
          </p:nvPicPr>
          <p:blipFill>
            <a:blip r:embed="rId6" cstate="email"/>
            <a:stretch>
              <a:fillRect/>
            </a:stretch>
          </p:blipFill>
          <p:spPr>
            <a:xfrm>
              <a:off x="0" y="5207212"/>
              <a:ext cx="6427845" cy="1647370"/>
            </a:xfrm>
            <a:prstGeom prst="rect">
              <a:avLst/>
            </a:prstGeom>
          </p:spPr>
        </p:pic>
        <p:pic>
          <p:nvPicPr>
            <p:cNvPr id="84" name="图片 83"/>
            <p:cNvPicPr>
              <a:picLocks noChangeAspect="1"/>
            </p:cNvPicPr>
            <p:nvPr/>
          </p:nvPicPr>
          <p:blipFill>
            <a:blip r:embed="rId6" cstate="email"/>
            <a:stretch>
              <a:fillRect/>
            </a:stretch>
          </p:blipFill>
          <p:spPr>
            <a:xfrm>
              <a:off x="6096000" y="5207212"/>
              <a:ext cx="6427845" cy="1647370"/>
            </a:xfrm>
            <a:prstGeom prst="rect">
              <a:avLst/>
            </a:prstGeom>
          </p:spPr>
        </p:pic>
      </p:grpSp>
      <p:grpSp>
        <p:nvGrpSpPr>
          <p:cNvPr id="87" name="组合 86"/>
          <p:cNvGrpSpPr/>
          <p:nvPr/>
        </p:nvGrpSpPr>
        <p:grpSpPr>
          <a:xfrm>
            <a:off x="2516470" y="548138"/>
            <a:ext cx="7443321" cy="4759928"/>
            <a:chOff x="2516470" y="548138"/>
            <a:chExt cx="7443321" cy="4759928"/>
          </a:xfrm>
        </p:grpSpPr>
        <p:sp>
          <p:nvSpPr>
            <p:cNvPr id="21" name="云形 20"/>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云形 85"/>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a:blip r:embed="rId7" cstate="email"/>
          <a:stretch>
            <a:fillRect/>
          </a:stretch>
        </p:blipFill>
        <p:spPr>
          <a:xfrm>
            <a:off x="10711522" y="3769651"/>
            <a:ext cx="1343455" cy="1343455"/>
          </a:xfrm>
          <a:prstGeom prst="rect">
            <a:avLst/>
          </a:prstGeom>
        </p:spPr>
      </p:pic>
      <p:pic>
        <p:nvPicPr>
          <p:cNvPr id="14" name="图片 13"/>
          <p:cNvPicPr>
            <a:picLocks noChangeAspect="1"/>
          </p:cNvPicPr>
          <p:nvPr/>
        </p:nvPicPr>
        <p:blipFill>
          <a:blip r:embed="rId8" cstate="email"/>
          <a:stretch>
            <a:fillRect/>
          </a:stretch>
        </p:blipFill>
        <p:spPr>
          <a:xfrm>
            <a:off x="7925228" y="544720"/>
            <a:ext cx="1112666" cy="1112666"/>
          </a:xfrm>
          <a:prstGeom prst="rect">
            <a:avLst/>
          </a:prstGeom>
        </p:spPr>
      </p:pic>
      <p:pic>
        <p:nvPicPr>
          <p:cNvPr id="89" name="图片 88"/>
          <p:cNvPicPr>
            <a:picLocks noChangeAspect="1"/>
          </p:cNvPicPr>
          <p:nvPr/>
        </p:nvPicPr>
        <p:blipFill>
          <a:blip r:embed="rId9"/>
          <a:stretch>
            <a:fillRect/>
          </a:stretch>
        </p:blipFill>
        <p:spPr>
          <a:xfrm>
            <a:off x="982263" y="407859"/>
            <a:ext cx="2981702" cy="4020157"/>
          </a:xfrm>
          <a:prstGeom prst="rect">
            <a:avLst/>
          </a:prstGeom>
        </p:spPr>
      </p:pic>
      <p:sp>
        <p:nvSpPr>
          <p:cNvPr id="39" name="文本框 38"/>
          <p:cNvSpPr txBox="1"/>
          <p:nvPr/>
        </p:nvSpPr>
        <p:spPr>
          <a:xfrm>
            <a:off x="0" y="2103235"/>
            <a:ext cx="12191999" cy="923330"/>
          </a:xfrm>
          <a:prstGeom prst="rect">
            <a:avLst/>
          </a:prstGeom>
          <a:noFill/>
        </p:spPr>
        <p:txBody>
          <a:bodyPr wrap="square" rtlCol="0">
            <a:spAutoFit/>
          </a:bodyPr>
          <a:lstStyle/>
          <a:p>
            <a:pPr algn="ctr"/>
            <a:r>
              <a:rPr lang="zh-CN" altLang="en-US" sz="5400" b="1" dirty="0">
                <a:solidFill>
                  <a:srgbClr val="8ACFEA"/>
                </a:solidFill>
                <a:latin typeface="微软雅黑" panose="020B0503020204020204" pitchFamily="34" charset="-122"/>
                <a:ea typeface="微软雅黑" panose="020B0503020204020204" pitchFamily="34" charset="-122"/>
              </a:rPr>
              <a:t>平行四边</a:t>
            </a:r>
            <a:r>
              <a:rPr lang="zh-CN" altLang="en-US" sz="5400" b="1" dirty="0" smtClean="0">
                <a:solidFill>
                  <a:srgbClr val="8ACFEA"/>
                </a:solidFill>
                <a:latin typeface="微软雅黑" panose="020B0503020204020204" pitchFamily="34" charset="-122"/>
                <a:ea typeface="微软雅黑" panose="020B0503020204020204" pitchFamily="34" charset="-122"/>
              </a:rPr>
              <a:t>形面</a:t>
            </a:r>
            <a:r>
              <a:rPr lang="zh-CN" altLang="en-US" sz="5400" b="1" dirty="0">
                <a:solidFill>
                  <a:srgbClr val="8ACFEA"/>
                </a:solidFill>
                <a:latin typeface="微软雅黑" panose="020B0503020204020204" pitchFamily="34" charset="-122"/>
                <a:ea typeface="微软雅黑" panose="020B0503020204020204" pitchFamily="34" charset="-122"/>
              </a:rPr>
              <a:t>积</a:t>
            </a:r>
            <a:endParaRPr lang="en-US" altLang="zh-CN" sz="5400" b="1" dirty="0">
              <a:solidFill>
                <a:srgbClr val="8ACFEA"/>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9913428" y="618813"/>
            <a:ext cx="1633494" cy="1044603"/>
            <a:chOff x="8985779" y="3960837"/>
            <a:chExt cx="2199915" cy="1406823"/>
          </a:xfrm>
        </p:grpSpPr>
        <p:sp>
          <p:nvSpPr>
            <p:cNvPr id="40" name="云形 3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10" cstate="email"/>
          <a:stretch>
            <a:fillRect/>
          </a:stretch>
        </p:blipFill>
        <p:spPr>
          <a:xfrm rot="3200954">
            <a:off x="10507206" y="920160"/>
            <a:ext cx="482031" cy="445033"/>
          </a:xfrm>
          <a:prstGeom prst="rect">
            <a:avLst/>
          </a:prstGeom>
        </p:spPr>
      </p:pic>
      <p:grpSp>
        <p:nvGrpSpPr>
          <p:cNvPr id="66" name="组合 65"/>
          <p:cNvGrpSpPr/>
          <p:nvPr/>
        </p:nvGrpSpPr>
        <p:grpSpPr>
          <a:xfrm>
            <a:off x="598641" y="3543055"/>
            <a:ext cx="1891025" cy="1209291"/>
            <a:chOff x="392658" y="3679279"/>
            <a:chExt cx="1466266" cy="937662"/>
          </a:xfrm>
        </p:grpSpPr>
        <p:grpSp>
          <p:nvGrpSpPr>
            <p:cNvPr id="23" name="组合 22"/>
            <p:cNvGrpSpPr/>
            <p:nvPr/>
          </p:nvGrpSpPr>
          <p:grpSpPr>
            <a:xfrm>
              <a:off x="392658" y="3679279"/>
              <a:ext cx="1466266" cy="937662"/>
              <a:chOff x="1281153" y="5632171"/>
              <a:chExt cx="1466266" cy="937662"/>
            </a:xfrm>
          </p:grpSpPr>
          <p:sp>
            <p:nvSpPr>
              <p:cNvPr id="42" name="云形 41"/>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云形 42"/>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a:blip r:embed="rId11" cstate="email"/>
            <a:stretch>
              <a:fillRect/>
            </a:stretch>
          </p:blipFill>
          <p:spPr>
            <a:xfrm rot="21180129">
              <a:off x="717070" y="4035686"/>
              <a:ext cx="810723" cy="274088"/>
            </a:xfrm>
            <a:prstGeom prst="rect">
              <a:avLst/>
            </a:prstGeom>
          </p:spPr>
        </p:pic>
      </p:grpSp>
      <p:pic>
        <p:nvPicPr>
          <p:cNvPr id="80" name="图片 79"/>
          <p:cNvPicPr>
            <a:picLocks noChangeAspect="1"/>
          </p:cNvPicPr>
          <p:nvPr/>
        </p:nvPicPr>
        <p:blipFill>
          <a:blip r:embed="rId12" cstate="email"/>
          <a:stretch>
            <a:fillRect/>
          </a:stretch>
        </p:blipFill>
        <p:spPr>
          <a:xfrm>
            <a:off x="8558538" y="2488701"/>
            <a:ext cx="2551261" cy="5582247"/>
          </a:xfrm>
          <a:prstGeom prst="rect">
            <a:avLst/>
          </a:prstGeom>
        </p:spPr>
      </p:pic>
      <p:sp>
        <p:nvSpPr>
          <p:cNvPr id="28" name="矩形 27"/>
          <p:cNvSpPr/>
          <p:nvPr/>
        </p:nvSpPr>
        <p:spPr>
          <a:xfrm>
            <a:off x="4590885" y="4123778"/>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anim calcmode="lin" valueType="num">
                                      <p:cBhvr>
                                        <p:cTn id="8" dur="1000" fill="hold"/>
                                        <p:tgtEl>
                                          <p:spTgt spid="82"/>
                                        </p:tgtEl>
                                        <p:attrNameLst>
                                          <p:attrName>ppt_x</p:attrName>
                                        </p:attrNameLst>
                                      </p:cBhvr>
                                      <p:tavLst>
                                        <p:tav tm="0">
                                          <p:val>
                                            <p:strVal val="#ppt_x"/>
                                          </p:val>
                                        </p:tav>
                                        <p:tav tm="100000">
                                          <p:val>
                                            <p:strVal val="#ppt_x"/>
                                          </p:val>
                                        </p:tav>
                                      </p:tavLst>
                                    </p:anim>
                                    <p:anim calcmode="lin" valueType="num">
                                      <p:cBhvr>
                                        <p:cTn id="9" dur="1000" fill="hold"/>
                                        <p:tgtEl>
                                          <p:spTgt spid="82"/>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wipe(down)">
                                      <p:cBhvr>
                                        <p:cTn id="12" dur="500"/>
                                        <p:tgtEl>
                                          <p:spTgt spid="80"/>
                                        </p:tgtEl>
                                      </p:cBhvr>
                                    </p:animEffect>
                                  </p:childTnLst>
                                </p:cTn>
                              </p:par>
                              <p:par>
                                <p:cTn id="13" presetID="53" presetClass="entr" presetSubtype="16"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p:cTn id="15" dur="500" fill="hold"/>
                                        <p:tgtEl>
                                          <p:spTgt spid="66"/>
                                        </p:tgtEl>
                                        <p:attrNameLst>
                                          <p:attrName>ppt_w</p:attrName>
                                        </p:attrNameLst>
                                      </p:cBhvr>
                                      <p:tavLst>
                                        <p:tav tm="0">
                                          <p:val>
                                            <p:fltVal val="0"/>
                                          </p:val>
                                        </p:tav>
                                        <p:tav tm="100000">
                                          <p:val>
                                            <p:strVal val="#ppt_w"/>
                                          </p:val>
                                        </p:tav>
                                      </p:tavLst>
                                    </p:anim>
                                    <p:anim calcmode="lin" valueType="num">
                                      <p:cBhvr>
                                        <p:cTn id="16" dur="500" fill="hold"/>
                                        <p:tgtEl>
                                          <p:spTgt spid="66"/>
                                        </p:tgtEl>
                                        <p:attrNameLst>
                                          <p:attrName>ppt_h</p:attrName>
                                        </p:attrNameLst>
                                      </p:cBhvr>
                                      <p:tavLst>
                                        <p:tav tm="0">
                                          <p:val>
                                            <p:fltVal val="0"/>
                                          </p:val>
                                        </p:tav>
                                        <p:tav tm="100000">
                                          <p:val>
                                            <p:strVal val="#ppt_h"/>
                                          </p:val>
                                        </p:tav>
                                      </p:tavLst>
                                    </p:anim>
                                    <p:animEffect transition="in" filter="fade">
                                      <p:cBhvr>
                                        <p:cTn id="17" dur="500"/>
                                        <p:tgtEl>
                                          <p:spTgt spid="66"/>
                                        </p:tgtEl>
                                      </p:cBhvr>
                                    </p:animEffect>
                                  </p:childTnLst>
                                </p:cTn>
                              </p:par>
                              <p:par>
                                <p:cTn id="18" presetID="53" presetClass="entr" presetSubtype="16"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500" fill="hold"/>
                                        <p:tgtEl>
                                          <p:spTgt spid="24"/>
                                        </p:tgtEl>
                                        <p:attrNameLst>
                                          <p:attrName>ppt_w</p:attrName>
                                        </p:attrNameLst>
                                      </p:cBhvr>
                                      <p:tavLst>
                                        <p:tav tm="0">
                                          <p:val>
                                            <p:fltVal val="0"/>
                                          </p:val>
                                        </p:tav>
                                        <p:tav tm="100000">
                                          <p:val>
                                            <p:strVal val="#ppt_w"/>
                                          </p:val>
                                        </p:tav>
                                      </p:tavLst>
                                    </p:anim>
                                    <p:anim calcmode="lin" valueType="num">
                                      <p:cBhvr>
                                        <p:cTn id="21" dur="500" fill="hold"/>
                                        <p:tgtEl>
                                          <p:spTgt spid="24"/>
                                        </p:tgtEl>
                                        <p:attrNameLst>
                                          <p:attrName>ppt_h</p:attrName>
                                        </p:attrNameLst>
                                      </p:cBhvr>
                                      <p:tavLst>
                                        <p:tav tm="0">
                                          <p:val>
                                            <p:fltVal val="0"/>
                                          </p:val>
                                        </p:tav>
                                        <p:tav tm="100000">
                                          <p:val>
                                            <p:strVal val="#ppt_h"/>
                                          </p:val>
                                        </p:tav>
                                      </p:tavLst>
                                    </p:anim>
                                    <p:animEffect transition="in" filter="fade">
                                      <p:cBhvr>
                                        <p:cTn id="22" dur="500"/>
                                        <p:tgtEl>
                                          <p:spTgt spid="24"/>
                                        </p:tgtEl>
                                      </p:cBhvr>
                                    </p:animEffect>
                                  </p:childTnLst>
                                </p:cTn>
                              </p:par>
                              <p:par>
                                <p:cTn id="23" presetID="53" presetClass="entr" presetSubtype="16" fill="hold" nodeType="withEffect">
                                  <p:stCondLst>
                                    <p:cond delay="0"/>
                                  </p:stCondLst>
                                  <p:childTnLst>
                                    <p:set>
                                      <p:cBhvr>
                                        <p:cTn id="24" dur="1" fill="hold">
                                          <p:stCondLst>
                                            <p:cond delay="0"/>
                                          </p:stCondLst>
                                        </p:cTn>
                                        <p:tgtEl>
                                          <p:spTgt spid="87"/>
                                        </p:tgtEl>
                                        <p:attrNameLst>
                                          <p:attrName>style.visibility</p:attrName>
                                        </p:attrNameLst>
                                      </p:cBhvr>
                                      <p:to>
                                        <p:strVal val="visible"/>
                                      </p:to>
                                    </p:set>
                                    <p:anim calcmode="lin" valueType="num">
                                      <p:cBhvr>
                                        <p:cTn id="25" dur="500" fill="hold"/>
                                        <p:tgtEl>
                                          <p:spTgt spid="87"/>
                                        </p:tgtEl>
                                        <p:attrNameLst>
                                          <p:attrName>ppt_w</p:attrName>
                                        </p:attrNameLst>
                                      </p:cBhvr>
                                      <p:tavLst>
                                        <p:tav tm="0">
                                          <p:val>
                                            <p:fltVal val="0"/>
                                          </p:val>
                                        </p:tav>
                                        <p:tav tm="100000">
                                          <p:val>
                                            <p:strVal val="#ppt_w"/>
                                          </p:val>
                                        </p:tav>
                                      </p:tavLst>
                                    </p:anim>
                                    <p:anim calcmode="lin" valueType="num">
                                      <p:cBhvr>
                                        <p:cTn id="26" dur="500" fill="hold"/>
                                        <p:tgtEl>
                                          <p:spTgt spid="87"/>
                                        </p:tgtEl>
                                        <p:attrNameLst>
                                          <p:attrName>ppt_h</p:attrName>
                                        </p:attrNameLst>
                                      </p:cBhvr>
                                      <p:tavLst>
                                        <p:tav tm="0">
                                          <p:val>
                                            <p:fltVal val="0"/>
                                          </p:val>
                                        </p:tav>
                                        <p:tav tm="100000">
                                          <p:val>
                                            <p:strVal val="#ppt_h"/>
                                          </p:val>
                                        </p:tav>
                                      </p:tavLst>
                                    </p:anim>
                                    <p:animEffect transition="in" filter="fade">
                                      <p:cBhvr>
                                        <p:cTn id="27" dur="500"/>
                                        <p:tgtEl>
                                          <p:spTgt spid="87"/>
                                        </p:tgtEl>
                                      </p:cBhvr>
                                    </p:animEffect>
                                  </p:childTnLst>
                                </p:cTn>
                              </p:par>
                              <p:par>
                                <p:cTn id="28" presetID="42" presetClass="entr" presetSubtype="0" fill="hold" nodeType="with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fade">
                                      <p:cBhvr>
                                        <p:cTn id="30" dur="1000"/>
                                        <p:tgtEl>
                                          <p:spTgt spid="89"/>
                                        </p:tgtEl>
                                      </p:cBhvr>
                                    </p:animEffect>
                                    <p:anim calcmode="lin" valueType="num">
                                      <p:cBhvr>
                                        <p:cTn id="31" dur="1000" fill="hold"/>
                                        <p:tgtEl>
                                          <p:spTgt spid="89"/>
                                        </p:tgtEl>
                                        <p:attrNameLst>
                                          <p:attrName>ppt_x</p:attrName>
                                        </p:attrNameLst>
                                      </p:cBhvr>
                                      <p:tavLst>
                                        <p:tav tm="0">
                                          <p:val>
                                            <p:strVal val="#ppt_x"/>
                                          </p:val>
                                        </p:tav>
                                        <p:tav tm="100000">
                                          <p:val>
                                            <p:strVal val="#ppt_x"/>
                                          </p:val>
                                        </p:tav>
                                      </p:tavLst>
                                    </p:anim>
                                    <p:anim calcmode="lin" valueType="num">
                                      <p:cBhvr>
                                        <p:cTn id="32" dur="1000" fill="hold"/>
                                        <p:tgtEl>
                                          <p:spTgt spid="89"/>
                                        </p:tgtEl>
                                        <p:attrNameLst>
                                          <p:attrName>ppt_y</p:attrName>
                                        </p:attrNameLst>
                                      </p:cBhvr>
                                      <p:tavLst>
                                        <p:tav tm="0">
                                          <p:val>
                                            <p:strVal val="#ppt_y+.1"/>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randombar(horizontal)">
                                      <p:cBhvr>
                                        <p:cTn id="38" dur="500"/>
                                        <p:tgtEl>
                                          <p:spTgt spid="39"/>
                                        </p:tgtEl>
                                      </p:cBhvr>
                                    </p:animEffect>
                                  </p:childTnLst>
                                </p:cTn>
                              </p:par>
                              <p:par>
                                <p:cTn id="39" presetID="10"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2275205" y="1172845"/>
            <a:ext cx="7405370" cy="5198745"/>
            <a:chOff x="8985779" y="3960837"/>
            <a:chExt cx="2199915" cy="1406823"/>
          </a:xfrm>
        </p:grpSpPr>
        <p:sp>
          <p:nvSpPr>
            <p:cNvPr id="16" name="云形 15"/>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云形 16"/>
            <p:cNvSpPr/>
            <p:nvPr/>
          </p:nvSpPr>
          <p:spPr>
            <a:xfrm>
              <a:off x="9115440" y="4043754"/>
              <a:ext cx="1940592" cy="1240988"/>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1804774" y="470597"/>
            <a:ext cx="5578159" cy="584775"/>
          </a:xfrm>
          <a:prstGeom prst="rect">
            <a:avLst/>
          </a:prstGeom>
          <a:noFill/>
        </p:spPr>
        <p:txBody>
          <a:bodyPr wrap="square" rtlCol="0">
            <a:spAutoFit/>
          </a:bodyPr>
          <a:lstStyle>
            <a:defPPr>
              <a:defRPr lang="zh-CN"/>
            </a:defPPr>
            <a:lvl1pPr>
              <a:defRPr sz="3200" b="1">
                <a:solidFill>
                  <a:schemeClr val="bg1"/>
                </a:solidFill>
                <a:effectLst>
                  <a:outerShdw blurRad="38100" dist="38100" dir="2700000" algn="tl">
                    <a:srgbClr val="000000">
                      <a:alpha val="43137"/>
                    </a:srgbClr>
                  </a:outerShdw>
                </a:effectLst>
                <a:latin typeface="方正汉真广标简体" panose="02000000000000000000" pitchFamily="2" charset="-122"/>
                <a:ea typeface="方正汉真广标简体" panose="02000000000000000000" pitchFamily="2" charset="-122"/>
              </a:defRPr>
            </a:lvl1pPr>
          </a:lstStyle>
          <a:p>
            <a:r>
              <a:rPr lang="zh-CN" altLang="en-US"/>
              <a:t>课堂小结，反思回顾。</a:t>
            </a:r>
            <a:endParaRPr lang="zh-CN" altLang="en-US" dirty="0"/>
          </a:p>
        </p:txBody>
      </p:sp>
      <p:grpSp>
        <p:nvGrpSpPr>
          <p:cNvPr id="23" name="组合 22"/>
          <p:cNvGrpSpPr/>
          <p:nvPr/>
        </p:nvGrpSpPr>
        <p:grpSpPr>
          <a:xfrm>
            <a:off x="10491844" y="5660115"/>
            <a:ext cx="1430728" cy="914936"/>
            <a:chOff x="392658" y="3679279"/>
            <a:chExt cx="1466266" cy="937662"/>
          </a:xfrm>
        </p:grpSpPr>
        <p:grpSp>
          <p:nvGrpSpPr>
            <p:cNvPr id="24" name="组合 23"/>
            <p:cNvGrpSpPr/>
            <p:nvPr/>
          </p:nvGrpSpPr>
          <p:grpSpPr>
            <a:xfrm>
              <a:off x="392658" y="3679279"/>
              <a:ext cx="1466266" cy="937662"/>
              <a:chOff x="1281153" y="5632171"/>
              <a:chExt cx="1466266" cy="937662"/>
            </a:xfrm>
          </p:grpSpPr>
          <p:sp>
            <p:nvSpPr>
              <p:cNvPr id="26" name="云形 25"/>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云形 26"/>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5" name="图片 24"/>
            <p:cNvPicPr>
              <a:picLocks noChangeAspect="1"/>
            </p:cNvPicPr>
            <p:nvPr/>
          </p:nvPicPr>
          <p:blipFill>
            <a:blip r:embed="rId3" cstate="email"/>
            <a:stretch>
              <a:fillRect/>
            </a:stretch>
          </p:blipFill>
          <p:spPr>
            <a:xfrm rot="21180129">
              <a:off x="717070" y="4035686"/>
              <a:ext cx="810723" cy="274088"/>
            </a:xfrm>
            <a:prstGeom prst="rect">
              <a:avLst/>
            </a:prstGeom>
          </p:spPr>
        </p:pic>
      </p:grpSp>
      <p:grpSp>
        <p:nvGrpSpPr>
          <p:cNvPr id="28" name="组合 27"/>
          <p:cNvGrpSpPr/>
          <p:nvPr/>
        </p:nvGrpSpPr>
        <p:grpSpPr>
          <a:xfrm>
            <a:off x="634116" y="297322"/>
            <a:ext cx="1144670" cy="732005"/>
            <a:chOff x="1281153" y="5632171"/>
            <a:chExt cx="1466266" cy="937662"/>
          </a:xfrm>
        </p:grpSpPr>
        <p:sp>
          <p:nvSpPr>
            <p:cNvPr id="29" name="云形 28"/>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B9F1"/>
                </a:solidFill>
              </a:endParaRPr>
            </a:p>
          </p:txBody>
        </p:sp>
        <p:sp>
          <p:nvSpPr>
            <p:cNvPr id="30" name="云形 29"/>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00B9F1"/>
                </a:solidFill>
              </a:endParaRPr>
            </a:p>
          </p:txBody>
        </p:sp>
      </p:grpSp>
      <p:grpSp>
        <p:nvGrpSpPr>
          <p:cNvPr id="19" name="组合 18"/>
          <p:cNvGrpSpPr/>
          <p:nvPr/>
        </p:nvGrpSpPr>
        <p:grpSpPr>
          <a:xfrm>
            <a:off x="848933" y="5831865"/>
            <a:ext cx="844400" cy="539985"/>
            <a:chOff x="1281153" y="5632171"/>
            <a:chExt cx="1466266" cy="937662"/>
          </a:xfrm>
        </p:grpSpPr>
        <p:sp>
          <p:nvSpPr>
            <p:cNvPr id="20" name="云形 19"/>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云形 20"/>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3348989" y="2433388"/>
            <a:ext cx="5493385" cy="267765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dirty="0">
                <a:latin typeface="方正汉真广标简体" panose="02000000000000000000" pitchFamily="2" charset="-122"/>
                <a:ea typeface="方正汉真广标简体" panose="02000000000000000000" pitchFamily="2" charset="-122"/>
              </a:rPr>
              <a:t>1.</a:t>
            </a:r>
            <a:r>
              <a:rPr lang="zh-CN" altLang="en-US" sz="2800" dirty="0">
                <a:latin typeface="方正汉真广标简体" panose="02000000000000000000" pitchFamily="2" charset="-122"/>
                <a:ea typeface="方正汉真广标简体" panose="02000000000000000000" pitchFamily="2" charset="-122"/>
              </a:rPr>
              <a:t>回想我们的学习过程，你有什么收获</a:t>
            </a:r>
            <a:r>
              <a:rPr lang="en-US" altLang="zh-CN" sz="2800" dirty="0">
                <a:latin typeface="方正汉真广标简体" panose="02000000000000000000" pitchFamily="2" charset="-122"/>
                <a:ea typeface="方正汉真广标简体" panose="02000000000000000000" pitchFamily="2" charset="-122"/>
              </a:rPr>
              <a:t>?</a:t>
            </a:r>
          </a:p>
          <a:p>
            <a:r>
              <a:rPr lang="en-US" altLang="zh-CN" sz="2800" dirty="0">
                <a:latin typeface="方正汉真广标简体" panose="02000000000000000000" pitchFamily="2" charset="-122"/>
                <a:ea typeface="方正汉真广标简体" panose="02000000000000000000" pitchFamily="2" charset="-122"/>
              </a:rPr>
              <a:t>2.</a:t>
            </a:r>
            <a:r>
              <a:rPr lang="zh-CN" altLang="en-US" sz="2800" dirty="0">
                <a:latin typeface="方正汉真广标简体" panose="02000000000000000000" pitchFamily="2" charset="-122"/>
                <a:ea typeface="方正汉真广标简体" panose="02000000000000000000" pitchFamily="2" charset="-122"/>
              </a:rPr>
              <a:t>思考开头的牡丹花园的长方形花坛和平行四边形的花坛面积是不是一定就是相等的？什么情况时相等？什么情况时不相等？</a:t>
            </a:r>
            <a:endParaRPr lang="en-US" altLang="zh-CN" sz="2800" dirty="0">
              <a:latin typeface="方正汉真广标简体" panose="02000000000000000000" pitchFamily="2" charset="-122"/>
              <a:ea typeface="方正汉真广标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圆角矩形 46"/>
          <p:cNvSpPr/>
          <p:nvPr/>
        </p:nvSpPr>
        <p:spPr>
          <a:xfrm>
            <a:off x="1070238" y="1622534"/>
            <a:ext cx="3111479" cy="3976231"/>
          </a:xfrm>
          <a:prstGeom prst="roundRect">
            <a:avLst/>
          </a:prstGeom>
          <a:solidFill>
            <a:schemeClr val="bg1"/>
          </a:solidFill>
          <a:ln w="28575">
            <a:solidFill>
              <a:srgbClr val="8ACF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b="1">
              <a:solidFill>
                <a:schemeClr val="tx1"/>
              </a:solidFill>
            </a:endParaRPr>
          </a:p>
        </p:txBody>
      </p:sp>
      <p:sp>
        <p:nvSpPr>
          <p:cNvPr id="49" name="圆角矩形 48"/>
          <p:cNvSpPr/>
          <p:nvPr/>
        </p:nvSpPr>
        <p:spPr>
          <a:xfrm>
            <a:off x="4541232" y="1622533"/>
            <a:ext cx="3111479" cy="3976231"/>
          </a:xfrm>
          <a:prstGeom prst="roundRect">
            <a:avLst/>
          </a:prstGeom>
          <a:solidFill>
            <a:schemeClr val="bg1"/>
          </a:solidFill>
          <a:ln w="28575">
            <a:solidFill>
              <a:srgbClr val="8ACF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1" name="圆角矩形 50"/>
          <p:cNvSpPr/>
          <p:nvPr/>
        </p:nvSpPr>
        <p:spPr>
          <a:xfrm>
            <a:off x="8092450" y="1649111"/>
            <a:ext cx="3111479" cy="3976231"/>
          </a:xfrm>
          <a:prstGeom prst="roundRect">
            <a:avLst/>
          </a:prstGeom>
          <a:solidFill>
            <a:schemeClr val="bg1"/>
          </a:solidFill>
          <a:ln w="28575">
            <a:solidFill>
              <a:srgbClr val="8ACF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文本框 21"/>
          <p:cNvSpPr txBox="1"/>
          <p:nvPr/>
        </p:nvSpPr>
        <p:spPr>
          <a:xfrm>
            <a:off x="2019591" y="430118"/>
            <a:ext cx="3184915" cy="584775"/>
          </a:xfrm>
          <a:prstGeom prst="rect">
            <a:avLst/>
          </a:prstGeom>
          <a:noFill/>
        </p:spPr>
        <p:txBody>
          <a:bodyPr wrap="square" rtlCol="0">
            <a:spAutoFit/>
          </a:bodyPr>
          <a:lstStyle>
            <a:defPPr>
              <a:defRPr lang="zh-CN"/>
            </a:defPPr>
            <a:lvl1pPr>
              <a:defRPr sz="3200" b="1">
                <a:solidFill>
                  <a:schemeClr val="bg1"/>
                </a:solidFill>
                <a:effectLst>
                  <a:outerShdw blurRad="38100" dist="38100" dir="2700000" algn="tl">
                    <a:srgbClr val="000000">
                      <a:alpha val="43137"/>
                    </a:srgbClr>
                  </a:outerShdw>
                </a:effectLst>
                <a:latin typeface="方正汉真广标简体" panose="02000000000000000000" pitchFamily="2" charset="-122"/>
                <a:ea typeface="方正汉真广标简体" panose="02000000000000000000" pitchFamily="2" charset="-122"/>
              </a:defRPr>
            </a:lvl1pPr>
          </a:lstStyle>
          <a:p>
            <a:r>
              <a:rPr lang="zh-CN" altLang="en-US" dirty="0"/>
              <a:t>教学目标</a:t>
            </a:r>
          </a:p>
        </p:txBody>
      </p:sp>
      <p:grpSp>
        <p:nvGrpSpPr>
          <p:cNvPr id="23" name="组合 22"/>
          <p:cNvGrpSpPr/>
          <p:nvPr/>
        </p:nvGrpSpPr>
        <p:grpSpPr>
          <a:xfrm>
            <a:off x="10491844" y="5660115"/>
            <a:ext cx="1430728" cy="914936"/>
            <a:chOff x="392658" y="3679279"/>
            <a:chExt cx="1466266" cy="937662"/>
          </a:xfrm>
        </p:grpSpPr>
        <p:grpSp>
          <p:nvGrpSpPr>
            <p:cNvPr id="24" name="组合 23"/>
            <p:cNvGrpSpPr/>
            <p:nvPr/>
          </p:nvGrpSpPr>
          <p:grpSpPr>
            <a:xfrm>
              <a:off x="392658" y="3679279"/>
              <a:ext cx="1466266" cy="937662"/>
              <a:chOff x="1281153" y="5632171"/>
              <a:chExt cx="1466266" cy="937662"/>
            </a:xfrm>
          </p:grpSpPr>
          <p:sp>
            <p:nvSpPr>
              <p:cNvPr id="26" name="云形 25"/>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云形 26"/>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5" name="图片 24"/>
            <p:cNvPicPr>
              <a:picLocks noChangeAspect="1"/>
            </p:cNvPicPr>
            <p:nvPr/>
          </p:nvPicPr>
          <p:blipFill>
            <a:blip r:embed="rId3" cstate="email"/>
            <a:stretch>
              <a:fillRect/>
            </a:stretch>
          </p:blipFill>
          <p:spPr>
            <a:xfrm rot="21180129">
              <a:off x="717070" y="4035686"/>
              <a:ext cx="810723" cy="274088"/>
            </a:xfrm>
            <a:prstGeom prst="rect">
              <a:avLst/>
            </a:prstGeom>
          </p:spPr>
        </p:pic>
      </p:grpSp>
      <p:grpSp>
        <p:nvGrpSpPr>
          <p:cNvPr id="28" name="组合 27"/>
          <p:cNvGrpSpPr/>
          <p:nvPr/>
        </p:nvGrpSpPr>
        <p:grpSpPr>
          <a:xfrm>
            <a:off x="848933" y="256843"/>
            <a:ext cx="1144670" cy="732005"/>
            <a:chOff x="1281153" y="5632171"/>
            <a:chExt cx="1466266" cy="937662"/>
          </a:xfrm>
        </p:grpSpPr>
        <p:sp>
          <p:nvSpPr>
            <p:cNvPr id="29" name="云形 28"/>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B9F1"/>
                </a:solidFill>
              </a:endParaRPr>
            </a:p>
          </p:txBody>
        </p:sp>
        <p:sp>
          <p:nvSpPr>
            <p:cNvPr id="30" name="云形 29"/>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00B9F1"/>
                </a:solidFill>
              </a:endParaRPr>
            </a:p>
          </p:txBody>
        </p:sp>
      </p:grpSp>
      <p:grpSp>
        <p:nvGrpSpPr>
          <p:cNvPr id="19" name="组合 18"/>
          <p:cNvGrpSpPr/>
          <p:nvPr/>
        </p:nvGrpSpPr>
        <p:grpSpPr>
          <a:xfrm>
            <a:off x="848933" y="5831865"/>
            <a:ext cx="844400" cy="539985"/>
            <a:chOff x="1281153" y="5632171"/>
            <a:chExt cx="1466266" cy="937662"/>
          </a:xfrm>
        </p:grpSpPr>
        <p:sp>
          <p:nvSpPr>
            <p:cNvPr id="20" name="云形 19"/>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云形 20"/>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矩形 31"/>
          <p:cNvSpPr/>
          <p:nvPr/>
        </p:nvSpPr>
        <p:spPr>
          <a:xfrm>
            <a:off x="1495851" y="3183555"/>
            <a:ext cx="2384651" cy="19380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1600" dirty="0">
                <a:solidFill>
                  <a:prstClr val="black"/>
                </a:solidFill>
                <a:latin typeface="等线" panose="02010600030101010101" pitchFamily="2" charset="-122"/>
              </a:rPr>
              <a:t>通过动手撕一撕，拼一拼的方法，探索平行四边形的面积计算公式，并掌握平行四边形面积的计算方法。</a:t>
            </a:r>
            <a:endParaRPr lang="zh-CN" altLang="en-US" sz="1600" dirty="0">
              <a:solidFill>
                <a:prstClr val="black"/>
              </a:solidFill>
              <a:latin typeface="+mn-ea"/>
            </a:endParaRPr>
          </a:p>
        </p:txBody>
      </p:sp>
      <p:sp>
        <p:nvSpPr>
          <p:cNvPr id="35" name="矩形 34"/>
          <p:cNvSpPr/>
          <p:nvPr/>
        </p:nvSpPr>
        <p:spPr>
          <a:xfrm>
            <a:off x="4855854" y="3350021"/>
            <a:ext cx="2562459" cy="1322070"/>
          </a:xfrm>
          <a:prstGeom prst="rect">
            <a:avLst/>
          </a:prstGeom>
        </p:spPr>
        <p:txBody>
          <a:bodyPr wrap="square">
            <a:spAutoFit/>
          </a:bodyPr>
          <a:lstStyle/>
          <a:p>
            <a:r>
              <a:rPr lang="zh-CN" altLang="en-US" sz="1600" dirty="0">
                <a:solidFill>
                  <a:prstClr val="black"/>
                </a:solidFill>
                <a:latin typeface="等线" panose="02010600030101010101" pitchFamily="2" charset="-122"/>
              </a:rPr>
              <a:t>通过电子白板展示平行四边形拼成正方形的过程，掌握平行四边面积的推导过程，发展学生的空间观念。  </a:t>
            </a:r>
          </a:p>
        </p:txBody>
      </p:sp>
      <p:sp>
        <p:nvSpPr>
          <p:cNvPr id="36" name="矩形 35"/>
          <p:cNvSpPr/>
          <p:nvPr/>
        </p:nvSpPr>
        <p:spPr>
          <a:xfrm>
            <a:off x="8404485" y="3227317"/>
            <a:ext cx="2799827" cy="1568450"/>
          </a:xfrm>
          <a:prstGeom prst="rect">
            <a:avLst/>
          </a:prstGeom>
        </p:spPr>
        <p:txBody>
          <a:bodyPr wrap="square">
            <a:spAutoFit/>
          </a:bodyPr>
          <a:lstStyle/>
          <a:p>
            <a:pPr>
              <a:lnSpc>
                <a:spcPct val="150000"/>
              </a:lnSpc>
            </a:pPr>
            <a:r>
              <a:rPr lang="zh-CN" altLang="en-US" sz="1600" dirty="0">
                <a:solidFill>
                  <a:prstClr val="black"/>
                </a:solidFill>
                <a:latin typeface="等线" panose="02010600030101010101" pitchFamily="2" charset="-122"/>
              </a:rPr>
              <a:t>培养学生自主探索、合作交流的能力，感受数学知识的价值，为初中几何的学习打下良好的基础。</a:t>
            </a:r>
          </a:p>
        </p:txBody>
      </p:sp>
      <p:grpSp>
        <p:nvGrpSpPr>
          <p:cNvPr id="7" name="组合 6"/>
          <p:cNvGrpSpPr/>
          <p:nvPr/>
        </p:nvGrpSpPr>
        <p:grpSpPr>
          <a:xfrm>
            <a:off x="1460300" y="1704458"/>
            <a:ext cx="1942151" cy="1281506"/>
            <a:chOff x="1443866" y="1189407"/>
            <a:chExt cx="1942151" cy="1281506"/>
          </a:xfrm>
        </p:grpSpPr>
        <p:grpSp>
          <p:nvGrpSpPr>
            <p:cNvPr id="38" name="组合 37"/>
            <p:cNvGrpSpPr/>
            <p:nvPr/>
          </p:nvGrpSpPr>
          <p:grpSpPr>
            <a:xfrm>
              <a:off x="2112960" y="1481413"/>
              <a:ext cx="1273057" cy="814107"/>
              <a:chOff x="2516470" y="548138"/>
              <a:chExt cx="7443321" cy="4759928"/>
            </a:xfrm>
          </p:grpSpPr>
          <p:sp>
            <p:nvSpPr>
              <p:cNvPr id="39" name="云形 38"/>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8ACFEA"/>
                    </a:solidFill>
                  </a:rPr>
                  <a:t>01</a:t>
                </a:r>
                <a:endParaRPr lang="zh-CN" altLang="en-US" sz="2800" b="1" dirty="0">
                  <a:solidFill>
                    <a:srgbClr val="8ACFEA"/>
                  </a:solidFill>
                </a:endParaRPr>
              </a:p>
            </p:txBody>
          </p:sp>
          <p:sp>
            <p:nvSpPr>
              <p:cNvPr id="40" name="云形 39"/>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rgbClr val="8ACFEA"/>
                  </a:solidFill>
                </a:endParaRPr>
              </a:p>
            </p:txBody>
          </p:sp>
        </p:grpSp>
        <p:pic>
          <p:nvPicPr>
            <p:cNvPr id="54" name="图片 53"/>
            <p:cNvPicPr>
              <a:picLocks noChangeAspect="1"/>
            </p:cNvPicPr>
            <p:nvPr/>
          </p:nvPicPr>
          <p:blipFill>
            <a:blip r:embed="rId4" cstate="email"/>
            <a:stretch>
              <a:fillRect/>
            </a:stretch>
          </p:blipFill>
          <p:spPr>
            <a:xfrm>
              <a:off x="1443866" y="1189407"/>
              <a:ext cx="1281506" cy="1281506"/>
            </a:xfrm>
            <a:prstGeom prst="rect">
              <a:avLst/>
            </a:prstGeom>
          </p:spPr>
        </p:pic>
      </p:grpSp>
      <p:grpSp>
        <p:nvGrpSpPr>
          <p:cNvPr id="8" name="组合 7"/>
          <p:cNvGrpSpPr/>
          <p:nvPr/>
        </p:nvGrpSpPr>
        <p:grpSpPr>
          <a:xfrm>
            <a:off x="5457800" y="1876705"/>
            <a:ext cx="1609854" cy="953696"/>
            <a:chOff x="4088596" y="1295597"/>
            <a:chExt cx="1609854" cy="953696"/>
          </a:xfrm>
        </p:grpSpPr>
        <p:grpSp>
          <p:nvGrpSpPr>
            <p:cNvPr id="41" name="组合 40"/>
            <p:cNvGrpSpPr/>
            <p:nvPr/>
          </p:nvGrpSpPr>
          <p:grpSpPr>
            <a:xfrm>
              <a:off x="4425393" y="1435186"/>
              <a:ext cx="1273057" cy="814107"/>
              <a:chOff x="2516470" y="548138"/>
              <a:chExt cx="7443321" cy="4759928"/>
            </a:xfrm>
          </p:grpSpPr>
          <p:sp>
            <p:nvSpPr>
              <p:cNvPr id="42" name="云形 41"/>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FF8203"/>
                    </a:solidFill>
                  </a:rPr>
                  <a:t>  02</a:t>
                </a:r>
                <a:endParaRPr lang="zh-CN" altLang="en-US" sz="2800" b="1" dirty="0">
                  <a:solidFill>
                    <a:srgbClr val="FF8203"/>
                  </a:solidFill>
                </a:endParaRPr>
              </a:p>
            </p:txBody>
          </p:sp>
          <p:sp>
            <p:nvSpPr>
              <p:cNvPr id="43" name="云形 42"/>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rgbClr val="FF8203"/>
                  </a:solidFill>
                </a:endParaRPr>
              </a:p>
            </p:txBody>
          </p:sp>
        </p:grpSp>
        <p:pic>
          <p:nvPicPr>
            <p:cNvPr id="55" name="图片 54"/>
            <p:cNvPicPr>
              <a:picLocks noChangeAspect="1"/>
            </p:cNvPicPr>
            <p:nvPr/>
          </p:nvPicPr>
          <p:blipFill>
            <a:blip r:embed="rId5" cstate="email"/>
            <a:stretch>
              <a:fillRect/>
            </a:stretch>
          </p:blipFill>
          <p:spPr>
            <a:xfrm>
              <a:off x="4088596" y="1295597"/>
              <a:ext cx="755884" cy="898998"/>
            </a:xfrm>
            <a:prstGeom prst="rect">
              <a:avLst/>
            </a:prstGeom>
          </p:spPr>
        </p:pic>
      </p:grpSp>
      <p:grpSp>
        <p:nvGrpSpPr>
          <p:cNvPr id="9" name="组合 8"/>
          <p:cNvGrpSpPr/>
          <p:nvPr/>
        </p:nvGrpSpPr>
        <p:grpSpPr>
          <a:xfrm>
            <a:off x="8917994" y="1806743"/>
            <a:ext cx="1574847" cy="1003828"/>
            <a:chOff x="7691343" y="1312244"/>
            <a:chExt cx="1574847" cy="1003828"/>
          </a:xfrm>
        </p:grpSpPr>
        <p:grpSp>
          <p:nvGrpSpPr>
            <p:cNvPr id="44" name="组合 43"/>
            <p:cNvGrpSpPr/>
            <p:nvPr/>
          </p:nvGrpSpPr>
          <p:grpSpPr>
            <a:xfrm>
              <a:off x="7993133" y="1501965"/>
              <a:ext cx="1273057" cy="814107"/>
              <a:chOff x="2516470" y="548138"/>
              <a:chExt cx="7443321" cy="4759928"/>
            </a:xfrm>
          </p:grpSpPr>
          <p:sp>
            <p:nvSpPr>
              <p:cNvPr id="45" name="云形 44"/>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FFC52F"/>
                    </a:solidFill>
                  </a:rPr>
                  <a:t>03</a:t>
                </a:r>
                <a:endParaRPr lang="zh-CN" altLang="en-US" sz="2800" b="1" dirty="0">
                  <a:solidFill>
                    <a:srgbClr val="FFC52F"/>
                  </a:solidFill>
                </a:endParaRPr>
              </a:p>
            </p:txBody>
          </p:sp>
          <p:sp>
            <p:nvSpPr>
              <p:cNvPr id="46" name="云形 45"/>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rgbClr val="FFC52F"/>
                  </a:solidFill>
                </a:endParaRPr>
              </a:p>
            </p:txBody>
          </p:sp>
        </p:grpSp>
        <p:pic>
          <p:nvPicPr>
            <p:cNvPr id="56" name="图片 55"/>
            <p:cNvPicPr>
              <a:picLocks noChangeAspect="1"/>
            </p:cNvPicPr>
            <p:nvPr/>
          </p:nvPicPr>
          <p:blipFill>
            <a:blip r:embed="rId6" cstate="email"/>
            <a:stretch>
              <a:fillRect/>
            </a:stretch>
          </p:blipFill>
          <p:spPr>
            <a:xfrm>
              <a:off x="7691343" y="1312244"/>
              <a:ext cx="742551" cy="86631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heel(1)">
                                      <p:cBhvr>
                                        <p:cTn id="23" dur="2000"/>
                                        <p:tgtEl>
                                          <p:spTgt spid="47"/>
                                        </p:tgtEl>
                                      </p:cBhvr>
                                    </p:animEffect>
                                  </p:childTnLst>
                                </p:cTn>
                              </p:par>
                              <p:par>
                                <p:cTn id="24" presetID="42"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21" presetClass="entr" presetSubtype="1"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heel(1)">
                                      <p:cBhvr>
                                        <p:cTn id="41" dur="2000"/>
                                        <p:tgtEl>
                                          <p:spTgt spid="49"/>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1000"/>
                                        <p:tgtEl>
                                          <p:spTgt spid="35"/>
                                        </p:tgtEl>
                                      </p:cBhvr>
                                    </p:animEffect>
                                    <p:anim calcmode="lin" valueType="num">
                                      <p:cBhvr>
                                        <p:cTn id="45" dur="1000" fill="hold"/>
                                        <p:tgtEl>
                                          <p:spTgt spid="35"/>
                                        </p:tgtEl>
                                        <p:attrNameLst>
                                          <p:attrName>ppt_x</p:attrName>
                                        </p:attrNameLst>
                                      </p:cBhvr>
                                      <p:tavLst>
                                        <p:tav tm="0">
                                          <p:val>
                                            <p:strVal val="#ppt_x"/>
                                          </p:val>
                                        </p:tav>
                                        <p:tav tm="100000">
                                          <p:val>
                                            <p:strVal val="#ppt_x"/>
                                          </p:val>
                                        </p:tav>
                                      </p:tavLst>
                                    </p:anim>
                                    <p:anim calcmode="lin" valueType="num">
                                      <p:cBhvr>
                                        <p:cTn id="46" dur="1000" fill="hold"/>
                                        <p:tgtEl>
                                          <p:spTgt spid="35"/>
                                        </p:tgtEl>
                                        <p:attrNameLst>
                                          <p:attrName>ppt_y</p:attrName>
                                        </p:attrNameLst>
                                      </p:cBhvr>
                                      <p:tavLst>
                                        <p:tav tm="0">
                                          <p:val>
                                            <p:strVal val="#ppt_y+.1"/>
                                          </p:val>
                                        </p:tav>
                                        <p:tav tm="100000">
                                          <p:val>
                                            <p:strVal val="#ppt_y"/>
                                          </p:val>
                                        </p:tav>
                                      </p:tavLst>
                                    </p:anim>
                                  </p:childTnLst>
                                </p:cTn>
                              </p:par>
                              <p:par>
                                <p:cTn id="47" presetID="21" presetClass="entr" presetSubtype="1"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wheel(1)">
                                      <p:cBhvr>
                                        <p:cTn id="49" dur="2000"/>
                                        <p:tgtEl>
                                          <p:spTgt spid="51"/>
                                        </p:tgtEl>
                                      </p:cBhvr>
                                    </p:animEffect>
                                  </p:childTnLst>
                                </p:cTn>
                              </p:par>
                              <p:par>
                                <p:cTn id="50" presetID="42"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1000"/>
                                        <p:tgtEl>
                                          <p:spTgt spid="36"/>
                                        </p:tgtEl>
                                      </p:cBhvr>
                                    </p:animEffect>
                                    <p:anim calcmode="lin" valueType="num">
                                      <p:cBhvr>
                                        <p:cTn id="58" dur="1000" fill="hold"/>
                                        <p:tgtEl>
                                          <p:spTgt spid="36"/>
                                        </p:tgtEl>
                                        <p:attrNameLst>
                                          <p:attrName>ppt_x</p:attrName>
                                        </p:attrNameLst>
                                      </p:cBhvr>
                                      <p:tavLst>
                                        <p:tav tm="0">
                                          <p:val>
                                            <p:strVal val="#ppt_x"/>
                                          </p:val>
                                        </p:tav>
                                        <p:tav tm="100000">
                                          <p:val>
                                            <p:strVal val="#ppt_x"/>
                                          </p:val>
                                        </p:tav>
                                      </p:tavLst>
                                    </p:anim>
                                    <p:anim calcmode="lin" valueType="num">
                                      <p:cBhvr>
                                        <p:cTn id="5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9" grpId="0" animBg="1"/>
      <p:bldP spid="51" grpId="0" animBg="1"/>
      <p:bldP spid="22" grpId="0"/>
      <p:bldP spid="32" grpId="0"/>
      <p:bldP spid="35"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0" y="-338667"/>
            <a:ext cx="12895093" cy="8093697"/>
            <a:chOff x="0" y="-221063"/>
            <a:chExt cx="12895093" cy="7946844"/>
          </a:xfrm>
        </p:grpSpPr>
        <p:sp>
          <p:nvSpPr>
            <p:cNvPr id="29" name="矩形 28"/>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144150" y="-221063"/>
              <a:ext cx="12750943" cy="7946844"/>
              <a:chOff x="2627224" y="-795141"/>
              <a:chExt cx="10013806" cy="7040780"/>
            </a:xfrm>
          </p:grpSpPr>
          <p:sp>
            <p:nvSpPr>
              <p:cNvPr id="31" name="矩形 30"/>
              <p:cNvSpPr/>
              <p:nvPr/>
            </p:nvSpPr>
            <p:spPr>
              <a:xfrm>
                <a:off x="2627224" y="-599283"/>
                <a:ext cx="5758249" cy="5957676"/>
              </a:xfrm>
              <a:prstGeom prst="rect">
                <a:avLst/>
              </a:prstGeom>
              <a:blipFill dpi="0" rotWithShape="1">
                <a:blip r:embed="rId3">
                  <a:alphaModFix amt="17000"/>
                  <a:lum bright="70000" contrast="-70000"/>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2" name="矩形 31"/>
              <p:cNvSpPr/>
              <p:nvPr/>
            </p:nvSpPr>
            <p:spPr>
              <a:xfrm rot="10601959">
                <a:off x="6872592" y="-795141"/>
                <a:ext cx="5768438" cy="7040780"/>
              </a:xfrm>
              <a:prstGeom prst="rect">
                <a:avLst/>
              </a:prstGeom>
              <a:blipFill dpi="0" rotWithShape="1">
                <a:blip r:embed="rId5">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sp>
        <p:nvSpPr>
          <p:cNvPr id="12" name="文本框 11"/>
          <p:cNvSpPr txBox="1"/>
          <p:nvPr/>
        </p:nvSpPr>
        <p:spPr>
          <a:xfrm>
            <a:off x="1812001" y="3378847"/>
            <a:ext cx="3431736" cy="954107"/>
          </a:xfrm>
          <a:prstGeom prst="rect">
            <a:avLst/>
          </a:prstGeom>
          <a:noFill/>
        </p:spPr>
        <p:txBody>
          <a:bodyPr wrap="square" rtlCol="0">
            <a:spAutoFit/>
          </a:bodyPr>
          <a:lstStyle/>
          <a:p>
            <a:r>
              <a:rPr lang="zh-CN" altLang="en-US" sz="2800" b="1" dirty="0">
                <a:latin typeface="+mn-ea"/>
              </a:rPr>
              <a:t>探索并掌握平行四边形的面积计算方法。</a:t>
            </a:r>
            <a:endParaRPr lang="zh-CN" altLang="en-US" sz="2800" b="1" dirty="0">
              <a:solidFill>
                <a:schemeClr val="tx1">
                  <a:lumMod val="85000"/>
                  <a:lumOff val="15000"/>
                </a:schemeClr>
              </a:solidFill>
              <a:latin typeface="+mn-ea"/>
            </a:endParaRPr>
          </a:p>
        </p:txBody>
      </p:sp>
      <p:sp>
        <p:nvSpPr>
          <p:cNvPr id="19" name="文本框 18"/>
          <p:cNvSpPr txBox="1"/>
          <p:nvPr/>
        </p:nvSpPr>
        <p:spPr>
          <a:xfrm>
            <a:off x="6330073" y="3315293"/>
            <a:ext cx="3616062" cy="954107"/>
          </a:xfrm>
          <a:prstGeom prst="rect">
            <a:avLst/>
          </a:prstGeom>
          <a:noFill/>
        </p:spPr>
        <p:txBody>
          <a:bodyPr wrap="square" rtlCol="0">
            <a:spAutoFit/>
          </a:bodyPr>
          <a:lstStyle/>
          <a:p>
            <a:pPr algn="ctr"/>
            <a:r>
              <a:rPr lang="zh-CN" altLang="en-US" sz="2800" b="1" dirty="0">
                <a:latin typeface="+mn-ea"/>
              </a:rPr>
              <a:t>理解平行四边形面积计算公式的推导过程。</a:t>
            </a:r>
            <a:endParaRPr lang="en-US" altLang="zh-CN" sz="2800" b="1" dirty="0">
              <a:latin typeface="+mn-ea"/>
            </a:endParaRPr>
          </a:p>
        </p:txBody>
      </p:sp>
      <p:sp>
        <p:nvSpPr>
          <p:cNvPr id="45" name="云形 44"/>
          <p:cNvSpPr/>
          <p:nvPr/>
        </p:nvSpPr>
        <p:spPr>
          <a:xfrm>
            <a:off x="7031680" y="1684811"/>
            <a:ext cx="1887422" cy="1375025"/>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5" name="云形 34"/>
          <p:cNvSpPr/>
          <p:nvPr/>
        </p:nvSpPr>
        <p:spPr>
          <a:xfrm>
            <a:off x="2445212" y="1634658"/>
            <a:ext cx="1887422" cy="1375025"/>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nvGrpSpPr>
          <p:cNvPr id="41" name="组合 40"/>
          <p:cNvGrpSpPr/>
          <p:nvPr/>
        </p:nvGrpSpPr>
        <p:grpSpPr>
          <a:xfrm>
            <a:off x="0" y="5207212"/>
            <a:ext cx="12523845" cy="1647370"/>
            <a:chOff x="0" y="5207212"/>
            <a:chExt cx="12523845" cy="1647370"/>
          </a:xfrm>
        </p:grpSpPr>
        <p:pic>
          <p:nvPicPr>
            <p:cNvPr id="42" name="图片 41"/>
            <p:cNvPicPr>
              <a:picLocks noChangeAspect="1"/>
            </p:cNvPicPr>
            <p:nvPr/>
          </p:nvPicPr>
          <p:blipFill>
            <a:blip r:embed="rId6" cstate="email"/>
            <a:stretch>
              <a:fillRect/>
            </a:stretch>
          </p:blipFill>
          <p:spPr>
            <a:xfrm>
              <a:off x="0" y="5207212"/>
              <a:ext cx="6427845" cy="1647370"/>
            </a:xfrm>
            <a:prstGeom prst="rect">
              <a:avLst/>
            </a:prstGeom>
          </p:spPr>
        </p:pic>
        <p:pic>
          <p:nvPicPr>
            <p:cNvPr id="43" name="图片 42"/>
            <p:cNvPicPr>
              <a:picLocks noChangeAspect="1"/>
            </p:cNvPicPr>
            <p:nvPr/>
          </p:nvPicPr>
          <p:blipFill>
            <a:blip r:embed="rId6" cstate="email"/>
            <a:stretch>
              <a:fillRect/>
            </a:stretch>
          </p:blipFill>
          <p:spPr>
            <a:xfrm>
              <a:off x="6096000" y="5207212"/>
              <a:ext cx="6427845" cy="1647370"/>
            </a:xfrm>
            <a:prstGeom prst="rect">
              <a:avLst/>
            </a:prstGeom>
          </p:spPr>
        </p:pic>
      </p:grpSp>
      <p:sp>
        <p:nvSpPr>
          <p:cNvPr id="11" name="文本框 10"/>
          <p:cNvSpPr txBox="1"/>
          <p:nvPr/>
        </p:nvSpPr>
        <p:spPr>
          <a:xfrm>
            <a:off x="611586" y="368863"/>
            <a:ext cx="3147195" cy="769441"/>
          </a:xfrm>
          <a:prstGeom prst="rect">
            <a:avLst/>
          </a:prstGeom>
          <a:noFill/>
        </p:spPr>
        <p:txBody>
          <a:bodyPr vert="horz" wrap="square" rtlCol="0">
            <a:spAutoFit/>
          </a:bodyPr>
          <a:lstStyle/>
          <a:p>
            <a:pPr algn="ctr"/>
            <a:r>
              <a:rPr lang="zh-CN" altLang="en-US" sz="4400" dirty="0">
                <a:solidFill>
                  <a:schemeClr val="bg1"/>
                </a:solidFill>
                <a:effectLst>
                  <a:outerShdw blurRad="38100" dist="38100" dir="2700000" algn="tl">
                    <a:srgbClr val="000000">
                      <a:alpha val="43137"/>
                    </a:srgbClr>
                  </a:outerShdw>
                </a:effectLst>
                <a:latin typeface="方正汉真广标简体" panose="02000000000000000000" pitchFamily="2" charset="-122"/>
                <a:ea typeface="方正汉真广标简体" panose="02000000000000000000" pitchFamily="2" charset="-122"/>
              </a:rPr>
              <a:t>教学重难点</a:t>
            </a:r>
          </a:p>
        </p:txBody>
      </p:sp>
      <p:sp>
        <p:nvSpPr>
          <p:cNvPr id="2" name="矩形 1"/>
          <p:cNvSpPr/>
          <p:nvPr/>
        </p:nvSpPr>
        <p:spPr>
          <a:xfrm>
            <a:off x="2783629" y="2018380"/>
            <a:ext cx="1210588" cy="707886"/>
          </a:xfrm>
          <a:prstGeom prst="rect">
            <a:avLst/>
          </a:prstGeom>
          <a:noFill/>
        </p:spPr>
        <p:txBody>
          <a:bodyPr wrap="none" lIns="91440" tIns="45720" rIns="91440" bIns="45720">
            <a:spAutoFit/>
          </a:bodyPr>
          <a:lstStyle/>
          <a:p>
            <a:pPr algn="ctr"/>
            <a:r>
              <a:rPr lang="zh-CN" altLang="en-US" sz="4000" cap="none" spc="0" dirty="0">
                <a:ln w="0"/>
                <a:solidFill>
                  <a:schemeClr val="tx1"/>
                </a:solidFill>
                <a:latin typeface="方正汉真广标简体" panose="02000000000000000000" pitchFamily="2" charset="-122"/>
                <a:ea typeface="方正汉真广标简体" panose="02000000000000000000" pitchFamily="2" charset="-122"/>
              </a:rPr>
              <a:t>重点</a:t>
            </a:r>
          </a:p>
        </p:txBody>
      </p:sp>
      <p:sp>
        <p:nvSpPr>
          <p:cNvPr id="33" name="矩形 32"/>
          <p:cNvSpPr/>
          <p:nvPr/>
        </p:nvSpPr>
        <p:spPr>
          <a:xfrm>
            <a:off x="7370097" y="1968227"/>
            <a:ext cx="1210589" cy="707886"/>
          </a:xfrm>
          <a:prstGeom prst="rect">
            <a:avLst/>
          </a:prstGeom>
          <a:noFill/>
        </p:spPr>
        <p:txBody>
          <a:bodyPr wrap="none" lIns="91440" tIns="45720" rIns="91440" bIns="45720">
            <a:spAutoFit/>
          </a:bodyPr>
          <a:lstStyle/>
          <a:p>
            <a:pPr algn="ctr"/>
            <a:r>
              <a:rPr lang="zh-CN" altLang="en-US" sz="4000" cap="none" spc="0">
                <a:ln w="0"/>
                <a:solidFill>
                  <a:schemeClr val="tx1"/>
                </a:solidFill>
                <a:latin typeface="方正汉真广标简体" panose="02000000000000000000" pitchFamily="2" charset="-122"/>
                <a:ea typeface="方正汉真广标简体" panose="02000000000000000000" pitchFamily="2" charset="-122"/>
              </a:rPr>
              <a:t>难点</a:t>
            </a:r>
            <a:endParaRPr lang="zh-CN" altLang="en-US" sz="4000" cap="none" spc="0" dirty="0">
              <a:ln w="0"/>
              <a:solidFill>
                <a:schemeClr val="tx1"/>
              </a:solidFill>
              <a:latin typeface="方正汉真广标简体" panose="02000000000000000000" pitchFamily="2" charset="-122"/>
              <a:ea typeface="方正汉真广标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812384" y="1028944"/>
            <a:ext cx="7885603" cy="5042763"/>
            <a:chOff x="2516470" y="548138"/>
            <a:chExt cx="7443321" cy="4759928"/>
          </a:xfrm>
        </p:grpSpPr>
        <p:sp>
          <p:nvSpPr>
            <p:cNvPr id="40" name="云形 39"/>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云形 40"/>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1892473" y="470214"/>
            <a:ext cx="3184915" cy="584775"/>
          </a:xfrm>
          <a:prstGeom prst="rect">
            <a:avLst/>
          </a:prstGeom>
          <a:noFill/>
        </p:spPr>
        <p:txBody>
          <a:bodyPr wrap="square" rtlCol="0">
            <a:spAutoFit/>
          </a:bodyPr>
          <a:lstStyle>
            <a:defPPr>
              <a:defRPr lang="zh-CN"/>
            </a:defPPr>
            <a:lvl1pPr>
              <a:defRPr sz="3200" b="1">
                <a:solidFill>
                  <a:schemeClr val="bg1"/>
                </a:solidFill>
                <a:effectLst>
                  <a:outerShdw blurRad="38100" dist="38100" dir="2700000" algn="tl">
                    <a:srgbClr val="000000">
                      <a:alpha val="43137"/>
                    </a:srgbClr>
                  </a:outerShdw>
                </a:effectLst>
                <a:latin typeface="方正汉真广标简体" panose="02000000000000000000" pitchFamily="2" charset="-122"/>
                <a:ea typeface="方正汉真广标简体" panose="02000000000000000000" pitchFamily="2" charset="-122"/>
              </a:defRPr>
            </a:lvl1pPr>
          </a:lstStyle>
          <a:p>
            <a:r>
              <a:rPr lang="zh-CN" altLang="en-US" dirty="0"/>
              <a:t>复习导入</a:t>
            </a:r>
          </a:p>
        </p:txBody>
      </p:sp>
      <p:grpSp>
        <p:nvGrpSpPr>
          <p:cNvPr id="23" name="组合 22"/>
          <p:cNvGrpSpPr/>
          <p:nvPr/>
        </p:nvGrpSpPr>
        <p:grpSpPr>
          <a:xfrm>
            <a:off x="10491844" y="5660115"/>
            <a:ext cx="1430728" cy="914936"/>
            <a:chOff x="392658" y="3679279"/>
            <a:chExt cx="1466266" cy="937662"/>
          </a:xfrm>
        </p:grpSpPr>
        <p:grpSp>
          <p:nvGrpSpPr>
            <p:cNvPr id="24" name="组合 23"/>
            <p:cNvGrpSpPr/>
            <p:nvPr/>
          </p:nvGrpSpPr>
          <p:grpSpPr>
            <a:xfrm>
              <a:off x="392658" y="3679279"/>
              <a:ext cx="1466266" cy="937662"/>
              <a:chOff x="1281153" y="5632171"/>
              <a:chExt cx="1466266" cy="937662"/>
            </a:xfrm>
          </p:grpSpPr>
          <p:sp>
            <p:nvSpPr>
              <p:cNvPr id="26" name="云形 25"/>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云形 26"/>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5" name="图片 24"/>
            <p:cNvPicPr>
              <a:picLocks noChangeAspect="1"/>
            </p:cNvPicPr>
            <p:nvPr/>
          </p:nvPicPr>
          <p:blipFill>
            <a:blip r:embed="rId3" cstate="email"/>
            <a:stretch>
              <a:fillRect/>
            </a:stretch>
          </p:blipFill>
          <p:spPr>
            <a:xfrm rot="21180129">
              <a:off x="717070" y="4035686"/>
              <a:ext cx="810723" cy="274088"/>
            </a:xfrm>
            <a:prstGeom prst="rect">
              <a:avLst/>
            </a:prstGeom>
          </p:spPr>
        </p:pic>
      </p:grpSp>
      <p:grpSp>
        <p:nvGrpSpPr>
          <p:cNvPr id="28" name="组合 27"/>
          <p:cNvGrpSpPr/>
          <p:nvPr/>
        </p:nvGrpSpPr>
        <p:grpSpPr>
          <a:xfrm>
            <a:off x="721815" y="296939"/>
            <a:ext cx="1144670" cy="732005"/>
            <a:chOff x="1281153" y="5632171"/>
            <a:chExt cx="1466266" cy="937662"/>
          </a:xfrm>
        </p:grpSpPr>
        <p:sp>
          <p:nvSpPr>
            <p:cNvPr id="29" name="云形 28"/>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B9F1"/>
                </a:solidFill>
              </a:endParaRPr>
            </a:p>
          </p:txBody>
        </p:sp>
        <p:sp>
          <p:nvSpPr>
            <p:cNvPr id="30" name="云形 29"/>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00B9F1"/>
                </a:solidFill>
              </a:endParaRPr>
            </a:p>
          </p:txBody>
        </p:sp>
      </p:grpSp>
      <p:grpSp>
        <p:nvGrpSpPr>
          <p:cNvPr id="50" name="组合 49"/>
          <p:cNvGrpSpPr/>
          <p:nvPr/>
        </p:nvGrpSpPr>
        <p:grpSpPr>
          <a:xfrm>
            <a:off x="848933" y="5831865"/>
            <a:ext cx="844400" cy="539985"/>
            <a:chOff x="1281153" y="5632171"/>
            <a:chExt cx="1466266" cy="937662"/>
          </a:xfrm>
        </p:grpSpPr>
        <p:sp>
          <p:nvSpPr>
            <p:cNvPr id="52" name="云形 51"/>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云形 52"/>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矩形 36"/>
          <p:cNvSpPr/>
          <p:nvPr/>
        </p:nvSpPr>
        <p:spPr>
          <a:xfrm>
            <a:off x="3141225" y="3848889"/>
            <a:ext cx="3640428" cy="9233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a:p>
            <a:r>
              <a:rPr lang="zh-CN" altLang="en-US" dirty="0"/>
              <a:t>猜想平行四边形和长方形的面积之间会不会有什么关系？</a:t>
            </a:r>
            <a:endParaRPr lang="en-US" altLang="zh-CN" dirty="0"/>
          </a:p>
        </p:txBody>
      </p:sp>
      <p:pic>
        <p:nvPicPr>
          <p:cNvPr id="2" name="图片 1"/>
          <p:cNvPicPr>
            <a:picLocks noChangeAspect="1"/>
          </p:cNvPicPr>
          <p:nvPr/>
        </p:nvPicPr>
        <p:blipFill>
          <a:blip r:embed="rId4" cstate="email"/>
          <a:stretch>
            <a:fillRect/>
          </a:stretch>
        </p:blipFill>
        <p:spPr>
          <a:xfrm>
            <a:off x="6565075" y="1095989"/>
            <a:ext cx="5045617" cy="5045617"/>
          </a:xfrm>
          <a:prstGeom prst="rect">
            <a:avLst/>
          </a:prstGeom>
        </p:spPr>
      </p:pic>
      <p:sp>
        <p:nvSpPr>
          <p:cNvPr id="4" name="矩形 3"/>
          <p:cNvSpPr/>
          <p:nvPr/>
        </p:nvSpPr>
        <p:spPr>
          <a:xfrm>
            <a:off x="2133600" y="2085782"/>
            <a:ext cx="5012267" cy="1014730"/>
          </a:xfrm>
          <a:prstGeom prst="rect">
            <a:avLst/>
          </a:prstGeom>
        </p:spPr>
        <p:txBody>
          <a:bodyPr wrap="square">
            <a:spAutoFit/>
          </a:bodyPr>
          <a:lstStyle/>
          <a:p>
            <a:r>
              <a:rPr lang="zh-CN" altLang="en-US" sz="2000" dirty="0"/>
              <a:t>牡丹公园有一个平行四边形的花坛，那么同学们想知道它的面积是多少吗？让我们先来回忆长方形的面积公式。</a:t>
            </a:r>
            <a:endParaRPr lang="en-US" altLang="zh-CN" sz="2000" dirty="0"/>
          </a:p>
        </p:txBody>
      </p:sp>
      <p:sp>
        <p:nvSpPr>
          <p:cNvPr id="8" name="七角星 7"/>
          <p:cNvSpPr/>
          <p:nvPr/>
        </p:nvSpPr>
        <p:spPr>
          <a:xfrm>
            <a:off x="2398159" y="3332402"/>
            <a:ext cx="652497" cy="588243"/>
          </a:xfrm>
          <a:prstGeom prst="star7">
            <a:avLst/>
          </a:prstGeom>
          <a:solidFill>
            <a:srgbClr val="8ACF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1</a:t>
            </a:r>
            <a:endParaRPr lang="zh-CN" altLang="en-US" sz="2000" b="1" dirty="0"/>
          </a:p>
        </p:txBody>
      </p:sp>
      <p:sp>
        <p:nvSpPr>
          <p:cNvPr id="45" name="七角星 44"/>
          <p:cNvSpPr/>
          <p:nvPr/>
        </p:nvSpPr>
        <p:spPr>
          <a:xfrm>
            <a:off x="2398159" y="4077501"/>
            <a:ext cx="652497" cy="588243"/>
          </a:xfrm>
          <a:prstGeom prst="star7">
            <a:avLst/>
          </a:prstGeom>
          <a:solidFill>
            <a:srgbClr val="FFC5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2</a:t>
            </a:r>
            <a:endParaRPr lang="zh-CN" altLang="en-US" sz="2000" b="1" dirty="0"/>
          </a:p>
        </p:txBody>
      </p:sp>
      <p:pic>
        <p:nvPicPr>
          <p:cNvPr id="5" name="图片 4"/>
          <p:cNvPicPr>
            <a:picLocks noChangeAspect="1"/>
          </p:cNvPicPr>
          <p:nvPr/>
        </p:nvPicPr>
        <p:blipFill>
          <a:blip r:embed="rId5"/>
          <a:stretch>
            <a:fillRect/>
          </a:stretch>
        </p:blipFill>
        <p:spPr>
          <a:xfrm>
            <a:off x="7450231" y="2435310"/>
            <a:ext cx="2705777" cy="1837694"/>
          </a:xfrm>
          <a:prstGeom prst="rect">
            <a:avLst/>
          </a:prstGeom>
        </p:spPr>
      </p:pic>
      <p:sp>
        <p:nvSpPr>
          <p:cNvPr id="6" name="矩形 5"/>
          <p:cNvSpPr/>
          <p:nvPr/>
        </p:nvSpPr>
        <p:spPr>
          <a:xfrm>
            <a:off x="3195975" y="3332402"/>
            <a:ext cx="1225015" cy="646331"/>
          </a:xfrm>
          <a:prstGeom prst="rect">
            <a:avLst/>
          </a:prstGeom>
          <a:noFill/>
        </p:spPr>
        <p:txBody>
          <a:bodyPr wrap="none" lIns="91440" tIns="45720" rIns="91440" bIns="45720">
            <a:spAutoFit/>
          </a:bodyPr>
          <a:lstStyle/>
          <a:p>
            <a:pPr algn="ctr"/>
            <a:r>
              <a:rPr lang="en-US" altLang="zh-CN" sz="3600" b="0" cap="none" spc="0" dirty="0">
                <a:ln w="0"/>
                <a:solidFill>
                  <a:schemeClr val="tx1"/>
                </a:solidFill>
                <a:effectLst>
                  <a:outerShdw blurRad="38100" dist="19050" dir="2700000" algn="tl" rotWithShape="0">
                    <a:schemeClr val="dk1">
                      <a:alpha val="40000"/>
                    </a:schemeClr>
                  </a:outerShdw>
                </a:effectLst>
              </a:rPr>
              <a:t>S=</a:t>
            </a:r>
            <a:r>
              <a:rPr lang="en-US" altLang="zh-CN" sz="3600" b="0" cap="none" spc="0" dirty="0" err="1">
                <a:ln w="0"/>
                <a:solidFill>
                  <a:schemeClr val="tx1"/>
                </a:solidFill>
                <a:effectLst>
                  <a:outerShdw blurRad="38100" dist="19050" dir="2700000" algn="tl" rotWithShape="0">
                    <a:schemeClr val="dk1">
                      <a:alpha val="40000"/>
                    </a:schemeClr>
                  </a:outerShdw>
                </a:effectLst>
              </a:rPr>
              <a:t>ab</a:t>
            </a:r>
            <a:endParaRPr lang="zh-CN" altLang="en-US" sz="36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14" presetClass="entr" presetSubtype="1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randombar(horizontal)">
                                      <p:cBhvr>
                                        <p:cTn id="32" dur="500"/>
                                        <p:tgtEl>
                                          <p:spTgt spid="3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p:cTn id="48" dur="500" fill="hold"/>
                                        <p:tgtEl>
                                          <p:spTgt spid="37"/>
                                        </p:tgtEl>
                                        <p:attrNameLst>
                                          <p:attrName>ppt_w</p:attrName>
                                        </p:attrNameLst>
                                      </p:cBhvr>
                                      <p:tavLst>
                                        <p:tav tm="0">
                                          <p:val>
                                            <p:fltVal val="0"/>
                                          </p:val>
                                        </p:tav>
                                        <p:tav tm="100000">
                                          <p:val>
                                            <p:strVal val="#ppt_w"/>
                                          </p:val>
                                        </p:tav>
                                      </p:tavLst>
                                    </p:anim>
                                    <p:anim calcmode="lin" valueType="num">
                                      <p:cBhvr>
                                        <p:cTn id="49" dur="500" fill="hold"/>
                                        <p:tgtEl>
                                          <p:spTgt spid="37"/>
                                        </p:tgtEl>
                                        <p:attrNameLst>
                                          <p:attrName>ppt_h</p:attrName>
                                        </p:attrNameLst>
                                      </p:cBhvr>
                                      <p:tavLst>
                                        <p:tav tm="0">
                                          <p:val>
                                            <p:fltVal val="0"/>
                                          </p:val>
                                        </p:tav>
                                        <p:tav tm="100000">
                                          <p:val>
                                            <p:strVal val="#ppt_h"/>
                                          </p:val>
                                        </p:tav>
                                      </p:tavLst>
                                    </p:anim>
                                    <p:animEffect transition="in" filter="fade">
                                      <p:cBhvr>
                                        <p:cTn id="50" dur="500"/>
                                        <p:tgtEl>
                                          <p:spTgt spid="3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7" grpId="0"/>
      <p:bldP spid="4" grpId="0"/>
      <p:bldP spid="8" grpId="0" animBg="1"/>
      <p:bldP spid="4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2882440" y="866823"/>
            <a:ext cx="7266272" cy="4578105"/>
          </a:xfrm>
          <a:prstGeom prst="rect">
            <a:avLst/>
          </a:prstGeom>
        </p:spPr>
      </p:pic>
      <p:sp>
        <p:nvSpPr>
          <p:cNvPr id="22" name="文本框 21"/>
          <p:cNvSpPr txBox="1"/>
          <p:nvPr/>
        </p:nvSpPr>
        <p:spPr>
          <a:xfrm>
            <a:off x="1981080" y="414051"/>
            <a:ext cx="3184915" cy="584775"/>
          </a:xfrm>
          <a:prstGeom prst="rect">
            <a:avLst/>
          </a:prstGeom>
          <a:noFill/>
        </p:spPr>
        <p:txBody>
          <a:bodyPr wrap="square" rtlCol="0">
            <a:spAutoFit/>
          </a:bodyPr>
          <a:lstStyle>
            <a:defPPr>
              <a:defRPr lang="zh-CN"/>
            </a:defPPr>
            <a:lvl1pPr>
              <a:defRPr sz="3200" b="1">
                <a:solidFill>
                  <a:schemeClr val="bg1"/>
                </a:solidFill>
                <a:effectLst>
                  <a:outerShdw blurRad="38100" dist="38100" dir="2700000" algn="tl">
                    <a:srgbClr val="000000">
                      <a:alpha val="43137"/>
                    </a:srgbClr>
                  </a:outerShdw>
                </a:effectLst>
                <a:latin typeface="方正汉真广标简体" panose="02000000000000000000" pitchFamily="2" charset="-122"/>
                <a:ea typeface="方正汉真广标简体" panose="02000000000000000000" pitchFamily="2" charset="-122"/>
              </a:defRPr>
            </a:lvl1pPr>
          </a:lstStyle>
          <a:p>
            <a:r>
              <a:rPr lang="zh-CN" altLang="en-US"/>
              <a:t>师生共探</a:t>
            </a:r>
            <a:endParaRPr lang="zh-CN" altLang="en-US" dirty="0"/>
          </a:p>
        </p:txBody>
      </p:sp>
      <p:grpSp>
        <p:nvGrpSpPr>
          <p:cNvPr id="23" name="组合 22"/>
          <p:cNvGrpSpPr/>
          <p:nvPr/>
        </p:nvGrpSpPr>
        <p:grpSpPr>
          <a:xfrm>
            <a:off x="10491844" y="5660115"/>
            <a:ext cx="1430728" cy="914936"/>
            <a:chOff x="392658" y="3679279"/>
            <a:chExt cx="1466266" cy="937662"/>
          </a:xfrm>
        </p:grpSpPr>
        <p:grpSp>
          <p:nvGrpSpPr>
            <p:cNvPr id="24" name="组合 23"/>
            <p:cNvGrpSpPr/>
            <p:nvPr/>
          </p:nvGrpSpPr>
          <p:grpSpPr>
            <a:xfrm>
              <a:off x="392658" y="3679279"/>
              <a:ext cx="1466266" cy="937662"/>
              <a:chOff x="1281153" y="5632171"/>
              <a:chExt cx="1466266" cy="937662"/>
            </a:xfrm>
          </p:grpSpPr>
          <p:sp>
            <p:nvSpPr>
              <p:cNvPr id="26" name="云形 25"/>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云形 26"/>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5" name="图片 24"/>
            <p:cNvPicPr>
              <a:picLocks noChangeAspect="1"/>
            </p:cNvPicPr>
            <p:nvPr/>
          </p:nvPicPr>
          <p:blipFill>
            <a:blip r:embed="rId4" cstate="email"/>
            <a:stretch>
              <a:fillRect/>
            </a:stretch>
          </p:blipFill>
          <p:spPr>
            <a:xfrm rot="21180129">
              <a:off x="717070" y="4035686"/>
              <a:ext cx="810723" cy="274088"/>
            </a:xfrm>
            <a:prstGeom prst="rect">
              <a:avLst/>
            </a:prstGeom>
          </p:spPr>
        </p:pic>
      </p:grpSp>
      <p:grpSp>
        <p:nvGrpSpPr>
          <p:cNvPr id="28" name="组合 27"/>
          <p:cNvGrpSpPr/>
          <p:nvPr/>
        </p:nvGrpSpPr>
        <p:grpSpPr>
          <a:xfrm>
            <a:off x="810422" y="240776"/>
            <a:ext cx="1144670" cy="732005"/>
            <a:chOff x="1281153" y="5632171"/>
            <a:chExt cx="1466266" cy="937662"/>
          </a:xfrm>
        </p:grpSpPr>
        <p:sp>
          <p:nvSpPr>
            <p:cNvPr id="29" name="云形 28"/>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B9F1"/>
                </a:solidFill>
              </a:endParaRPr>
            </a:p>
          </p:txBody>
        </p:sp>
        <p:sp>
          <p:nvSpPr>
            <p:cNvPr id="30" name="云形 29"/>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00B9F1"/>
                </a:solidFill>
              </a:endParaRPr>
            </a:p>
          </p:txBody>
        </p:sp>
      </p:grpSp>
      <p:pic>
        <p:nvPicPr>
          <p:cNvPr id="4" name="图片 3"/>
          <p:cNvPicPr>
            <a:picLocks noChangeAspect="1"/>
          </p:cNvPicPr>
          <p:nvPr/>
        </p:nvPicPr>
        <p:blipFill>
          <a:blip r:embed="rId5" cstate="email"/>
          <a:stretch>
            <a:fillRect/>
          </a:stretch>
        </p:blipFill>
        <p:spPr>
          <a:xfrm flipH="1">
            <a:off x="-3423" y="840778"/>
            <a:ext cx="6096012" cy="6096012"/>
          </a:xfrm>
          <a:prstGeom prst="rect">
            <a:avLst/>
          </a:prstGeom>
        </p:spPr>
      </p:pic>
      <p:grpSp>
        <p:nvGrpSpPr>
          <p:cNvPr id="50" name="组合 49"/>
          <p:cNvGrpSpPr/>
          <p:nvPr/>
        </p:nvGrpSpPr>
        <p:grpSpPr>
          <a:xfrm>
            <a:off x="848933" y="5831865"/>
            <a:ext cx="844400" cy="539985"/>
            <a:chOff x="1281153" y="5632171"/>
            <a:chExt cx="1466266" cy="937662"/>
          </a:xfrm>
        </p:grpSpPr>
        <p:sp>
          <p:nvSpPr>
            <p:cNvPr id="52" name="云形 51"/>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云形 52"/>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矩形 33"/>
          <p:cNvSpPr/>
          <p:nvPr/>
        </p:nvSpPr>
        <p:spPr>
          <a:xfrm>
            <a:off x="4785995" y="2741295"/>
            <a:ext cx="4777105" cy="23069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400" dirty="0"/>
              <a:t>小组合作通过撕一撕，拼一拼的方法，把手中的平行四边形纸模型拼成长方形，有几种拼法？</a:t>
            </a:r>
          </a:p>
          <a:p>
            <a:pPr>
              <a:lnSpc>
                <a:spcPct val="150000"/>
              </a:lnSpc>
            </a:pPr>
            <a:endParaRPr lang="zh-CN" altLang="en-US" sz="2400" dirty="0"/>
          </a:p>
        </p:txBody>
      </p:sp>
      <p:sp>
        <p:nvSpPr>
          <p:cNvPr id="2" name="文本框 1"/>
          <p:cNvSpPr txBox="1"/>
          <p:nvPr/>
        </p:nvSpPr>
        <p:spPr>
          <a:xfrm>
            <a:off x="4937125" y="4709795"/>
            <a:ext cx="4632960" cy="590033"/>
          </a:xfrm>
          <a:prstGeom prst="rect">
            <a:avLst/>
          </a:prstGeom>
          <a:noFill/>
        </p:spPr>
        <p:txBody>
          <a:bodyPr wrap="square" rtlCol="0">
            <a:spAutoFit/>
          </a:bodyPr>
          <a:lstStyle/>
          <a:p>
            <a:pPr>
              <a:lnSpc>
                <a:spcPct val="150000"/>
              </a:lnSpc>
            </a:pPr>
            <a:r>
              <a:rPr lang="zh-CN" altLang="en-US" sz="2400">
                <a:sym typeface="+mn-ea"/>
              </a:rPr>
              <a:t>（小组合作，学生上台展示）</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ppt_x"/>
                                          </p:val>
                                        </p:tav>
                                        <p:tav tm="100000">
                                          <p:val>
                                            <p:strVal val="#ppt_x"/>
                                          </p:val>
                                        </p:tav>
                                      </p:tavLst>
                                    </p:anim>
                                    <p:anim calcmode="lin" valueType="num">
                                      <p:cBhvr additive="base">
                                        <p:cTn id="4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4"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email"/>
          <a:stretch>
            <a:fillRect/>
          </a:stretch>
        </p:blipFill>
        <p:spPr>
          <a:xfrm>
            <a:off x="1584473" y="241949"/>
            <a:ext cx="9751497" cy="6374102"/>
          </a:xfrm>
          <a:prstGeom prst="rect">
            <a:avLst/>
          </a:prstGeom>
        </p:spPr>
      </p:pic>
      <p:sp>
        <p:nvSpPr>
          <p:cNvPr id="22" name="文本框 21"/>
          <p:cNvSpPr txBox="1"/>
          <p:nvPr/>
        </p:nvSpPr>
        <p:spPr>
          <a:xfrm>
            <a:off x="1922692" y="480138"/>
            <a:ext cx="3184915" cy="584775"/>
          </a:xfrm>
          <a:prstGeom prst="rect">
            <a:avLst/>
          </a:prstGeom>
          <a:noFill/>
        </p:spPr>
        <p:txBody>
          <a:bodyPr wrap="square" rtlCol="0">
            <a:spAutoFit/>
          </a:bodyPr>
          <a:lstStyle>
            <a:defPPr>
              <a:defRPr lang="zh-CN"/>
            </a:defPPr>
            <a:lvl1pPr>
              <a:defRPr sz="3200" b="1">
                <a:solidFill>
                  <a:schemeClr val="bg1"/>
                </a:solidFill>
                <a:effectLst>
                  <a:outerShdw blurRad="38100" dist="38100" dir="2700000" algn="tl">
                    <a:srgbClr val="000000">
                      <a:alpha val="43137"/>
                    </a:srgbClr>
                  </a:outerShdw>
                </a:effectLst>
                <a:latin typeface="方正汉真广标简体" panose="02000000000000000000" pitchFamily="2" charset="-122"/>
                <a:ea typeface="方正汉真广标简体" panose="02000000000000000000" pitchFamily="2" charset="-122"/>
              </a:defRPr>
            </a:lvl1pPr>
          </a:lstStyle>
          <a:p>
            <a:r>
              <a:rPr lang="zh-CN" altLang="en-US"/>
              <a:t>师生共探</a:t>
            </a:r>
            <a:endParaRPr lang="zh-CN" altLang="en-US" dirty="0"/>
          </a:p>
        </p:txBody>
      </p:sp>
      <p:grpSp>
        <p:nvGrpSpPr>
          <p:cNvPr id="23" name="组合 22"/>
          <p:cNvGrpSpPr/>
          <p:nvPr/>
        </p:nvGrpSpPr>
        <p:grpSpPr>
          <a:xfrm>
            <a:off x="10491844" y="5660115"/>
            <a:ext cx="1430728" cy="914936"/>
            <a:chOff x="392658" y="3679279"/>
            <a:chExt cx="1466266" cy="937662"/>
          </a:xfrm>
        </p:grpSpPr>
        <p:grpSp>
          <p:nvGrpSpPr>
            <p:cNvPr id="24" name="组合 23"/>
            <p:cNvGrpSpPr/>
            <p:nvPr/>
          </p:nvGrpSpPr>
          <p:grpSpPr>
            <a:xfrm>
              <a:off x="392658" y="3679279"/>
              <a:ext cx="1466266" cy="937662"/>
              <a:chOff x="1281153" y="5632171"/>
              <a:chExt cx="1466266" cy="937662"/>
            </a:xfrm>
          </p:grpSpPr>
          <p:sp>
            <p:nvSpPr>
              <p:cNvPr id="26" name="云形 25"/>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云形 26"/>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5" name="图片 24"/>
            <p:cNvPicPr>
              <a:picLocks noChangeAspect="1"/>
            </p:cNvPicPr>
            <p:nvPr/>
          </p:nvPicPr>
          <p:blipFill>
            <a:blip r:embed="rId4" cstate="email"/>
            <a:stretch>
              <a:fillRect/>
            </a:stretch>
          </p:blipFill>
          <p:spPr>
            <a:xfrm rot="21180129">
              <a:off x="717070" y="4035686"/>
              <a:ext cx="810723" cy="274088"/>
            </a:xfrm>
            <a:prstGeom prst="rect">
              <a:avLst/>
            </a:prstGeom>
          </p:spPr>
        </p:pic>
      </p:grpSp>
      <p:grpSp>
        <p:nvGrpSpPr>
          <p:cNvPr id="28" name="组合 27"/>
          <p:cNvGrpSpPr/>
          <p:nvPr/>
        </p:nvGrpSpPr>
        <p:grpSpPr>
          <a:xfrm>
            <a:off x="752034" y="306863"/>
            <a:ext cx="1144670" cy="732005"/>
            <a:chOff x="1281153" y="5632171"/>
            <a:chExt cx="1466266" cy="937662"/>
          </a:xfrm>
        </p:grpSpPr>
        <p:sp>
          <p:nvSpPr>
            <p:cNvPr id="29" name="云形 28"/>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B9F1"/>
                </a:solidFill>
              </a:endParaRPr>
            </a:p>
          </p:txBody>
        </p:sp>
        <p:sp>
          <p:nvSpPr>
            <p:cNvPr id="30" name="云形 29"/>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00B9F1"/>
                </a:solidFill>
              </a:endParaRPr>
            </a:p>
          </p:txBody>
        </p:sp>
      </p:grpSp>
      <p:grpSp>
        <p:nvGrpSpPr>
          <p:cNvPr id="50" name="组合 49"/>
          <p:cNvGrpSpPr/>
          <p:nvPr/>
        </p:nvGrpSpPr>
        <p:grpSpPr>
          <a:xfrm>
            <a:off x="848933" y="5831865"/>
            <a:ext cx="844400" cy="539985"/>
            <a:chOff x="1281153" y="5632171"/>
            <a:chExt cx="1466266" cy="937662"/>
          </a:xfrm>
        </p:grpSpPr>
        <p:sp>
          <p:nvSpPr>
            <p:cNvPr id="52" name="云形 51"/>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云形 52"/>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 Box 7"/>
          <p:cNvSpPr txBox="1">
            <a:spLocks noChangeArrowheads="1"/>
          </p:cNvSpPr>
          <p:nvPr/>
        </p:nvSpPr>
        <p:spPr bwMode="auto">
          <a:xfrm>
            <a:off x="3912190" y="2293585"/>
            <a:ext cx="550452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t>平行四边形和拼成的正方形面积是相等的，平行四边的底和高分别和长方形的长和宽是相等的。</a:t>
            </a:r>
            <a:endParaRPr lang="en-US" altLang="zh-CN" sz="2400" b="1" dirty="0"/>
          </a:p>
        </p:txBody>
      </p:sp>
      <p:sp>
        <p:nvSpPr>
          <p:cNvPr id="2" name="矩形 1"/>
          <p:cNvSpPr/>
          <p:nvPr/>
        </p:nvSpPr>
        <p:spPr>
          <a:xfrm>
            <a:off x="6755654" y="4483721"/>
            <a:ext cx="3683000" cy="1060450"/>
          </a:xfrm>
          <a:prstGeom prst="rect">
            <a:avLst/>
          </a:prstGeom>
        </p:spPr>
        <p:txBody>
          <a:bodyPr wrap="none">
            <a:spAutoFit/>
          </a:bodyPr>
          <a:lstStyle/>
          <a:p>
            <a:pPr>
              <a:spcAft>
                <a:spcPts val="1800"/>
              </a:spcAft>
            </a:pPr>
            <a:r>
              <a:rPr lang="zh-CN" altLang="en-US" sz="2400" kern="0" dirty="0">
                <a:solidFill>
                  <a:srgbClr val="FF0000"/>
                </a:solidFill>
                <a:effectLst>
                  <a:outerShdw blurRad="38100" dist="38100" dir="2700000" algn="tl">
                    <a:srgbClr val="000000">
                      <a:alpha val="43137"/>
                    </a:srgbClr>
                  </a:outerShdw>
                </a:effectLst>
                <a:latin typeface="方正小标宋简体" panose="02010601030101010101" pitchFamily="2" charset="-122"/>
                <a:ea typeface="方正小标宋简体" panose="02010601030101010101" pitchFamily="2" charset="-122"/>
                <a:cs typeface="Times New Roman" panose="02020603050405020304" pitchFamily="18" charset="0"/>
              </a:rPr>
              <a:t>长方形的面积</a:t>
            </a:r>
            <a:r>
              <a:rPr lang="en-US" altLang="zh-CN" sz="2400" kern="0" dirty="0">
                <a:solidFill>
                  <a:srgbClr val="FF0000"/>
                </a:solidFill>
                <a:effectLst>
                  <a:outerShdw blurRad="38100" dist="38100" dir="2700000" algn="tl">
                    <a:srgbClr val="000000">
                      <a:alpha val="43137"/>
                    </a:srgbClr>
                  </a:outerShdw>
                </a:effectLst>
                <a:latin typeface="方正小标宋简体" panose="02010601030101010101" pitchFamily="2" charset="-122"/>
                <a:ea typeface="方正小标宋简体" panose="02010601030101010101" pitchFamily="2" charset="-122"/>
                <a:cs typeface="Times New Roman" panose="02020603050405020304" pitchFamily="18" charset="0"/>
              </a:rPr>
              <a:t>=</a:t>
            </a:r>
            <a:r>
              <a:rPr lang="zh-CN" altLang="en-US" sz="2400" kern="0" dirty="0">
                <a:solidFill>
                  <a:srgbClr val="FF0000"/>
                </a:solidFill>
                <a:effectLst>
                  <a:outerShdw blurRad="38100" dist="38100" dir="2700000" algn="tl">
                    <a:srgbClr val="000000">
                      <a:alpha val="43137"/>
                    </a:srgbClr>
                  </a:outerShdw>
                </a:effectLst>
                <a:latin typeface="方正小标宋简体" panose="02010601030101010101" pitchFamily="2" charset="-122"/>
                <a:ea typeface="方正小标宋简体" panose="02010601030101010101" pitchFamily="2" charset="-122"/>
                <a:cs typeface="Times New Roman" panose="02020603050405020304" pitchFamily="18" charset="0"/>
              </a:rPr>
              <a:t>长</a:t>
            </a:r>
            <a:r>
              <a:rPr lang="en-US" altLang="zh-CN" sz="2400" kern="0" dirty="0">
                <a:solidFill>
                  <a:srgbClr val="FF0000"/>
                </a:solidFill>
                <a:effectLst>
                  <a:outerShdw blurRad="38100" dist="38100" dir="2700000" algn="tl">
                    <a:srgbClr val="000000">
                      <a:alpha val="43137"/>
                    </a:srgbClr>
                  </a:outerShdw>
                </a:effectLst>
                <a:latin typeface="方正小标宋简体" panose="02010601030101010101" pitchFamily="2" charset="-122"/>
                <a:ea typeface="方正小标宋简体" panose="02010601030101010101" pitchFamily="2" charset="-122"/>
                <a:cs typeface="Times New Roman" panose="02020603050405020304" pitchFamily="18" charset="0"/>
              </a:rPr>
              <a:t>×</a:t>
            </a:r>
            <a:r>
              <a:rPr lang="zh-CN" altLang="en-US" sz="2400" kern="0" dirty="0">
                <a:solidFill>
                  <a:srgbClr val="FF0000"/>
                </a:solidFill>
                <a:effectLst>
                  <a:outerShdw blurRad="38100" dist="38100" dir="2700000" algn="tl">
                    <a:srgbClr val="000000">
                      <a:alpha val="43137"/>
                    </a:srgbClr>
                  </a:outerShdw>
                </a:effectLst>
                <a:latin typeface="方正小标宋简体" panose="02010601030101010101" pitchFamily="2" charset="-122"/>
                <a:ea typeface="方正小标宋简体" panose="02010601030101010101" pitchFamily="2" charset="-122"/>
                <a:cs typeface="Times New Roman" panose="02020603050405020304" pitchFamily="18" charset="0"/>
              </a:rPr>
              <a:t>宽   </a:t>
            </a:r>
          </a:p>
          <a:p>
            <a:pPr>
              <a:spcAft>
                <a:spcPts val="1800"/>
              </a:spcAft>
            </a:pPr>
            <a:r>
              <a:rPr lang="zh-CN" altLang="en-US" sz="2400" kern="0" dirty="0">
                <a:solidFill>
                  <a:srgbClr val="FF0000"/>
                </a:solidFill>
                <a:effectLst>
                  <a:outerShdw blurRad="38100" dist="38100" dir="2700000" algn="tl">
                    <a:srgbClr val="000000">
                      <a:alpha val="43137"/>
                    </a:srgbClr>
                  </a:outerShdw>
                </a:effectLst>
                <a:latin typeface="方正小标宋简体" panose="02010601030101010101" pitchFamily="2" charset="-122"/>
                <a:ea typeface="方正小标宋简体" panose="02010601030101010101" pitchFamily="2" charset="-122"/>
                <a:cs typeface="Times New Roman" panose="02020603050405020304" pitchFamily="18" charset="0"/>
              </a:rPr>
              <a:t>平行四边形的面积</a:t>
            </a:r>
            <a:r>
              <a:rPr lang="en-US" altLang="zh-CN" sz="2400" kern="0" dirty="0">
                <a:solidFill>
                  <a:srgbClr val="FF0000"/>
                </a:solidFill>
                <a:effectLst>
                  <a:outerShdw blurRad="38100" dist="38100" dir="2700000" algn="tl">
                    <a:srgbClr val="000000">
                      <a:alpha val="43137"/>
                    </a:srgbClr>
                  </a:outerShdw>
                </a:effectLst>
                <a:latin typeface="方正小标宋简体" panose="02010601030101010101" pitchFamily="2" charset="-122"/>
                <a:ea typeface="方正小标宋简体" panose="02010601030101010101" pitchFamily="2" charset="-122"/>
                <a:cs typeface="Times New Roman" panose="02020603050405020304" pitchFamily="18" charset="0"/>
              </a:rPr>
              <a:t>=</a:t>
            </a:r>
            <a:r>
              <a:rPr lang="zh-CN" altLang="en-US" sz="2400" kern="0" dirty="0">
                <a:solidFill>
                  <a:srgbClr val="FF0000"/>
                </a:solidFill>
                <a:effectLst>
                  <a:outerShdw blurRad="38100" dist="38100" dir="2700000" algn="tl">
                    <a:srgbClr val="000000">
                      <a:alpha val="43137"/>
                    </a:srgbClr>
                  </a:outerShdw>
                </a:effectLst>
                <a:latin typeface="方正小标宋简体" panose="02010601030101010101" pitchFamily="2" charset="-122"/>
                <a:ea typeface="方正小标宋简体" panose="02010601030101010101" pitchFamily="2" charset="-122"/>
                <a:cs typeface="Times New Roman" panose="02020603050405020304" pitchFamily="18" charset="0"/>
              </a:rPr>
              <a:t>底</a:t>
            </a:r>
            <a:r>
              <a:rPr lang="en-US" altLang="zh-CN" sz="2400" kern="0" dirty="0">
                <a:solidFill>
                  <a:srgbClr val="FF0000"/>
                </a:solidFill>
                <a:effectLst>
                  <a:outerShdw blurRad="38100" dist="38100" dir="2700000" algn="tl">
                    <a:srgbClr val="000000">
                      <a:alpha val="43137"/>
                    </a:srgbClr>
                  </a:outerShdw>
                </a:effectLst>
                <a:latin typeface="方正小标宋简体" panose="02010601030101010101" pitchFamily="2" charset="-122"/>
                <a:ea typeface="方正小标宋简体" panose="02010601030101010101" pitchFamily="2" charset="-122"/>
                <a:cs typeface="Times New Roman" panose="02020603050405020304" pitchFamily="18" charset="0"/>
              </a:rPr>
              <a:t>×</a:t>
            </a:r>
            <a:r>
              <a:rPr lang="zh-CN" altLang="en-US" sz="2400" kern="0" dirty="0">
                <a:solidFill>
                  <a:srgbClr val="FF0000"/>
                </a:solidFill>
                <a:effectLst>
                  <a:outerShdw blurRad="38100" dist="38100" dir="2700000" algn="tl">
                    <a:srgbClr val="000000">
                      <a:alpha val="43137"/>
                    </a:srgbClr>
                  </a:outerShdw>
                </a:effectLst>
                <a:latin typeface="方正小标宋简体" panose="02010601030101010101" pitchFamily="2" charset="-122"/>
                <a:ea typeface="方正小标宋简体" panose="02010601030101010101" pitchFamily="2" charset="-122"/>
                <a:cs typeface="Times New Roman" panose="02020603050405020304" pitchFamily="18" charset="0"/>
              </a:rPr>
              <a:t>高</a:t>
            </a:r>
            <a:endParaRPr lang="zh-CN" altLang="en-US" dirty="0">
              <a:solidFill>
                <a:srgbClr val="FF0000"/>
              </a:solidFill>
              <a:effectLst>
                <a:outerShdw blurRad="38100" dist="38100" dir="2700000" algn="tl">
                  <a:srgbClr val="000000">
                    <a:alpha val="43137"/>
                  </a:srgbClr>
                </a:outerShdw>
              </a:effectLst>
              <a:latin typeface="方正小标宋简体" panose="02010601030101010101" pitchFamily="2" charset="-122"/>
              <a:ea typeface="方正小标宋简体" panose="02010601030101010101" pitchFamily="2" charset="-122"/>
              <a:cs typeface="Times New Roman" panose="02020603050405020304" pitchFamily="18" charset="0"/>
            </a:endParaRPr>
          </a:p>
        </p:txBody>
      </p:sp>
      <p:pic>
        <p:nvPicPr>
          <p:cNvPr id="34" name="图片 33"/>
          <p:cNvPicPr>
            <a:picLocks noChangeAspect="1"/>
          </p:cNvPicPr>
          <p:nvPr/>
        </p:nvPicPr>
        <p:blipFill>
          <a:blip r:embed="rId5" cstate="email">
            <a:extLst>
              <a:ext uri="{BEBA8EAE-BF5A-486C-A8C5-ECC9F3942E4B}">
                <a14:imgProps xmlns:a14="http://schemas.microsoft.com/office/drawing/2010/main">
                  <a14:imgLayer r:embed="rId6">
                    <a14:imgEffect>
                      <a14:backgroundRemoval t="10233" b="96047" l="6232" r="95797">
                        <a14:foregroundMark x1="12029" y1="81395" x2="21014" y2="70465"/>
                        <a14:foregroundMark x1="12464" y1="78605" x2="12899" y2="90930"/>
                        <a14:foregroundMark x1="11884" y1="85349" x2="5362" y2="95116"/>
                        <a14:foregroundMark x1="12899" y1="76279" x2="9710" y2="85349"/>
                        <a14:foregroundMark x1="12464" y1="89767" x2="9275" y2="96047"/>
                        <a14:foregroundMark x1="88551" y1="80930" x2="81884" y2="74884"/>
                        <a14:foregroundMark x1="89130" y1="74651" x2="95797" y2="70465"/>
                        <a14:foregroundMark x1="51884" y1="30233" x2="46377" y2="19767"/>
                        <a14:foregroundMark x1="40290" y1="29302" x2="37681" y2="37209"/>
                        <a14:foregroundMark x1="38696" y1="30930" x2="38116" y2="28140"/>
                        <a14:foregroundMark x1="63043" y1="18140" x2="63913" y2="22791"/>
                        <a14:foregroundMark x1="39130" y1="23256" x2="35652" y2="35814"/>
                        <a14:foregroundMark x1="58406" y1="78837" x2="54638" y2="78837"/>
                      </a14:backgroundRemoval>
                    </a14:imgEffect>
                  </a14:imgLayer>
                </a14:imgProps>
              </a:ext>
            </a:extLst>
          </a:blip>
          <a:stretch>
            <a:fillRect/>
          </a:stretch>
        </p:blipFill>
        <p:spPr>
          <a:xfrm>
            <a:off x="3271789" y="3751211"/>
            <a:ext cx="3338724" cy="20806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randombar(horizontal)">
                                      <p:cBhvr>
                                        <p:cTn id="25" dur="500"/>
                                        <p:tgtEl>
                                          <p:spTgt spid="3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云形 40"/>
          <p:cNvSpPr/>
          <p:nvPr/>
        </p:nvSpPr>
        <p:spPr>
          <a:xfrm>
            <a:off x="1256030" y="1860550"/>
            <a:ext cx="7054215" cy="4511040"/>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892473" y="470214"/>
            <a:ext cx="5296289" cy="584775"/>
          </a:xfrm>
          <a:prstGeom prst="rect">
            <a:avLst/>
          </a:prstGeom>
          <a:noFill/>
        </p:spPr>
        <p:txBody>
          <a:bodyPr wrap="square" rtlCol="0">
            <a:spAutoFit/>
          </a:bodyPr>
          <a:lstStyle>
            <a:defPPr>
              <a:defRPr lang="zh-CN"/>
            </a:defPPr>
            <a:lvl1pPr>
              <a:defRPr sz="3200" b="1">
                <a:solidFill>
                  <a:schemeClr val="bg1"/>
                </a:solidFill>
                <a:effectLst>
                  <a:outerShdw blurRad="38100" dist="38100" dir="2700000" algn="tl">
                    <a:srgbClr val="000000">
                      <a:alpha val="43137"/>
                    </a:srgbClr>
                  </a:outerShdw>
                </a:effectLst>
                <a:latin typeface="方正汉真广标简体" panose="02000000000000000000" pitchFamily="2" charset="-122"/>
                <a:ea typeface="方正汉真广标简体" panose="02000000000000000000" pitchFamily="2" charset="-122"/>
              </a:defRPr>
            </a:lvl1pPr>
          </a:lstStyle>
          <a:p>
            <a:r>
              <a:rPr lang="zh-CN" altLang="en-US"/>
              <a:t>巩固练习，加深理解</a:t>
            </a:r>
            <a:endParaRPr lang="zh-CN" altLang="en-US" dirty="0"/>
          </a:p>
        </p:txBody>
      </p:sp>
      <p:grpSp>
        <p:nvGrpSpPr>
          <p:cNvPr id="23" name="组合 22"/>
          <p:cNvGrpSpPr/>
          <p:nvPr/>
        </p:nvGrpSpPr>
        <p:grpSpPr>
          <a:xfrm>
            <a:off x="10491844" y="5660115"/>
            <a:ext cx="1430728" cy="914936"/>
            <a:chOff x="392658" y="3679279"/>
            <a:chExt cx="1466266" cy="937662"/>
          </a:xfrm>
        </p:grpSpPr>
        <p:grpSp>
          <p:nvGrpSpPr>
            <p:cNvPr id="24" name="组合 23"/>
            <p:cNvGrpSpPr/>
            <p:nvPr/>
          </p:nvGrpSpPr>
          <p:grpSpPr>
            <a:xfrm>
              <a:off x="392658" y="3679279"/>
              <a:ext cx="1466266" cy="937662"/>
              <a:chOff x="1281153" y="5632171"/>
              <a:chExt cx="1466266" cy="937662"/>
            </a:xfrm>
          </p:grpSpPr>
          <p:sp>
            <p:nvSpPr>
              <p:cNvPr id="26" name="云形 25"/>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云形 26"/>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5" name="图片 24"/>
            <p:cNvPicPr>
              <a:picLocks noChangeAspect="1"/>
            </p:cNvPicPr>
            <p:nvPr/>
          </p:nvPicPr>
          <p:blipFill>
            <a:blip r:embed="rId3" cstate="email"/>
            <a:stretch>
              <a:fillRect/>
            </a:stretch>
          </p:blipFill>
          <p:spPr>
            <a:xfrm rot="21180129">
              <a:off x="717070" y="4035686"/>
              <a:ext cx="810723" cy="274088"/>
            </a:xfrm>
            <a:prstGeom prst="rect">
              <a:avLst/>
            </a:prstGeom>
          </p:spPr>
        </p:pic>
      </p:grpSp>
      <p:grpSp>
        <p:nvGrpSpPr>
          <p:cNvPr id="28" name="组合 27"/>
          <p:cNvGrpSpPr/>
          <p:nvPr/>
        </p:nvGrpSpPr>
        <p:grpSpPr>
          <a:xfrm>
            <a:off x="721815" y="296939"/>
            <a:ext cx="1144670" cy="732005"/>
            <a:chOff x="1281153" y="5632171"/>
            <a:chExt cx="1466266" cy="937662"/>
          </a:xfrm>
        </p:grpSpPr>
        <p:sp>
          <p:nvSpPr>
            <p:cNvPr id="29" name="云形 28"/>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B9F1"/>
                </a:solidFill>
              </a:endParaRPr>
            </a:p>
          </p:txBody>
        </p:sp>
        <p:sp>
          <p:nvSpPr>
            <p:cNvPr id="30" name="云形 29"/>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00B9F1"/>
                </a:solidFill>
              </a:endParaRPr>
            </a:p>
          </p:txBody>
        </p:sp>
      </p:grpSp>
      <p:grpSp>
        <p:nvGrpSpPr>
          <p:cNvPr id="50" name="组合 49"/>
          <p:cNvGrpSpPr/>
          <p:nvPr/>
        </p:nvGrpSpPr>
        <p:grpSpPr>
          <a:xfrm>
            <a:off x="848933" y="5831865"/>
            <a:ext cx="844400" cy="539985"/>
            <a:chOff x="1281153" y="5632171"/>
            <a:chExt cx="1466266" cy="937662"/>
          </a:xfrm>
        </p:grpSpPr>
        <p:sp>
          <p:nvSpPr>
            <p:cNvPr id="52" name="云形 51"/>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云形 52"/>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p:cNvPicPr>
            <a:picLocks noChangeAspect="1"/>
          </p:cNvPicPr>
          <p:nvPr/>
        </p:nvPicPr>
        <p:blipFill>
          <a:blip r:embed="rId4" cstate="email"/>
          <a:stretch>
            <a:fillRect/>
          </a:stretch>
        </p:blipFill>
        <p:spPr>
          <a:xfrm>
            <a:off x="6565075" y="1095989"/>
            <a:ext cx="5045617" cy="5045617"/>
          </a:xfrm>
          <a:prstGeom prst="rect">
            <a:avLst/>
          </a:prstGeom>
        </p:spPr>
      </p:pic>
      <p:sp>
        <p:nvSpPr>
          <p:cNvPr id="7" name="矩形 6"/>
          <p:cNvSpPr/>
          <p:nvPr/>
        </p:nvSpPr>
        <p:spPr>
          <a:xfrm>
            <a:off x="660400" y="1444625"/>
            <a:ext cx="6528435" cy="3970318"/>
          </a:xfrm>
          <a:prstGeom prst="rect">
            <a:avLst/>
          </a:prstGeom>
        </p:spPr>
        <p:txBody>
          <a:bodyPr wrap="square">
            <a:spAutoFit/>
          </a:bodyPr>
          <a:lstStyle/>
          <a:p>
            <a:pPr algn="just"/>
            <a:r>
              <a:rPr lang="zh-CN" altLang="en-US" sz="3600" kern="100">
                <a:effectLst/>
                <a:latin typeface="方正汉真广标简体" panose="02000000000000000000" pitchFamily="2" charset="-122"/>
                <a:ea typeface="方正汉真广标简体" panose="02000000000000000000" pitchFamily="2" charset="-122"/>
              </a:rPr>
              <a:t>一、填空</a:t>
            </a:r>
            <a:r>
              <a:rPr lang="en-US" altLang="zh-CN" sz="3600" kern="100">
                <a:effectLst/>
                <a:latin typeface="方正汉真广标简体" panose="02000000000000000000" pitchFamily="2" charset="-122"/>
                <a:ea typeface="方正汉真广标简体" panose="02000000000000000000" pitchFamily="2" charset="-122"/>
              </a:rPr>
              <a:t>.</a:t>
            </a:r>
          </a:p>
          <a:p>
            <a:pPr algn="just"/>
            <a:r>
              <a:rPr lang="en-US" altLang="zh-CN" sz="3600" kern="100">
                <a:effectLst/>
                <a:latin typeface="方正汉真广标简体" panose="02000000000000000000" pitchFamily="2" charset="-122"/>
                <a:ea typeface="方正汉真广标简体" panose="02000000000000000000" pitchFamily="2" charset="-122"/>
              </a:rPr>
              <a:t>1.</a:t>
            </a:r>
            <a:r>
              <a:rPr lang="zh-CN" altLang="en-US" sz="3600" kern="100">
                <a:effectLst/>
                <a:latin typeface="方正汉真广标简体" panose="02000000000000000000" pitchFamily="2" charset="-122"/>
                <a:ea typeface="方正汉真广标简体" panose="02000000000000000000" pitchFamily="2" charset="-122"/>
              </a:rPr>
              <a:t>平行四边形的面积</a:t>
            </a:r>
            <a:r>
              <a:rPr lang="en-US" altLang="zh-CN" sz="3600" kern="100">
                <a:effectLst/>
                <a:latin typeface="方正汉真广标简体" panose="02000000000000000000" pitchFamily="2" charset="-122"/>
                <a:ea typeface="方正汉真广标简体" panose="02000000000000000000" pitchFamily="2" charset="-122"/>
              </a:rPr>
              <a:t>=</a:t>
            </a:r>
            <a:r>
              <a:rPr lang="zh-CN" altLang="en-US" sz="3600" kern="100">
                <a:effectLst/>
                <a:latin typeface="方正汉真广标简体" panose="02000000000000000000" pitchFamily="2" charset="-122"/>
                <a:ea typeface="方正汉真广标简体" panose="02000000000000000000" pitchFamily="2" charset="-122"/>
              </a:rPr>
              <a:t>（     ），用字母表示（    ）。</a:t>
            </a:r>
          </a:p>
          <a:p>
            <a:pPr algn="just"/>
            <a:r>
              <a:rPr lang="en-US" altLang="zh-CN" sz="3600" kern="100">
                <a:effectLst/>
                <a:latin typeface="方正汉真广标简体" panose="02000000000000000000" pitchFamily="2" charset="-122"/>
                <a:ea typeface="方正汉真广标简体" panose="02000000000000000000" pitchFamily="2" charset="-122"/>
              </a:rPr>
              <a:t>2.</a:t>
            </a:r>
            <a:r>
              <a:rPr lang="zh-CN" altLang="en-US" sz="3600" kern="100">
                <a:effectLst/>
                <a:latin typeface="方正汉真广标简体" panose="02000000000000000000" pitchFamily="2" charset="-122"/>
                <a:ea typeface="方正汉真广标简体" panose="02000000000000000000" pitchFamily="2" charset="-122"/>
              </a:rPr>
              <a:t>我们用</a:t>
            </a:r>
            <a:r>
              <a:rPr lang="en-US" altLang="zh-CN" sz="3600" kern="100">
                <a:effectLst/>
                <a:latin typeface="方正汉真广标简体" panose="02000000000000000000" pitchFamily="2" charset="-122"/>
                <a:ea typeface="方正汉真广标简体" panose="02000000000000000000" pitchFamily="2" charset="-122"/>
              </a:rPr>
              <a:t>(</a:t>
            </a:r>
            <a:r>
              <a:rPr lang="zh-CN" altLang="en-US" sz="3600" kern="100">
                <a:effectLst/>
                <a:latin typeface="方正汉真广标简体" panose="02000000000000000000" pitchFamily="2" charset="-122"/>
                <a:ea typeface="方正汉真广标简体" panose="02000000000000000000" pitchFamily="2" charset="-122"/>
              </a:rPr>
              <a:t>　         　</a:t>
            </a:r>
            <a:r>
              <a:rPr lang="en-US" altLang="zh-CN" sz="3600" kern="100">
                <a:effectLst/>
                <a:latin typeface="方正汉真广标简体" panose="02000000000000000000" pitchFamily="2" charset="-122"/>
                <a:ea typeface="方正汉真广标简体" panose="02000000000000000000" pitchFamily="2" charset="-122"/>
              </a:rPr>
              <a:t>)</a:t>
            </a:r>
            <a:r>
              <a:rPr lang="zh-CN" altLang="en-US" sz="3600" kern="100">
                <a:effectLst/>
                <a:latin typeface="方正汉真广标简体" panose="02000000000000000000" pitchFamily="2" charset="-122"/>
                <a:ea typeface="方正汉真广标简体" panose="02000000000000000000" pitchFamily="2" charset="-122"/>
              </a:rPr>
              <a:t>的方法把平行四边形转化成长方形，长方形的面积和原来平行四边形的面积</a:t>
            </a:r>
            <a:r>
              <a:rPr lang="en-US" altLang="zh-CN" sz="3600" kern="100">
                <a:effectLst/>
                <a:latin typeface="方正汉真广标简体" panose="02000000000000000000" pitchFamily="2" charset="-122"/>
                <a:ea typeface="方正汉真广标简体" panose="02000000000000000000" pitchFamily="2" charset="-122"/>
              </a:rPr>
              <a:t>(</a:t>
            </a:r>
            <a:r>
              <a:rPr lang="zh-CN" altLang="en-US" sz="3600" kern="100">
                <a:effectLst/>
                <a:latin typeface="方正汉真广标简体" panose="02000000000000000000" pitchFamily="2" charset="-122"/>
                <a:ea typeface="方正汉真广标简体" panose="02000000000000000000" pitchFamily="2" charset="-122"/>
              </a:rPr>
              <a:t>　　</a:t>
            </a:r>
            <a:r>
              <a:rPr lang="en-US" altLang="zh-CN" sz="3600" kern="100">
                <a:effectLst/>
                <a:latin typeface="方正汉真广标简体" panose="02000000000000000000" pitchFamily="2" charset="-122"/>
                <a:ea typeface="方正汉真广标简体" panose="02000000000000000000" pitchFamily="2" charset="-122"/>
              </a:rPr>
              <a:t>)</a:t>
            </a:r>
            <a:r>
              <a:rPr lang="zh-CN" altLang="en-US" sz="3600" kern="100">
                <a:effectLst/>
                <a:latin typeface="方正汉真广标简体" panose="02000000000000000000" pitchFamily="2" charset="-122"/>
                <a:ea typeface="方正汉真广标简体" panose="02000000000000000000" pitchFamily="2" charset="-122"/>
              </a:rPr>
              <a:t>。</a:t>
            </a:r>
            <a:endParaRPr lang="zh-CN" altLang="en-US" sz="3600" kern="100" dirty="0">
              <a:effectLst/>
              <a:latin typeface="方正汉真广标简体" panose="02000000000000000000" pitchFamily="2" charset="-122"/>
              <a:ea typeface="方正汉真广标简体" panose="02000000000000000000" pitchFamily="2" charset="-122"/>
            </a:endParaRPr>
          </a:p>
        </p:txBody>
      </p:sp>
      <p:sp>
        <p:nvSpPr>
          <p:cNvPr id="3" name="文本框 2"/>
          <p:cNvSpPr txBox="1"/>
          <p:nvPr/>
        </p:nvSpPr>
        <p:spPr>
          <a:xfrm>
            <a:off x="1256030" y="2533015"/>
            <a:ext cx="1976755" cy="645160"/>
          </a:xfrm>
          <a:prstGeom prst="rect">
            <a:avLst/>
          </a:prstGeom>
          <a:noFill/>
        </p:spPr>
        <p:txBody>
          <a:bodyPr wrap="square" rtlCol="0">
            <a:spAutoFit/>
          </a:bodyPr>
          <a:lstStyle/>
          <a:p>
            <a:r>
              <a:rPr lang="zh-CN" altLang="en-US" sz="3600"/>
              <a:t>底</a:t>
            </a:r>
            <a:r>
              <a:rPr lang="en-US" altLang="zh-CN" sz="3600"/>
              <a:t>×</a:t>
            </a:r>
            <a:r>
              <a:rPr lang="zh-CN" altLang="en-US" sz="3600"/>
              <a:t>高</a:t>
            </a:r>
            <a:endParaRPr lang="zh-CN" altLang="zh-CN" sz="3600">
              <a:latin typeface="Arial" panose="020B0604020202020204" pitchFamily="34" charset="0"/>
            </a:endParaRPr>
          </a:p>
        </p:txBody>
      </p:sp>
      <p:sp>
        <p:nvSpPr>
          <p:cNvPr id="4" name="文本框 3"/>
          <p:cNvSpPr txBox="1"/>
          <p:nvPr/>
        </p:nvSpPr>
        <p:spPr>
          <a:xfrm>
            <a:off x="1112520" y="3008630"/>
            <a:ext cx="1508125" cy="645160"/>
          </a:xfrm>
          <a:prstGeom prst="rect">
            <a:avLst/>
          </a:prstGeom>
          <a:noFill/>
        </p:spPr>
        <p:txBody>
          <a:bodyPr wrap="square" rtlCol="0">
            <a:spAutoFit/>
          </a:bodyPr>
          <a:lstStyle/>
          <a:p>
            <a:r>
              <a:rPr lang="en-US" altLang="zh-CN" sz="3600"/>
              <a:t>S=ah</a:t>
            </a:r>
          </a:p>
        </p:txBody>
      </p:sp>
      <p:sp>
        <p:nvSpPr>
          <p:cNvPr id="5" name="文本框 4"/>
          <p:cNvSpPr txBox="1"/>
          <p:nvPr/>
        </p:nvSpPr>
        <p:spPr>
          <a:xfrm>
            <a:off x="2712085" y="3653790"/>
            <a:ext cx="3414395" cy="645160"/>
          </a:xfrm>
          <a:prstGeom prst="rect">
            <a:avLst/>
          </a:prstGeom>
          <a:noFill/>
        </p:spPr>
        <p:txBody>
          <a:bodyPr wrap="square" rtlCol="0">
            <a:spAutoFit/>
          </a:bodyPr>
          <a:lstStyle/>
          <a:p>
            <a:r>
              <a:rPr lang="zh-CN" altLang="en-US" sz="3600"/>
              <a:t>撕一撕，拼一拼</a:t>
            </a:r>
          </a:p>
        </p:txBody>
      </p:sp>
      <p:sp>
        <p:nvSpPr>
          <p:cNvPr id="6" name="文本框 5"/>
          <p:cNvSpPr txBox="1"/>
          <p:nvPr/>
        </p:nvSpPr>
        <p:spPr>
          <a:xfrm>
            <a:off x="2620645" y="5315585"/>
            <a:ext cx="1508125" cy="645160"/>
          </a:xfrm>
          <a:prstGeom prst="rect">
            <a:avLst/>
          </a:prstGeom>
          <a:noFill/>
        </p:spPr>
        <p:txBody>
          <a:bodyPr wrap="square" rtlCol="0">
            <a:spAutoFit/>
          </a:bodyPr>
          <a:lstStyle/>
          <a:p>
            <a:r>
              <a:rPr lang="zh-CN" altLang="en-US" sz="3600"/>
              <a:t>相等</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42"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1762298" y="297494"/>
            <a:ext cx="5296289" cy="584775"/>
          </a:xfrm>
          <a:prstGeom prst="rect">
            <a:avLst/>
          </a:prstGeom>
          <a:noFill/>
        </p:spPr>
        <p:txBody>
          <a:bodyPr wrap="square" rtlCol="0">
            <a:spAutoFit/>
          </a:bodyPr>
          <a:lstStyle>
            <a:defPPr>
              <a:defRPr lang="zh-CN"/>
            </a:defPPr>
            <a:lvl1pPr>
              <a:defRPr sz="3200" b="1">
                <a:solidFill>
                  <a:schemeClr val="bg1"/>
                </a:solidFill>
                <a:effectLst>
                  <a:outerShdw blurRad="38100" dist="38100" dir="2700000" algn="tl">
                    <a:srgbClr val="000000">
                      <a:alpha val="43137"/>
                    </a:srgbClr>
                  </a:outerShdw>
                </a:effectLst>
                <a:latin typeface="方正汉真广标简体" panose="02000000000000000000" pitchFamily="2" charset="-122"/>
                <a:ea typeface="方正汉真广标简体" panose="02000000000000000000" pitchFamily="2" charset="-122"/>
              </a:defRPr>
            </a:lvl1pPr>
          </a:lstStyle>
          <a:p>
            <a:r>
              <a:rPr lang="zh-CN" altLang="en-US"/>
              <a:t>巩固练习，加深理解</a:t>
            </a:r>
            <a:endParaRPr lang="zh-CN" altLang="en-US" dirty="0"/>
          </a:p>
        </p:txBody>
      </p:sp>
      <p:grpSp>
        <p:nvGrpSpPr>
          <p:cNvPr id="23" name="组合 22"/>
          <p:cNvGrpSpPr/>
          <p:nvPr/>
        </p:nvGrpSpPr>
        <p:grpSpPr>
          <a:xfrm>
            <a:off x="10491844" y="5660115"/>
            <a:ext cx="1430728" cy="914936"/>
            <a:chOff x="392658" y="3679279"/>
            <a:chExt cx="1466266" cy="937662"/>
          </a:xfrm>
        </p:grpSpPr>
        <p:grpSp>
          <p:nvGrpSpPr>
            <p:cNvPr id="24" name="组合 23"/>
            <p:cNvGrpSpPr/>
            <p:nvPr/>
          </p:nvGrpSpPr>
          <p:grpSpPr>
            <a:xfrm>
              <a:off x="392658" y="3679279"/>
              <a:ext cx="1466266" cy="937662"/>
              <a:chOff x="1281153" y="5632171"/>
              <a:chExt cx="1466266" cy="937662"/>
            </a:xfrm>
          </p:grpSpPr>
          <p:sp>
            <p:nvSpPr>
              <p:cNvPr id="26" name="云形 25"/>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云形 26"/>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5" name="图片 24"/>
            <p:cNvPicPr>
              <a:picLocks noChangeAspect="1"/>
            </p:cNvPicPr>
            <p:nvPr/>
          </p:nvPicPr>
          <p:blipFill>
            <a:blip r:embed="rId3" cstate="email"/>
            <a:stretch>
              <a:fillRect/>
            </a:stretch>
          </p:blipFill>
          <p:spPr>
            <a:xfrm rot="21180129">
              <a:off x="717070" y="4035686"/>
              <a:ext cx="810723" cy="274088"/>
            </a:xfrm>
            <a:prstGeom prst="rect">
              <a:avLst/>
            </a:prstGeom>
          </p:spPr>
        </p:pic>
      </p:grpSp>
      <p:grpSp>
        <p:nvGrpSpPr>
          <p:cNvPr id="28" name="组合 27"/>
          <p:cNvGrpSpPr/>
          <p:nvPr/>
        </p:nvGrpSpPr>
        <p:grpSpPr>
          <a:xfrm>
            <a:off x="721815" y="296939"/>
            <a:ext cx="1144670" cy="732005"/>
            <a:chOff x="1281153" y="5632171"/>
            <a:chExt cx="1466266" cy="937662"/>
          </a:xfrm>
        </p:grpSpPr>
        <p:sp>
          <p:nvSpPr>
            <p:cNvPr id="29" name="云形 28"/>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B9F1"/>
                </a:solidFill>
              </a:endParaRPr>
            </a:p>
          </p:txBody>
        </p:sp>
        <p:sp>
          <p:nvSpPr>
            <p:cNvPr id="30" name="云形 29"/>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00B9F1"/>
                </a:solidFill>
              </a:endParaRPr>
            </a:p>
          </p:txBody>
        </p:sp>
      </p:grpSp>
      <p:grpSp>
        <p:nvGrpSpPr>
          <p:cNvPr id="50" name="组合 49"/>
          <p:cNvGrpSpPr/>
          <p:nvPr/>
        </p:nvGrpSpPr>
        <p:grpSpPr>
          <a:xfrm>
            <a:off x="871158" y="5837580"/>
            <a:ext cx="844400" cy="539985"/>
            <a:chOff x="1281153" y="5632171"/>
            <a:chExt cx="1466266" cy="937662"/>
          </a:xfrm>
        </p:grpSpPr>
        <p:sp>
          <p:nvSpPr>
            <p:cNvPr id="52" name="云形 51"/>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云形 52"/>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p:cNvPicPr>
            <a:picLocks noChangeAspect="1"/>
          </p:cNvPicPr>
          <p:nvPr/>
        </p:nvPicPr>
        <p:blipFill>
          <a:blip r:embed="rId4" cstate="email"/>
          <a:stretch>
            <a:fillRect/>
          </a:stretch>
        </p:blipFill>
        <p:spPr>
          <a:xfrm>
            <a:off x="7555675" y="-464206"/>
            <a:ext cx="5045617" cy="5045617"/>
          </a:xfrm>
          <a:prstGeom prst="rect">
            <a:avLst/>
          </a:prstGeom>
        </p:spPr>
      </p:pic>
      <p:sp>
        <p:nvSpPr>
          <p:cNvPr id="7" name="矩形 6"/>
          <p:cNvSpPr/>
          <p:nvPr/>
        </p:nvSpPr>
        <p:spPr>
          <a:xfrm>
            <a:off x="290830" y="1721485"/>
            <a:ext cx="8030845" cy="3107690"/>
          </a:xfrm>
          <a:prstGeom prst="rect">
            <a:avLst/>
          </a:prstGeom>
        </p:spPr>
        <p:txBody>
          <a:bodyPr wrap="square">
            <a:spAutoFit/>
          </a:bodyPr>
          <a:lstStyle/>
          <a:p>
            <a:pPr algn="just"/>
            <a:r>
              <a:rPr lang="zh-CN" altLang="en-US" sz="2800" kern="100">
                <a:effectLst/>
                <a:latin typeface="方正汉真广标简体" panose="02000000000000000000" pitchFamily="2" charset="-122"/>
                <a:ea typeface="方正汉真广标简体" panose="02000000000000000000" pitchFamily="2" charset="-122"/>
              </a:rPr>
              <a:t>二、判断。</a:t>
            </a:r>
          </a:p>
          <a:p>
            <a:pPr algn="just"/>
            <a:r>
              <a:rPr lang="en-US" altLang="zh-CN" sz="2800" kern="100">
                <a:effectLst/>
                <a:latin typeface="方正汉真广标简体" panose="02000000000000000000" pitchFamily="2" charset="-122"/>
                <a:ea typeface="方正汉真广标简体" panose="02000000000000000000" pitchFamily="2" charset="-122"/>
              </a:rPr>
              <a:t>1.</a:t>
            </a:r>
            <a:r>
              <a:rPr lang="zh-CN" altLang="en-US" sz="2800" kern="100">
                <a:effectLst/>
                <a:latin typeface="方正汉真广标简体" panose="02000000000000000000" pitchFamily="2" charset="-122"/>
                <a:ea typeface="方正汉真广标简体" panose="02000000000000000000" pitchFamily="2" charset="-122"/>
              </a:rPr>
              <a:t>平行四边形的面积等于长方形的面积。（  ）</a:t>
            </a:r>
          </a:p>
          <a:p>
            <a:pPr algn="just"/>
            <a:r>
              <a:rPr lang="en-US" altLang="zh-CN" sz="2800" kern="100">
                <a:effectLst/>
                <a:latin typeface="方正汉真广标简体" panose="02000000000000000000" pitchFamily="2" charset="-122"/>
                <a:ea typeface="方正汉真广标简体" panose="02000000000000000000" pitchFamily="2" charset="-122"/>
              </a:rPr>
              <a:t>2.</a:t>
            </a:r>
            <a:r>
              <a:rPr lang="zh-CN" altLang="en-US" sz="2800" kern="100">
                <a:effectLst/>
                <a:latin typeface="方正汉真广标简体" panose="02000000000000000000" pitchFamily="2" charset="-122"/>
                <a:ea typeface="方正汉真广标简体" panose="02000000000000000000" pitchFamily="2" charset="-122"/>
              </a:rPr>
              <a:t>一个平行四边形的底是</a:t>
            </a:r>
            <a:r>
              <a:rPr lang="en-US" altLang="zh-CN" sz="2800" kern="100">
                <a:effectLst/>
                <a:latin typeface="方正汉真广标简体" panose="02000000000000000000" pitchFamily="2" charset="-122"/>
                <a:ea typeface="方正汉真广标简体" panose="02000000000000000000" pitchFamily="2" charset="-122"/>
              </a:rPr>
              <a:t>5</a:t>
            </a:r>
            <a:r>
              <a:rPr lang="zh-CN" altLang="en-US" sz="2800" kern="100">
                <a:effectLst/>
                <a:latin typeface="方正汉真广标简体" panose="02000000000000000000" pitchFamily="2" charset="-122"/>
                <a:ea typeface="方正汉真广标简体" panose="02000000000000000000" pitchFamily="2" charset="-122"/>
              </a:rPr>
              <a:t>分米，高是</a:t>
            </a:r>
            <a:r>
              <a:rPr lang="en-US" altLang="zh-CN" sz="2800" kern="100">
                <a:effectLst/>
                <a:latin typeface="方正汉真广标简体" panose="02000000000000000000" pitchFamily="2" charset="-122"/>
                <a:ea typeface="方正汉真广标简体" panose="02000000000000000000" pitchFamily="2" charset="-122"/>
              </a:rPr>
              <a:t>20</a:t>
            </a:r>
            <a:r>
              <a:rPr lang="zh-CN" altLang="en-US" sz="2800" kern="100">
                <a:effectLst/>
                <a:latin typeface="方正汉真广标简体" panose="02000000000000000000" pitchFamily="2" charset="-122"/>
                <a:ea typeface="方正汉真广标简体" panose="02000000000000000000" pitchFamily="2" charset="-122"/>
              </a:rPr>
              <a:t>厘米，面积是</a:t>
            </a:r>
            <a:r>
              <a:rPr lang="en-US" altLang="zh-CN" sz="2800" kern="100">
                <a:effectLst/>
                <a:latin typeface="方正汉真广标简体" panose="02000000000000000000" pitchFamily="2" charset="-122"/>
                <a:ea typeface="方正汉真广标简体" panose="02000000000000000000" pitchFamily="2" charset="-122"/>
              </a:rPr>
              <a:t>100</a:t>
            </a:r>
            <a:r>
              <a:rPr lang="zh-CN" altLang="en-US" sz="2800" kern="100">
                <a:effectLst/>
                <a:latin typeface="方正汉真广标简体" panose="02000000000000000000" pitchFamily="2" charset="-122"/>
                <a:ea typeface="方正汉真广标简体" panose="02000000000000000000" pitchFamily="2" charset="-122"/>
              </a:rPr>
              <a:t>平方分米。（  ）</a:t>
            </a:r>
          </a:p>
          <a:p>
            <a:pPr algn="just"/>
            <a:r>
              <a:rPr lang="en-US" altLang="zh-CN" sz="2800" kern="100">
                <a:effectLst/>
                <a:latin typeface="方正汉真广标简体" panose="02000000000000000000" pitchFamily="2" charset="-122"/>
                <a:ea typeface="方正汉真广标简体" panose="02000000000000000000" pitchFamily="2" charset="-122"/>
              </a:rPr>
              <a:t>3.</a:t>
            </a:r>
            <a:r>
              <a:rPr lang="zh-CN" altLang="en-US" sz="2800" kern="100">
                <a:effectLst/>
                <a:latin typeface="方正汉真广标简体" panose="02000000000000000000" pitchFamily="2" charset="-122"/>
                <a:ea typeface="方正汉真广标简体" panose="02000000000000000000" pitchFamily="2" charset="-122"/>
              </a:rPr>
              <a:t>一个平行四边形的面积是</a:t>
            </a:r>
            <a:r>
              <a:rPr lang="en-US" altLang="zh-CN" sz="2800" kern="100">
                <a:effectLst/>
                <a:latin typeface="方正汉真广标简体" panose="02000000000000000000" pitchFamily="2" charset="-122"/>
                <a:ea typeface="方正汉真广标简体" panose="02000000000000000000" pitchFamily="2" charset="-122"/>
              </a:rPr>
              <a:t>42</a:t>
            </a:r>
            <a:r>
              <a:rPr lang="zh-CN" altLang="en-US" sz="2800" kern="100">
                <a:effectLst/>
                <a:latin typeface="方正汉真广标简体" panose="02000000000000000000" pitchFamily="2" charset="-122"/>
                <a:ea typeface="方正汉真广标简体" panose="02000000000000000000" pitchFamily="2" charset="-122"/>
              </a:rPr>
              <a:t>分米，高是</a:t>
            </a:r>
            <a:r>
              <a:rPr lang="en-US" altLang="zh-CN" sz="2800" kern="100">
                <a:effectLst/>
                <a:latin typeface="方正汉真广标简体" panose="02000000000000000000" pitchFamily="2" charset="-122"/>
                <a:ea typeface="方正汉真广标简体" panose="02000000000000000000" pitchFamily="2" charset="-122"/>
              </a:rPr>
              <a:t>6</a:t>
            </a:r>
            <a:r>
              <a:rPr lang="zh-CN" altLang="en-US" sz="2800" kern="100">
                <a:effectLst/>
                <a:latin typeface="方正汉真广标简体" panose="02000000000000000000" pitchFamily="2" charset="-122"/>
                <a:ea typeface="方正汉真广标简体" panose="02000000000000000000" pitchFamily="2" charset="-122"/>
              </a:rPr>
              <a:t>分米，底是</a:t>
            </a:r>
            <a:r>
              <a:rPr lang="en-US" altLang="zh-CN" sz="2800" kern="100">
                <a:effectLst/>
                <a:latin typeface="方正汉真广标简体" panose="02000000000000000000" pitchFamily="2" charset="-122"/>
                <a:ea typeface="方正汉真广标简体" panose="02000000000000000000" pitchFamily="2" charset="-122"/>
              </a:rPr>
              <a:t>7</a:t>
            </a:r>
            <a:r>
              <a:rPr lang="zh-CN" altLang="en-US" sz="2800" kern="100">
                <a:effectLst/>
                <a:latin typeface="方正汉真广标简体" panose="02000000000000000000" pitchFamily="2" charset="-122"/>
                <a:ea typeface="方正汉真广标简体" panose="02000000000000000000" pitchFamily="2" charset="-122"/>
              </a:rPr>
              <a:t>分米。（  ）</a:t>
            </a:r>
          </a:p>
          <a:p>
            <a:pPr algn="just"/>
            <a:r>
              <a:rPr lang="en-US" altLang="zh-CN" sz="2800" kern="100">
                <a:effectLst/>
                <a:latin typeface="方正汉真广标简体" panose="02000000000000000000" pitchFamily="2" charset="-122"/>
                <a:ea typeface="方正汉真广标简体" panose="02000000000000000000" pitchFamily="2" charset="-122"/>
              </a:rPr>
              <a:t>4.</a:t>
            </a:r>
            <a:r>
              <a:rPr lang="zh-CN" altLang="en-US" sz="2800" kern="100">
                <a:effectLst/>
                <a:latin typeface="方正汉真广标简体" panose="02000000000000000000" pitchFamily="2" charset="-122"/>
                <a:ea typeface="方正汉真广标简体" panose="02000000000000000000" pitchFamily="2" charset="-122"/>
              </a:rPr>
              <a:t>等底等高的两个平行四边形，面积也相等。（  ）</a:t>
            </a:r>
            <a:endParaRPr lang="zh-CN" altLang="en-US" sz="2800" kern="100" dirty="0">
              <a:effectLst/>
              <a:latin typeface="方正汉真广标简体" panose="02000000000000000000" pitchFamily="2" charset="-122"/>
              <a:ea typeface="方正汉真广标简体" panose="02000000000000000000" pitchFamily="2" charset="-122"/>
            </a:endParaRPr>
          </a:p>
        </p:txBody>
      </p:sp>
      <p:sp>
        <p:nvSpPr>
          <p:cNvPr id="3" name="文本框 2"/>
          <p:cNvSpPr txBox="1"/>
          <p:nvPr/>
        </p:nvSpPr>
        <p:spPr>
          <a:xfrm>
            <a:off x="7741920" y="4245610"/>
            <a:ext cx="1127760" cy="583565"/>
          </a:xfrm>
          <a:prstGeom prst="rect">
            <a:avLst/>
          </a:prstGeom>
          <a:noFill/>
        </p:spPr>
        <p:txBody>
          <a:bodyPr wrap="square" rtlCol="0">
            <a:spAutoFit/>
          </a:bodyPr>
          <a:lstStyle/>
          <a:p>
            <a:r>
              <a:rPr lang="zh-CN" altLang="en-US" sz="3200">
                <a:latin typeface="Arial" panose="020B0604020202020204" pitchFamily="34" charset="0"/>
              </a:rPr>
              <a:t>√</a:t>
            </a:r>
          </a:p>
        </p:txBody>
      </p:sp>
      <p:sp>
        <p:nvSpPr>
          <p:cNvPr id="4" name="文本框 3"/>
          <p:cNvSpPr txBox="1"/>
          <p:nvPr/>
        </p:nvSpPr>
        <p:spPr>
          <a:xfrm>
            <a:off x="7058660" y="2098040"/>
            <a:ext cx="1127760" cy="583565"/>
          </a:xfrm>
          <a:prstGeom prst="rect">
            <a:avLst/>
          </a:prstGeom>
          <a:noFill/>
        </p:spPr>
        <p:txBody>
          <a:bodyPr wrap="square" rtlCol="0">
            <a:spAutoFit/>
          </a:bodyPr>
          <a:lstStyle/>
          <a:p>
            <a:r>
              <a:rPr lang="en-US" altLang="zh-CN" sz="3200" b="1">
                <a:latin typeface="Arial" panose="020B0604020202020204" pitchFamily="34" charset="0"/>
              </a:rPr>
              <a:t>×</a:t>
            </a:r>
            <a:endParaRPr lang="zh-CN" altLang="en-US" sz="3200" b="1">
              <a:latin typeface="Arial" panose="020B0604020202020204" pitchFamily="34" charset="0"/>
            </a:endParaRPr>
          </a:p>
        </p:txBody>
      </p:sp>
      <p:sp>
        <p:nvSpPr>
          <p:cNvPr id="5" name="文本框 4"/>
          <p:cNvSpPr txBox="1"/>
          <p:nvPr/>
        </p:nvSpPr>
        <p:spPr>
          <a:xfrm>
            <a:off x="3620135" y="2983230"/>
            <a:ext cx="1127760" cy="583565"/>
          </a:xfrm>
          <a:prstGeom prst="rect">
            <a:avLst/>
          </a:prstGeom>
          <a:noFill/>
        </p:spPr>
        <p:txBody>
          <a:bodyPr wrap="square" rtlCol="0">
            <a:spAutoFit/>
          </a:bodyPr>
          <a:lstStyle/>
          <a:p>
            <a:r>
              <a:rPr lang="en-US" altLang="zh-CN" sz="3200" b="1">
                <a:latin typeface="Arial" panose="020B0604020202020204" pitchFamily="34" charset="0"/>
              </a:rPr>
              <a:t>×</a:t>
            </a:r>
            <a:endParaRPr lang="zh-CN" altLang="en-US" sz="3200" b="1">
              <a:latin typeface="Arial" panose="020B0604020202020204" pitchFamily="34" charset="0"/>
            </a:endParaRPr>
          </a:p>
        </p:txBody>
      </p:sp>
      <p:sp>
        <p:nvSpPr>
          <p:cNvPr id="6" name="文本框 5"/>
          <p:cNvSpPr txBox="1"/>
          <p:nvPr/>
        </p:nvSpPr>
        <p:spPr>
          <a:xfrm>
            <a:off x="2599055" y="3839845"/>
            <a:ext cx="1127760" cy="583565"/>
          </a:xfrm>
          <a:prstGeom prst="rect">
            <a:avLst/>
          </a:prstGeom>
          <a:noFill/>
        </p:spPr>
        <p:txBody>
          <a:bodyPr wrap="square" rtlCol="0">
            <a:spAutoFit/>
          </a:bodyPr>
          <a:lstStyle/>
          <a:p>
            <a:r>
              <a:rPr lang="en-US" altLang="zh-CN" sz="3200" b="1">
                <a:latin typeface="Arial" panose="020B0604020202020204" pitchFamily="34" charset="0"/>
              </a:rPr>
              <a:t>×</a:t>
            </a:r>
            <a:endParaRPr lang="zh-CN" altLang="en-US" sz="3200" b="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1892473" y="470214"/>
            <a:ext cx="5296289" cy="583565"/>
          </a:xfrm>
          <a:prstGeom prst="rect">
            <a:avLst/>
          </a:prstGeom>
          <a:noFill/>
        </p:spPr>
        <p:txBody>
          <a:bodyPr wrap="square" rtlCol="0">
            <a:spAutoFit/>
          </a:bodyPr>
          <a:lstStyle>
            <a:defPPr>
              <a:defRPr lang="zh-CN"/>
            </a:defPPr>
            <a:lvl1pPr>
              <a:defRPr sz="3200" b="1">
                <a:solidFill>
                  <a:schemeClr val="bg1"/>
                </a:solidFill>
                <a:effectLst>
                  <a:outerShdw blurRad="38100" dist="38100" dir="2700000" algn="tl">
                    <a:srgbClr val="000000">
                      <a:alpha val="43137"/>
                    </a:srgbClr>
                  </a:outerShdw>
                </a:effectLst>
                <a:latin typeface="方正汉真广标简体" panose="02000000000000000000" pitchFamily="2" charset="-122"/>
                <a:ea typeface="方正汉真广标简体" panose="02000000000000000000" pitchFamily="2" charset="-122"/>
              </a:defRPr>
            </a:lvl1pPr>
          </a:lstStyle>
          <a:p>
            <a:r>
              <a:rPr lang="zh-CN" altLang="en-US"/>
              <a:t>巩固提高</a:t>
            </a:r>
            <a:endParaRPr lang="zh-CN" altLang="en-US" dirty="0"/>
          </a:p>
        </p:txBody>
      </p:sp>
      <p:grpSp>
        <p:nvGrpSpPr>
          <p:cNvPr id="23" name="组合 22"/>
          <p:cNvGrpSpPr/>
          <p:nvPr/>
        </p:nvGrpSpPr>
        <p:grpSpPr>
          <a:xfrm>
            <a:off x="10491844" y="5660115"/>
            <a:ext cx="1430728" cy="914936"/>
            <a:chOff x="392658" y="3679279"/>
            <a:chExt cx="1466266" cy="937662"/>
          </a:xfrm>
        </p:grpSpPr>
        <p:grpSp>
          <p:nvGrpSpPr>
            <p:cNvPr id="24" name="组合 23"/>
            <p:cNvGrpSpPr/>
            <p:nvPr/>
          </p:nvGrpSpPr>
          <p:grpSpPr>
            <a:xfrm>
              <a:off x="392658" y="3679279"/>
              <a:ext cx="1466266" cy="937662"/>
              <a:chOff x="1281153" y="5632171"/>
              <a:chExt cx="1466266" cy="937662"/>
            </a:xfrm>
          </p:grpSpPr>
          <p:sp>
            <p:nvSpPr>
              <p:cNvPr id="26" name="云形 25"/>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云形 26"/>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5" name="图片 24"/>
            <p:cNvPicPr>
              <a:picLocks noChangeAspect="1"/>
            </p:cNvPicPr>
            <p:nvPr/>
          </p:nvPicPr>
          <p:blipFill>
            <a:blip r:embed="rId3" cstate="email"/>
            <a:stretch>
              <a:fillRect/>
            </a:stretch>
          </p:blipFill>
          <p:spPr>
            <a:xfrm rot="21180129">
              <a:off x="717070" y="4035686"/>
              <a:ext cx="810723" cy="274088"/>
            </a:xfrm>
            <a:prstGeom prst="rect">
              <a:avLst/>
            </a:prstGeom>
          </p:spPr>
        </p:pic>
      </p:grpSp>
      <p:grpSp>
        <p:nvGrpSpPr>
          <p:cNvPr id="28" name="组合 27"/>
          <p:cNvGrpSpPr/>
          <p:nvPr/>
        </p:nvGrpSpPr>
        <p:grpSpPr>
          <a:xfrm>
            <a:off x="721815" y="296939"/>
            <a:ext cx="1144670" cy="732005"/>
            <a:chOff x="1281153" y="5632171"/>
            <a:chExt cx="1466266" cy="937662"/>
          </a:xfrm>
        </p:grpSpPr>
        <p:sp>
          <p:nvSpPr>
            <p:cNvPr id="29" name="云形 28"/>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B9F1"/>
                </a:solidFill>
              </a:endParaRPr>
            </a:p>
          </p:txBody>
        </p:sp>
        <p:sp>
          <p:nvSpPr>
            <p:cNvPr id="30" name="云形 29"/>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00B9F1"/>
                </a:solidFill>
              </a:endParaRPr>
            </a:p>
          </p:txBody>
        </p:sp>
      </p:grpSp>
      <p:grpSp>
        <p:nvGrpSpPr>
          <p:cNvPr id="50" name="组合 49"/>
          <p:cNvGrpSpPr/>
          <p:nvPr/>
        </p:nvGrpSpPr>
        <p:grpSpPr>
          <a:xfrm>
            <a:off x="825500" y="5611495"/>
            <a:ext cx="1575435" cy="711200"/>
            <a:chOff x="1281153" y="5334325"/>
            <a:chExt cx="1466266" cy="1235508"/>
          </a:xfrm>
        </p:grpSpPr>
        <p:sp>
          <p:nvSpPr>
            <p:cNvPr id="52" name="云形 51"/>
            <p:cNvSpPr/>
            <p:nvPr/>
          </p:nvSpPr>
          <p:spPr>
            <a:xfrm>
              <a:off x="1281153" y="5632171"/>
              <a:ext cx="1466266" cy="937662"/>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53" name="云形 52"/>
            <p:cNvSpPr/>
            <p:nvPr/>
          </p:nvSpPr>
          <p:spPr>
            <a:xfrm>
              <a:off x="1414128" y="5334325"/>
              <a:ext cx="1199726" cy="1140638"/>
            </a:xfrm>
            <a:prstGeom prst="cloud">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a:t>加油！</a:t>
              </a:r>
              <a:endParaRPr lang="zh-CN" altLang="zh-CN"/>
            </a:p>
          </p:txBody>
        </p:sp>
      </p:grpSp>
      <p:pic>
        <p:nvPicPr>
          <p:cNvPr id="2" name="图片 1"/>
          <p:cNvPicPr>
            <a:picLocks noChangeAspect="1"/>
          </p:cNvPicPr>
          <p:nvPr/>
        </p:nvPicPr>
        <p:blipFill>
          <a:blip r:embed="rId4" cstate="email"/>
          <a:stretch>
            <a:fillRect/>
          </a:stretch>
        </p:blipFill>
        <p:spPr>
          <a:xfrm>
            <a:off x="7555675" y="-860446"/>
            <a:ext cx="5045617" cy="5045617"/>
          </a:xfrm>
          <a:prstGeom prst="rect">
            <a:avLst/>
          </a:prstGeom>
        </p:spPr>
      </p:pic>
      <p:sp>
        <p:nvSpPr>
          <p:cNvPr id="7" name="矩形 6"/>
          <p:cNvSpPr/>
          <p:nvPr/>
        </p:nvSpPr>
        <p:spPr>
          <a:xfrm>
            <a:off x="138430" y="2087880"/>
            <a:ext cx="8030845" cy="1383665"/>
          </a:xfrm>
          <a:prstGeom prst="rect">
            <a:avLst/>
          </a:prstGeom>
        </p:spPr>
        <p:txBody>
          <a:bodyPr wrap="square">
            <a:spAutoFit/>
          </a:bodyPr>
          <a:lstStyle/>
          <a:p>
            <a:pPr algn="just"/>
            <a:r>
              <a:rPr lang="zh-CN" altLang="en-US" sz="2800" kern="100">
                <a:effectLst/>
                <a:latin typeface="方正汉真广标简体" panose="02000000000000000000" pitchFamily="2" charset="-122"/>
                <a:ea typeface="方正汉真广标简体" panose="02000000000000000000" pitchFamily="2" charset="-122"/>
              </a:rPr>
              <a:t>有两块面积相等的平行四边形菜地，一块地的高是</a:t>
            </a:r>
            <a:r>
              <a:rPr lang="en-US" altLang="zh-CN" sz="2800" kern="100">
                <a:effectLst/>
                <a:latin typeface="方正汉真广标简体" panose="02000000000000000000" pitchFamily="2" charset="-122"/>
                <a:ea typeface="方正汉真广标简体" panose="02000000000000000000" pitchFamily="2" charset="-122"/>
              </a:rPr>
              <a:t>28</a:t>
            </a:r>
            <a:r>
              <a:rPr lang="zh-CN" altLang="en-US" sz="2800" kern="100">
                <a:effectLst/>
                <a:latin typeface="方正汉真广标简体" panose="02000000000000000000" pitchFamily="2" charset="-122"/>
                <a:ea typeface="方正汉真广标简体" panose="02000000000000000000" pitchFamily="2" charset="-122"/>
              </a:rPr>
              <a:t>分米，底是</a:t>
            </a:r>
            <a:r>
              <a:rPr lang="en-US" altLang="zh-CN" sz="2800" kern="100">
                <a:effectLst/>
                <a:latin typeface="方正汉真广标简体" panose="02000000000000000000" pitchFamily="2" charset="-122"/>
                <a:ea typeface="方正汉真广标简体" panose="02000000000000000000" pitchFamily="2" charset="-122"/>
              </a:rPr>
              <a:t>32</a:t>
            </a:r>
            <a:r>
              <a:rPr lang="zh-CN" altLang="en-US" sz="2800" kern="100">
                <a:effectLst/>
                <a:latin typeface="方正汉真广标简体" panose="02000000000000000000" pitchFamily="2" charset="-122"/>
                <a:ea typeface="方正汉真广标简体" panose="02000000000000000000" pitchFamily="2" charset="-122"/>
              </a:rPr>
              <a:t>分米，另一块地的底是</a:t>
            </a:r>
            <a:r>
              <a:rPr lang="en-US" altLang="zh-CN" sz="2800" kern="100">
                <a:effectLst/>
                <a:latin typeface="方正汉真广标简体" panose="02000000000000000000" pitchFamily="2" charset="-122"/>
                <a:ea typeface="方正汉真广标简体" panose="02000000000000000000" pitchFamily="2" charset="-122"/>
              </a:rPr>
              <a:t>56</a:t>
            </a:r>
            <a:r>
              <a:rPr lang="zh-CN" altLang="en-US" sz="2800" kern="100">
                <a:effectLst/>
                <a:latin typeface="方正汉真广标简体" panose="02000000000000000000" pitchFamily="2" charset="-122"/>
                <a:ea typeface="方正汉真广标简体" panose="02000000000000000000" pitchFamily="2" charset="-122"/>
              </a:rPr>
              <a:t>分米，高是多少米？</a:t>
            </a:r>
            <a:endParaRPr lang="zh-CN" altLang="en-US" sz="2800" kern="100" dirty="0">
              <a:effectLst/>
              <a:latin typeface="方正汉真广标简体" panose="02000000000000000000" pitchFamily="2" charset="-122"/>
              <a:ea typeface="方正汉真广标简体" panose="02000000000000000000" pitchFamily="2" charset="-122"/>
            </a:endParaRPr>
          </a:p>
        </p:txBody>
      </p:sp>
      <p:sp>
        <p:nvSpPr>
          <p:cNvPr id="4" name="文本框 3"/>
          <p:cNvSpPr txBox="1"/>
          <p:nvPr/>
        </p:nvSpPr>
        <p:spPr>
          <a:xfrm>
            <a:off x="3092450" y="3184525"/>
            <a:ext cx="4096385" cy="3138170"/>
          </a:xfrm>
          <a:prstGeom prst="rect">
            <a:avLst/>
          </a:prstGeom>
          <a:noFill/>
        </p:spPr>
        <p:txBody>
          <a:bodyPr wrap="square" rtlCol="0">
            <a:spAutoFit/>
          </a:bodyPr>
          <a:lstStyle/>
          <a:p>
            <a:r>
              <a:rPr lang="zh-CN" altLang="en-US" sz="3600"/>
              <a:t> </a:t>
            </a:r>
            <a:r>
              <a:rPr lang="en-US" altLang="zh-CN" sz="3600"/>
              <a:t>28×32÷56</a:t>
            </a:r>
          </a:p>
          <a:p>
            <a:r>
              <a:rPr lang="en-US" altLang="zh-CN" sz="3600"/>
              <a:t>=896÷56</a:t>
            </a:r>
          </a:p>
          <a:p>
            <a:r>
              <a:rPr lang="en-US" altLang="zh-CN" sz="3600"/>
              <a:t>=16</a:t>
            </a:r>
            <a:r>
              <a:rPr lang="zh-CN" altLang="en-US" sz="3600"/>
              <a:t>（分米）</a:t>
            </a:r>
          </a:p>
          <a:p>
            <a:r>
              <a:rPr lang="en-US" altLang="zh-CN" sz="3600"/>
              <a:t>16</a:t>
            </a:r>
            <a:r>
              <a:rPr lang="zh-CN" altLang="en-US" sz="3600"/>
              <a:t>分米</a:t>
            </a:r>
            <a:r>
              <a:rPr lang="en-US" altLang="zh-CN" sz="3600"/>
              <a:t>=1.6</a:t>
            </a:r>
            <a:r>
              <a:rPr lang="zh-CN" altLang="en-US" sz="3600"/>
              <a:t>米</a:t>
            </a:r>
          </a:p>
          <a:p>
            <a:r>
              <a:rPr lang="zh-CN" altLang="en-US" sz="3600"/>
              <a:t>答：高是</a:t>
            </a:r>
            <a:r>
              <a:rPr lang="en-US" altLang="zh-CN" sz="3600"/>
              <a:t>1.6</a:t>
            </a:r>
            <a:r>
              <a:rPr lang="zh-CN" altLang="en-US" sz="3600"/>
              <a:t>米。</a:t>
            </a:r>
          </a:p>
          <a:p>
            <a:endParaRPr lang="en-US" altLang="zh-CN">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42"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p:bldP spid="4"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473</Words>
  <Application>Microsoft Office PowerPoint</Application>
  <PresentationFormat>宽屏</PresentationFormat>
  <Paragraphs>67</Paragraphs>
  <Slides>10</Slides>
  <Notes>10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10</vt:i4>
      </vt:variant>
    </vt:vector>
  </HeadingPairs>
  <TitlesOfParts>
    <vt:vector size="18" baseType="lpstr">
      <vt:lpstr>等线</vt:lpstr>
      <vt:lpstr>等线 Light</vt:lpstr>
      <vt:lpstr>方正汉真广标简体</vt:lpstr>
      <vt:lpstr>方正小标宋简体</vt:lpstr>
      <vt:lpstr>微软雅黑</vt:lpstr>
      <vt:lpstr>Arial</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2018-10-13T08:45:00Z</dcterms:created>
  <dcterms:modified xsi:type="dcterms:W3CDTF">2023-01-16T16:14:26Z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1E966F0DFF7E45D28A327590D91EE104</vt:lpwstr>
  </property>
  <property fmtid="{A09F084E-AD41-489F-8076-AA5BE3082BCA}" pid="100">
    <vt:ui4>5</vt:ui4>
  </property>
  <property fmtid="{64440492-4C8B-11D1-8B70-080036B11A03}" pid="11">
    <vt:lpwstr>www.2ppt.com-爱PPT提供资源下载</vt:lpwstr>
  </property>
</Properties>
</file>