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3" r:id="rId2"/>
  </p:sldMasterIdLst>
  <p:notesMasterIdLst>
    <p:notesMasterId r:id="rId26"/>
  </p:notesMasterIdLst>
  <p:handoutMasterIdLst>
    <p:handoutMasterId r:id="rId27"/>
  </p:handoutMasterIdLst>
  <p:sldIdLst>
    <p:sldId id="484" r:id="rId3"/>
    <p:sldId id="485" r:id="rId4"/>
    <p:sldId id="501" r:id="rId5"/>
    <p:sldId id="486" r:id="rId6"/>
    <p:sldId id="487" r:id="rId7"/>
    <p:sldId id="502" r:id="rId8"/>
    <p:sldId id="488" r:id="rId9"/>
    <p:sldId id="489" r:id="rId10"/>
    <p:sldId id="503" r:id="rId11"/>
    <p:sldId id="490" r:id="rId12"/>
    <p:sldId id="491" r:id="rId13"/>
    <p:sldId id="504" r:id="rId14"/>
    <p:sldId id="492" r:id="rId15"/>
    <p:sldId id="493" r:id="rId16"/>
    <p:sldId id="505" r:id="rId17"/>
    <p:sldId id="494" r:id="rId18"/>
    <p:sldId id="495" r:id="rId19"/>
    <p:sldId id="506" r:id="rId20"/>
    <p:sldId id="496" r:id="rId21"/>
    <p:sldId id="497" r:id="rId22"/>
    <p:sldId id="507" r:id="rId23"/>
    <p:sldId id="498" r:id="rId24"/>
    <p:sldId id="509" r:id="rId25"/>
  </p:sldIdLst>
  <p:sldSz cx="9144000" cy="5143500" type="screen16x9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AE1"/>
    <a:srgbClr val="CC141E"/>
    <a:srgbClr val="F8F4F7"/>
    <a:srgbClr val="FFEC5A"/>
    <a:srgbClr val="F4E096"/>
    <a:srgbClr val="FCD35E"/>
    <a:srgbClr val="FFEC5B"/>
    <a:srgbClr val="F4F1EA"/>
    <a:srgbClr val="F5F2ED"/>
    <a:srgbClr val="39F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314" autoAdjust="0"/>
  </p:normalViewPr>
  <p:slideViewPr>
    <p:cSldViewPr>
      <p:cViewPr varScale="1">
        <p:scale>
          <a:sx n="147" d="100"/>
          <a:sy n="147" d="100"/>
        </p:scale>
        <p:origin x="-59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598" y="285750"/>
            <a:ext cx="974702" cy="106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3A13D-EBB6-4462-B923-443A139F1D58}" type="datetime1">
              <a:rPr lang="zh-CN" altLang="en-US"/>
              <a:t>2023-01-10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南师附小  二年级（4）班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7DB44BD-3386-44DB-9F26-270E7981DAB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B15FA-B088-4F31-85C0-E280B1F938C0}" type="datetime1">
              <a:rPr lang="zh-CN" altLang="en-US"/>
              <a:t>2023-01-10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南师附小  二年级（4）班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7DA5F0-9957-42A1-A643-381BA60834B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277DB-1844-4C12-B111-2E1D7E3107F9}" type="datetime1">
              <a:rPr lang="zh-CN" altLang="en-US"/>
              <a:t>2023-01-10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南师附小  二年级（4）班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8C8B892-0DB8-4A60-9295-484CBF998D22}" type="slidenum">
              <a:rPr lang="zh-CN" altLang="en-US"/>
              <a:t>‹#›</a:t>
            </a:fld>
            <a:endParaRPr lang="en-US" altLang="zh-CN"/>
          </a:p>
        </p:txBody>
      </p:sp>
      <p:sp>
        <p:nvSpPr>
          <p:cNvPr id="9" name="TextBox 8"/>
          <p:cNvSpPr txBox="1"/>
          <p:nvPr userDrawn="1"/>
        </p:nvSpPr>
        <p:spPr>
          <a:xfrm>
            <a:off x="1191743" y="504412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bg>
      <p:bgPr>
        <a:solidFill>
          <a:srgbClr val="CC14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97223" y="200585"/>
            <a:ext cx="8749552" cy="4765301"/>
          </a:xfrm>
          <a:prstGeom prst="rect">
            <a:avLst/>
          </a:prstGeom>
          <a:solidFill>
            <a:srgbClr val="F5EAE1"/>
          </a:solidFill>
          <a:ln>
            <a:solidFill>
              <a:srgbClr val="F5E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600475" y="32958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buFont typeface="Arial" panose="020B0604020202020204" pitchFamily="34" charset="0"/>
              <a:buNone/>
              <a:tabLst>
                <a:tab pos="336550" algn="l"/>
              </a:tabLst>
            </a:pPr>
            <a:r>
              <a:rPr lang="zh-CN" altLang="en-US" b="1" dirty="0" smtClean="0">
                <a:solidFill>
                  <a:schemeClr val="accent1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rPr>
              <a:t>十二生肖的起源</a:t>
            </a:r>
            <a:endParaRPr lang="zh-CN" altLang="en-US" b="1" dirty="0">
              <a:solidFill>
                <a:schemeClr val="accent1"/>
              </a:solidFill>
              <a:latin typeface="汉仪劲楷简" panose="00020600040101010101" pitchFamily="18" charset="-122"/>
              <a:ea typeface="汉仪劲楷简" panose="00020600040101010101" pitchFamily="18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632" y="341324"/>
            <a:ext cx="341406" cy="341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节标题">
    <p:bg>
      <p:bgPr>
        <a:solidFill>
          <a:srgbClr val="CC14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97223" y="200585"/>
            <a:ext cx="8749552" cy="4765301"/>
          </a:xfrm>
          <a:prstGeom prst="rect">
            <a:avLst/>
          </a:prstGeom>
          <a:solidFill>
            <a:srgbClr val="F5EAE1"/>
          </a:solidFill>
          <a:ln>
            <a:solidFill>
              <a:srgbClr val="F5E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600475" y="32958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buFont typeface="Arial" panose="020B0604020202020204" pitchFamily="34" charset="0"/>
              <a:buNone/>
              <a:tabLst>
                <a:tab pos="336550" algn="l"/>
              </a:tabLst>
            </a:pPr>
            <a:r>
              <a:rPr lang="zh-CN" altLang="en-US" b="1" dirty="0" smtClean="0">
                <a:solidFill>
                  <a:schemeClr val="accent1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rPr>
              <a:t>十二生肖的传说</a:t>
            </a:r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632" y="341324"/>
            <a:ext cx="341406" cy="341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节标题">
    <p:bg>
      <p:bgPr>
        <a:solidFill>
          <a:srgbClr val="CC14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97223" y="200585"/>
            <a:ext cx="8749552" cy="4765301"/>
          </a:xfrm>
          <a:prstGeom prst="rect">
            <a:avLst/>
          </a:prstGeom>
          <a:solidFill>
            <a:srgbClr val="F5EAE1"/>
          </a:solidFill>
          <a:ln>
            <a:solidFill>
              <a:srgbClr val="F5E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600475" y="32958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buFont typeface="Arial" panose="020B0604020202020204" pitchFamily="34" charset="0"/>
              <a:buNone/>
              <a:tabLst>
                <a:tab pos="336550" algn="l"/>
              </a:tabLst>
            </a:pPr>
            <a:r>
              <a:rPr lang="zh-CN" altLang="en-US" b="1" dirty="0" smtClean="0">
                <a:solidFill>
                  <a:schemeClr val="accent1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rPr>
              <a:t>十二生肖与时辰</a:t>
            </a:r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632" y="341324"/>
            <a:ext cx="341406" cy="341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节标题">
    <p:bg>
      <p:bgPr>
        <a:solidFill>
          <a:srgbClr val="CC14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97223" y="200585"/>
            <a:ext cx="8749552" cy="4765301"/>
          </a:xfrm>
          <a:prstGeom prst="rect">
            <a:avLst/>
          </a:prstGeom>
          <a:solidFill>
            <a:srgbClr val="F5EAE1"/>
          </a:solidFill>
          <a:ln>
            <a:solidFill>
              <a:srgbClr val="F5E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600475" y="32958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buFont typeface="Arial" panose="020B0604020202020204" pitchFamily="34" charset="0"/>
              <a:buNone/>
              <a:tabLst>
                <a:tab pos="336550" algn="l"/>
              </a:tabLst>
            </a:pPr>
            <a:r>
              <a:rPr lang="zh-CN" altLang="en-US" b="1" dirty="0" smtClean="0">
                <a:solidFill>
                  <a:schemeClr val="accent1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rPr>
              <a:t>十二生肖的寓言</a:t>
            </a:r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632" y="341324"/>
            <a:ext cx="341406" cy="341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节标题">
    <p:bg>
      <p:bgPr>
        <a:solidFill>
          <a:srgbClr val="CC14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97223" y="200585"/>
            <a:ext cx="8749552" cy="4765301"/>
          </a:xfrm>
          <a:prstGeom prst="rect">
            <a:avLst/>
          </a:prstGeom>
          <a:solidFill>
            <a:srgbClr val="F5EAE1"/>
          </a:solidFill>
          <a:ln>
            <a:solidFill>
              <a:srgbClr val="F5E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600475" y="32958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buFont typeface="Arial" panose="020B0604020202020204" pitchFamily="34" charset="0"/>
              <a:buNone/>
              <a:tabLst>
                <a:tab pos="336550" algn="l"/>
              </a:tabLst>
            </a:pPr>
            <a:r>
              <a:rPr lang="zh-CN" altLang="en-US" b="1" dirty="0" smtClean="0">
                <a:solidFill>
                  <a:schemeClr val="accent1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rPr>
              <a:t>十二生肖的特征</a:t>
            </a:r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632" y="341324"/>
            <a:ext cx="341406" cy="341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节标题">
    <p:bg>
      <p:bgPr>
        <a:solidFill>
          <a:srgbClr val="CC14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97223" y="200585"/>
            <a:ext cx="8749552" cy="4765301"/>
          </a:xfrm>
          <a:prstGeom prst="rect">
            <a:avLst/>
          </a:prstGeom>
          <a:solidFill>
            <a:srgbClr val="F5EAE1"/>
          </a:solidFill>
          <a:ln>
            <a:solidFill>
              <a:srgbClr val="F5E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600475" y="32958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buFont typeface="Arial" panose="020B0604020202020204" pitchFamily="34" charset="0"/>
              <a:buNone/>
              <a:tabLst>
                <a:tab pos="336550" algn="l"/>
              </a:tabLst>
            </a:pPr>
            <a:r>
              <a:rPr lang="zh-CN" altLang="en-US" b="1" dirty="0" smtClean="0">
                <a:solidFill>
                  <a:schemeClr val="accent1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rPr>
              <a:t>十二生肖的诗句</a:t>
            </a:r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632" y="341324"/>
            <a:ext cx="341406" cy="341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节标题">
    <p:bg>
      <p:bgPr>
        <a:solidFill>
          <a:srgbClr val="CC14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97223" y="200585"/>
            <a:ext cx="8749552" cy="4765301"/>
          </a:xfrm>
          <a:prstGeom prst="rect">
            <a:avLst/>
          </a:prstGeom>
          <a:solidFill>
            <a:srgbClr val="F5EAE1"/>
          </a:solidFill>
          <a:ln>
            <a:solidFill>
              <a:srgbClr val="F5E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600475" y="32958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buFont typeface="Arial" panose="020B0604020202020204" pitchFamily="34" charset="0"/>
              <a:buNone/>
              <a:tabLst>
                <a:tab pos="336550" algn="l"/>
              </a:tabLst>
            </a:pPr>
            <a:r>
              <a:rPr lang="zh-CN" altLang="en-US" b="1" dirty="0" smtClean="0">
                <a:solidFill>
                  <a:schemeClr val="accent1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rPr>
              <a:t>十二生肖的文化</a:t>
            </a:r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632" y="341324"/>
            <a:ext cx="341406" cy="341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节标题">
    <p:bg>
      <p:bgPr>
        <a:solidFill>
          <a:srgbClr val="CC14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97223" y="200585"/>
            <a:ext cx="8749552" cy="4765301"/>
          </a:xfrm>
          <a:prstGeom prst="rect">
            <a:avLst/>
          </a:prstGeom>
          <a:solidFill>
            <a:srgbClr val="F5EAE1"/>
          </a:solidFill>
          <a:ln>
            <a:solidFill>
              <a:srgbClr val="F5E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32" y="971550"/>
            <a:ext cx="5997968" cy="229800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61212" y="1985979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十二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49803" y="1629311"/>
            <a:ext cx="40367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8000" spc="-1600" dirty="0">
                <a:solidFill>
                  <a:srgbClr val="CC141E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生肖常识</a:t>
            </a:r>
          </a:p>
        </p:txBody>
      </p:sp>
      <p:sp>
        <p:nvSpPr>
          <p:cNvPr id="7" name="矩形 6"/>
          <p:cNvSpPr/>
          <p:nvPr/>
        </p:nvSpPr>
        <p:spPr>
          <a:xfrm>
            <a:off x="1702784" y="2724150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cs typeface="+mn-ea"/>
                <a:sym typeface="+mn-lt"/>
              </a:rPr>
              <a:t>中国传统文化的重要部分</a:t>
            </a:r>
          </a:p>
        </p:txBody>
      </p:sp>
      <p:sp>
        <p:nvSpPr>
          <p:cNvPr id="8" name="矩形 7"/>
          <p:cNvSpPr/>
          <p:nvPr/>
        </p:nvSpPr>
        <p:spPr>
          <a:xfrm>
            <a:off x="1658470" y="3253085"/>
            <a:ext cx="571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 important part of chinese traditional culture 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important part of chinese traditional </a:t>
            </a:r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important 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part of chinese </a:t>
            </a:r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traditional</a:t>
            </a:r>
            <a:endParaRPr lang="zh-CN" altLang="en-US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178486" y="819150"/>
            <a:ext cx="1860114" cy="737286"/>
            <a:chOff x="2026086" y="666750"/>
            <a:chExt cx="2164914" cy="858098"/>
          </a:xfrm>
        </p:grpSpPr>
        <p:sp>
          <p:nvSpPr>
            <p:cNvPr id="11" name="椭圆 10"/>
            <p:cNvSpPr/>
            <p:nvPr/>
          </p:nvSpPr>
          <p:spPr>
            <a:xfrm>
              <a:off x="2058369" y="774251"/>
              <a:ext cx="682314" cy="682312"/>
            </a:xfrm>
            <a:prstGeom prst="ellipse">
              <a:avLst/>
            </a:prstGeom>
            <a:solidFill>
              <a:srgbClr val="F5EAE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2755372" y="784710"/>
              <a:ext cx="682314" cy="682312"/>
            </a:xfrm>
            <a:prstGeom prst="ellipse">
              <a:avLst/>
            </a:prstGeom>
            <a:solidFill>
              <a:srgbClr val="F5EAE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469040" y="773626"/>
              <a:ext cx="682314" cy="682312"/>
            </a:xfrm>
            <a:prstGeom prst="ellipse">
              <a:avLst/>
            </a:prstGeom>
            <a:solidFill>
              <a:srgbClr val="F5EAE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791"/>
            <a:stretch>
              <a:fillRect/>
            </a:stretch>
          </p:blipFill>
          <p:spPr>
            <a:xfrm>
              <a:off x="2026086" y="666750"/>
              <a:ext cx="2164914" cy="85809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îSḷíḋê"/>
          <p:cNvGrpSpPr/>
          <p:nvPr/>
        </p:nvGrpSpPr>
        <p:grpSpPr>
          <a:xfrm>
            <a:off x="2902888" y="1581150"/>
            <a:ext cx="328469" cy="328469"/>
            <a:chOff x="1427243" y="1987229"/>
            <a:chExt cx="1016000" cy="1016000"/>
          </a:xfrm>
          <a:effectLst/>
        </p:grpSpPr>
        <p:sp>
          <p:nvSpPr>
            <p:cNvPr id="29" name="išľiďé"/>
            <p:cNvSpPr/>
            <p:nvPr/>
          </p:nvSpPr>
          <p:spPr>
            <a:xfrm>
              <a:off x="1427243" y="1987229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>
                <a:cs typeface="+mn-ea"/>
                <a:sym typeface="+mn-lt"/>
              </a:endParaRPr>
            </a:p>
          </p:txBody>
        </p:sp>
        <p:sp>
          <p:nvSpPr>
            <p:cNvPr id="30" name="ïśḻïḓe"/>
            <p:cNvSpPr/>
            <p:nvPr/>
          </p:nvSpPr>
          <p:spPr bwMode="auto">
            <a:xfrm>
              <a:off x="1748604" y="2300569"/>
              <a:ext cx="373276" cy="373276"/>
            </a:xfrm>
            <a:custGeom>
              <a:avLst/>
              <a:gdLst>
                <a:gd name="T0" fmla="*/ 177354294 w 21600"/>
                <a:gd name="T1" fmla="*/ 119619947 h 21600"/>
                <a:gd name="T2" fmla="*/ 181994773 w 21600"/>
                <a:gd name="T3" fmla="*/ 90970153 h 21600"/>
                <a:gd name="T4" fmla="*/ 90997440 w 21600"/>
                <a:gd name="T5" fmla="*/ 0 h 21600"/>
                <a:gd name="T6" fmla="*/ 0 w 21600"/>
                <a:gd name="T7" fmla="*/ 90970153 h 21600"/>
                <a:gd name="T8" fmla="*/ 90997440 w 21600"/>
                <a:gd name="T9" fmla="*/ 181941690 h 21600"/>
                <a:gd name="T10" fmla="*/ 119632265 w 21600"/>
                <a:gd name="T11" fmla="*/ 177314796 h 21600"/>
                <a:gd name="T12" fmla="*/ 140353873 w 21600"/>
                <a:gd name="T13" fmla="*/ 198036404 h 21600"/>
                <a:gd name="T14" fmla="*/ 184433669 w 21600"/>
                <a:gd name="T15" fmla="*/ 198036404 h 21600"/>
                <a:gd name="T16" fmla="*/ 184433669 w 21600"/>
                <a:gd name="T17" fmla="*/ 242088912 h 21600"/>
                <a:gd name="T18" fmla="*/ 184513921 w 21600"/>
                <a:gd name="T19" fmla="*/ 242169283 h 21600"/>
                <a:gd name="T20" fmla="*/ 228567695 w 21600"/>
                <a:gd name="T21" fmla="*/ 242169283 h 21600"/>
                <a:gd name="T22" fmla="*/ 228567695 w 21600"/>
                <a:gd name="T23" fmla="*/ 286223057 h 21600"/>
                <a:gd name="T24" fmla="*/ 228660384 w 21600"/>
                <a:gd name="T25" fmla="*/ 286302043 h 21600"/>
                <a:gd name="T26" fmla="*/ 286355233 w 21600"/>
                <a:gd name="T27" fmla="*/ 286302043 h 21600"/>
                <a:gd name="T28" fmla="*/ 286355233 w 21600"/>
                <a:gd name="T29" fmla="*/ 286355233 h 21600"/>
                <a:gd name="T30" fmla="*/ 286355233 w 21600"/>
                <a:gd name="T31" fmla="*/ 228580132 h 21600"/>
                <a:gd name="T32" fmla="*/ 177354294 w 21600"/>
                <a:gd name="T33" fmla="*/ 119619947 h 21600"/>
                <a:gd name="T34" fmla="*/ 72066037 w 21600"/>
                <a:gd name="T35" fmla="*/ 102106942 h 21600"/>
                <a:gd name="T36" fmla="*/ 41349250 w 21600"/>
                <a:gd name="T37" fmla="*/ 71416187 h 21600"/>
                <a:gd name="T38" fmla="*/ 72066037 w 21600"/>
                <a:gd name="T39" fmla="*/ 40712996 h 21600"/>
                <a:gd name="T40" fmla="*/ 102769110 w 21600"/>
                <a:gd name="T41" fmla="*/ 71416187 h 21600"/>
                <a:gd name="T42" fmla="*/ 72066037 w 21600"/>
                <a:gd name="T43" fmla="*/ 102106942 h 21600"/>
                <a:gd name="T44" fmla="*/ 72066037 w 21600"/>
                <a:gd name="T45" fmla="*/ 102106942 h 21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0" h="21600">
                  <a:moveTo>
                    <a:pt x="13378" y="9023"/>
                  </a:moveTo>
                  <a:cubicBezTo>
                    <a:pt x="13604" y="8343"/>
                    <a:pt x="13728" y="7617"/>
                    <a:pt x="13728" y="6862"/>
                  </a:cubicBezTo>
                  <a:cubicBezTo>
                    <a:pt x="13728" y="3072"/>
                    <a:pt x="10655" y="0"/>
                    <a:pt x="6864" y="0"/>
                  </a:cubicBezTo>
                  <a:cubicBezTo>
                    <a:pt x="3073" y="0"/>
                    <a:pt x="0" y="3072"/>
                    <a:pt x="0" y="6862"/>
                  </a:cubicBezTo>
                  <a:cubicBezTo>
                    <a:pt x="0" y="10652"/>
                    <a:pt x="3073" y="13724"/>
                    <a:pt x="6864" y="13724"/>
                  </a:cubicBezTo>
                  <a:cubicBezTo>
                    <a:pt x="7619" y="13724"/>
                    <a:pt x="8345" y="13600"/>
                    <a:pt x="9024" y="13375"/>
                  </a:cubicBezTo>
                  <a:lnTo>
                    <a:pt x="10587" y="14938"/>
                  </a:lnTo>
                  <a:lnTo>
                    <a:pt x="13912" y="14938"/>
                  </a:lnTo>
                  <a:lnTo>
                    <a:pt x="13912" y="18261"/>
                  </a:lnTo>
                  <a:lnTo>
                    <a:pt x="13918" y="18267"/>
                  </a:lnTo>
                  <a:lnTo>
                    <a:pt x="17241" y="18267"/>
                  </a:lnTo>
                  <a:lnTo>
                    <a:pt x="17241" y="21590"/>
                  </a:lnTo>
                  <a:lnTo>
                    <a:pt x="17248" y="21596"/>
                  </a:lnTo>
                  <a:lnTo>
                    <a:pt x="21600" y="21596"/>
                  </a:lnTo>
                  <a:lnTo>
                    <a:pt x="21600" y="21600"/>
                  </a:lnTo>
                  <a:lnTo>
                    <a:pt x="21600" y="17242"/>
                  </a:lnTo>
                  <a:lnTo>
                    <a:pt x="13378" y="9023"/>
                  </a:lnTo>
                  <a:close/>
                  <a:moveTo>
                    <a:pt x="5436" y="7702"/>
                  </a:moveTo>
                  <a:cubicBezTo>
                    <a:pt x="4157" y="7702"/>
                    <a:pt x="3119" y="6665"/>
                    <a:pt x="3119" y="5387"/>
                  </a:cubicBezTo>
                  <a:cubicBezTo>
                    <a:pt x="3119" y="4108"/>
                    <a:pt x="4157" y="3071"/>
                    <a:pt x="5436" y="3071"/>
                  </a:cubicBezTo>
                  <a:cubicBezTo>
                    <a:pt x="6715" y="3071"/>
                    <a:pt x="7752" y="4108"/>
                    <a:pt x="7752" y="5387"/>
                  </a:cubicBezTo>
                  <a:cubicBezTo>
                    <a:pt x="7751" y="6665"/>
                    <a:pt x="6715" y="7702"/>
                    <a:pt x="5436" y="7702"/>
                  </a:cubicBezTo>
                  <a:close/>
                  <a:moveTo>
                    <a:pt x="5436" y="7702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350">
                <a:cs typeface="+mn-ea"/>
                <a:sym typeface="+mn-lt"/>
              </a:endParaRPr>
            </a:p>
          </p:txBody>
        </p:sp>
      </p:grpSp>
      <p:grpSp>
        <p:nvGrpSpPr>
          <p:cNvPr id="7" name="íşḻíḍè"/>
          <p:cNvGrpSpPr/>
          <p:nvPr/>
        </p:nvGrpSpPr>
        <p:grpSpPr>
          <a:xfrm>
            <a:off x="2902888" y="3479918"/>
            <a:ext cx="328469" cy="328469"/>
            <a:chOff x="1427243" y="3314803"/>
            <a:chExt cx="1016000" cy="1016000"/>
          </a:xfrm>
          <a:effectLst/>
        </p:grpSpPr>
        <p:sp>
          <p:nvSpPr>
            <p:cNvPr id="27" name="iṡľïḑe"/>
            <p:cNvSpPr/>
            <p:nvPr/>
          </p:nvSpPr>
          <p:spPr>
            <a:xfrm>
              <a:off x="1427243" y="3314803"/>
              <a:ext cx="1016000" cy="1016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>
                <a:cs typeface="+mn-ea"/>
                <a:sym typeface="+mn-lt"/>
              </a:endParaRPr>
            </a:p>
          </p:txBody>
        </p:sp>
        <p:sp>
          <p:nvSpPr>
            <p:cNvPr id="28" name="ïśľíḋè"/>
            <p:cNvSpPr/>
            <p:nvPr/>
          </p:nvSpPr>
          <p:spPr bwMode="auto">
            <a:xfrm>
              <a:off x="1754561" y="3643499"/>
              <a:ext cx="327256" cy="373276"/>
            </a:xfrm>
            <a:custGeom>
              <a:avLst/>
              <a:gdLst>
                <a:gd name="T0" fmla="*/ 145512959 w 21600"/>
                <a:gd name="T1" fmla="*/ 203073433 h 21600"/>
                <a:gd name="T2" fmla="*/ 145802623 w 21600"/>
                <a:gd name="T3" fmla="*/ 194761133 h 21600"/>
                <a:gd name="T4" fmla="*/ 145802623 w 21600"/>
                <a:gd name="T5" fmla="*/ 125373600 h 21600"/>
                <a:gd name="T6" fmla="*/ 104926995 w 21600"/>
                <a:gd name="T7" fmla="*/ 39943277 h 21600"/>
                <a:gd name="T8" fmla="*/ 105749513 w 21600"/>
                <a:gd name="T9" fmla="*/ 31392540 h 21600"/>
                <a:gd name="T10" fmla="*/ 84532065 w 21600"/>
                <a:gd name="T11" fmla="*/ 0 h 21600"/>
                <a:gd name="T12" fmla="*/ 63314533 w 21600"/>
                <a:gd name="T13" fmla="*/ 31392540 h 21600"/>
                <a:gd name="T14" fmla="*/ 64145452 w 21600"/>
                <a:gd name="T15" fmla="*/ 39996478 h 21600"/>
                <a:gd name="T16" fmla="*/ 23363023 w 21600"/>
                <a:gd name="T17" fmla="*/ 125385918 h 21600"/>
                <a:gd name="T18" fmla="*/ 23363023 w 21600"/>
                <a:gd name="T19" fmla="*/ 194761133 h 21600"/>
                <a:gd name="T20" fmla="*/ 23645246 w 21600"/>
                <a:gd name="T21" fmla="*/ 203100602 h 21600"/>
                <a:gd name="T22" fmla="*/ 0 w 21600"/>
                <a:gd name="T23" fmla="*/ 236998693 h 21600"/>
                <a:gd name="T24" fmla="*/ 9272957 w 21600"/>
                <a:gd name="T25" fmla="*/ 250706436 h 21600"/>
                <a:gd name="T26" fmla="*/ 63534281 w 21600"/>
                <a:gd name="T27" fmla="*/ 250706436 h 21600"/>
                <a:gd name="T28" fmla="*/ 63314533 w 21600"/>
                <a:gd name="T29" fmla="*/ 254962705 h 21600"/>
                <a:gd name="T30" fmla="*/ 84532065 w 21600"/>
                <a:gd name="T31" fmla="*/ 286355233 h 21600"/>
                <a:gd name="T32" fmla="*/ 105749513 w 21600"/>
                <a:gd name="T33" fmla="*/ 254962705 h 21600"/>
                <a:gd name="T34" fmla="*/ 105529766 w 21600"/>
                <a:gd name="T35" fmla="*/ 250706436 h 21600"/>
                <a:gd name="T36" fmla="*/ 159908522 w 21600"/>
                <a:gd name="T37" fmla="*/ 250706436 h 21600"/>
                <a:gd name="T38" fmla="*/ 169173962 w 21600"/>
                <a:gd name="T39" fmla="*/ 236998693 h 21600"/>
                <a:gd name="T40" fmla="*/ 145512959 w 21600"/>
                <a:gd name="T41" fmla="*/ 203073433 h 21600"/>
                <a:gd name="T42" fmla="*/ 72721479 w 21600"/>
                <a:gd name="T43" fmla="*/ 31392540 h 21600"/>
                <a:gd name="T44" fmla="*/ 84532065 w 21600"/>
                <a:gd name="T45" fmla="*/ 13920288 h 21600"/>
                <a:gd name="T46" fmla="*/ 96343451 w 21600"/>
                <a:gd name="T47" fmla="*/ 31392540 h 21600"/>
                <a:gd name="T48" fmla="*/ 95802281 w 21600"/>
                <a:gd name="T49" fmla="*/ 36338135 h 21600"/>
                <a:gd name="T50" fmla="*/ 84587024 w 21600"/>
                <a:gd name="T51" fmla="*/ 34799986 h 21600"/>
                <a:gd name="T52" fmla="*/ 73269292 w 21600"/>
                <a:gd name="T53" fmla="*/ 36364156 h 21600"/>
                <a:gd name="T54" fmla="*/ 72721479 w 21600"/>
                <a:gd name="T55" fmla="*/ 31392540 h 21600"/>
                <a:gd name="T56" fmla="*/ 72721479 w 21600"/>
                <a:gd name="T57" fmla="*/ 31392540 h 216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1600" h="21600">
                  <a:moveTo>
                    <a:pt x="18579" y="15318"/>
                  </a:moveTo>
                  <a:cubicBezTo>
                    <a:pt x="18603" y="15119"/>
                    <a:pt x="18616" y="14912"/>
                    <a:pt x="18616" y="14691"/>
                  </a:cubicBezTo>
                  <a:lnTo>
                    <a:pt x="18616" y="9457"/>
                  </a:lnTo>
                  <a:cubicBezTo>
                    <a:pt x="18616" y="6480"/>
                    <a:pt x="16437" y="3949"/>
                    <a:pt x="13397" y="3013"/>
                  </a:cubicBezTo>
                  <a:cubicBezTo>
                    <a:pt x="13464" y="2807"/>
                    <a:pt x="13502" y="2592"/>
                    <a:pt x="13502" y="2368"/>
                  </a:cubicBezTo>
                  <a:cubicBezTo>
                    <a:pt x="13502" y="1061"/>
                    <a:pt x="12289" y="0"/>
                    <a:pt x="10793" y="0"/>
                  </a:cubicBezTo>
                  <a:cubicBezTo>
                    <a:pt x="9297" y="0"/>
                    <a:pt x="8084" y="1060"/>
                    <a:pt x="8084" y="2368"/>
                  </a:cubicBezTo>
                  <a:cubicBezTo>
                    <a:pt x="8084" y="2593"/>
                    <a:pt x="8122" y="2810"/>
                    <a:pt x="8190" y="3017"/>
                  </a:cubicBezTo>
                  <a:cubicBezTo>
                    <a:pt x="5156" y="3956"/>
                    <a:pt x="2983" y="6484"/>
                    <a:pt x="2983" y="9458"/>
                  </a:cubicBezTo>
                  <a:lnTo>
                    <a:pt x="2983" y="14691"/>
                  </a:lnTo>
                  <a:cubicBezTo>
                    <a:pt x="2983" y="14912"/>
                    <a:pt x="2996" y="15121"/>
                    <a:pt x="3019" y="15320"/>
                  </a:cubicBezTo>
                  <a:lnTo>
                    <a:pt x="0" y="17877"/>
                  </a:lnTo>
                  <a:cubicBezTo>
                    <a:pt x="0" y="18448"/>
                    <a:pt x="530" y="18911"/>
                    <a:pt x="1184" y="18911"/>
                  </a:cubicBezTo>
                  <a:lnTo>
                    <a:pt x="8112" y="18911"/>
                  </a:lnTo>
                  <a:cubicBezTo>
                    <a:pt x="8096" y="19017"/>
                    <a:pt x="8084" y="19123"/>
                    <a:pt x="8084" y="19232"/>
                  </a:cubicBezTo>
                  <a:cubicBezTo>
                    <a:pt x="8084" y="20540"/>
                    <a:pt x="9297" y="21600"/>
                    <a:pt x="10793" y="21600"/>
                  </a:cubicBezTo>
                  <a:cubicBezTo>
                    <a:pt x="12289" y="21600"/>
                    <a:pt x="13502" y="20540"/>
                    <a:pt x="13502" y="19232"/>
                  </a:cubicBezTo>
                  <a:cubicBezTo>
                    <a:pt x="13502" y="19123"/>
                    <a:pt x="13490" y="19016"/>
                    <a:pt x="13474" y="18911"/>
                  </a:cubicBezTo>
                  <a:lnTo>
                    <a:pt x="20417" y="18911"/>
                  </a:lnTo>
                  <a:cubicBezTo>
                    <a:pt x="21070" y="18911"/>
                    <a:pt x="21600" y="18448"/>
                    <a:pt x="21600" y="17877"/>
                  </a:cubicBezTo>
                  <a:lnTo>
                    <a:pt x="18579" y="15318"/>
                  </a:lnTo>
                  <a:close/>
                  <a:moveTo>
                    <a:pt x="9285" y="2368"/>
                  </a:moveTo>
                  <a:cubicBezTo>
                    <a:pt x="9285" y="1641"/>
                    <a:pt x="9962" y="1050"/>
                    <a:pt x="10793" y="1050"/>
                  </a:cubicBezTo>
                  <a:cubicBezTo>
                    <a:pt x="11624" y="1050"/>
                    <a:pt x="12301" y="1641"/>
                    <a:pt x="12301" y="2368"/>
                  </a:cubicBezTo>
                  <a:cubicBezTo>
                    <a:pt x="12301" y="2498"/>
                    <a:pt x="12272" y="2622"/>
                    <a:pt x="12232" y="2741"/>
                  </a:cubicBezTo>
                  <a:cubicBezTo>
                    <a:pt x="11767" y="2666"/>
                    <a:pt x="11289" y="2625"/>
                    <a:pt x="10800" y="2625"/>
                  </a:cubicBezTo>
                  <a:cubicBezTo>
                    <a:pt x="10306" y="2625"/>
                    <a:pt x="9824" y="2666"/>
                    <a:pt x="9355" y="2743"/>
                  </a:cubicBezTo>
                  <a:cubicBezTo>
                    <a:pt x="9314" y="2623"/>
                    <a:pt x="9285" y="2499"/>
                    <a:pt x="9285" y="2368"/>
                  </a:cubicBezTo>
                  <a:close/>
                  <a:moveTo>
                    <a:pt x="9285" y="2368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350">
                <a:cs typeface="+mn-ea"/>
                <a:sym typeface="+mn-lt"/>
              </a:endParaRPr>
            </a:p>
          </p:txBody>
        </p:sp>
      </p:grpSp>
      <p:grpSp>
        <p:nvGrpSpPr>
          <p:cNvPr id="8" name="íšlïḓe"/>
          <p:cNvGrpSpPr/>
          <p:nvPr/>
        </p:nvGrpSpPr>
        <p:grpSpPr>
          <a:xfrm>
            <a:off x="6019800" y="3469153"/>
            <a:ext cx="328469" cy="328469"/>
            <a:chOff x="6262908" y="3314803"/>
            <a:chExt cx="1016000" cy="1016000"/>
          </a:xfrm>
          <a:effectLst/>
        </p:grpSpPr>
        <p:sp>
          <p:nvSpPr>
            <p:cNvPr id="20" name="îś1iḑè"/>
            <p:cNvSpPr/>
            <p:nvPr/>
          </p:nvSpPr>
          <p:spPr>
            <a:xfrm>
              <a:off x="6262908" y="3314803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>
                <a:cs typeface="+mn-ea"/>
                <a:sym typeface="+mn-lt"/>
              </a:endParaRPr>
            </a:p>
          </p:txBody>
        </p:sp>
        <p:grpSp>
          <p:nvGrpSpPr>
            <p:cNvPr id="21" name="ï$líḋe"/>
            <p:cNvGrpSpPr/>
            <p:nvPr/>
          </p:nvGrpSpPr>
          <p:grpSpPr bwMode="auto">
            <a:xfrm>
              <a:off x="6582682" y="3643499"/>
              <a:ext cx="373277" cy="373278"/>
              <a:chOff x="0" y="0"/>
              <a:chExt cx="577" cy="574"/>
            </a:xfrm>
            <a:solidFill>
              <a:srgbClr val="FFFFFF"/>
            </a:solidFill>
          </p:grpSpPr>
          <p:sp>
            <p:nvSpPr>
              <p:cNvPr id="22" name="íṧļïḓê"/>
              <p:cNvSpPr/>
              <p:nvPr/>
            </p:nvSpPr>
            <p:spPr bwMode="auto">
              <a:xfrm>
                <a:off x="368" y="368"/>
                <a:ext cx="205" cy="20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8447" y="8564"/>
                    </a:moveTo>
                    <a:lnTo>
                      <a:pt x="6893" y="0"/>
                    </a:lnTo>
                    <a:lnTo>
                      <a:pt x="0" y="6909"/>
                    </a:lnTo>
                    <a:lnTo>
                      <a:pt x="8514" y="18507"/>
                    </a:lnTo>
                    <a:cubicBezTo>
                      <a:pt x="10541" y="16972"/>
                      <a:pt x="14706" y="18290"/>
                      <a:pt x="18327" y="21600"/>
                    </a:cubicBezTo>
                    <a:lnTo>
                      <a:pt x="21600" y="18319"/>
                    </a:lnTo>
                    <a:cubicBezTo>
                      <a:pt x="18344" y="14739"/>
                      <a:pt x="17015" y="10625"/>
                      <a:pt x="18447" y="8564"/>
                    </a:cubicBezTo>
                    <a:close/>
                    <a:moveTo>
                      <a:pt x="14477" y="14461"/>
                    </a:moveTo>
                    <a:cubicBezTo>
                      <a:pt x="13723" y="15214"/>
                      <a:pt x="12501" y="15214"/>
                      <a:pt x="11748" y="14461"/>
                    </a:cubicBezTo>
                    <a:cubicBezTo>
                      <a:pt x="10995" y="13705"/>
                      <a:pt x="10995" y="12479"/>
                      <a:pt x="11749" y="11725"/>
                    </a:cubicBezTo>
                    <a:cubicBezTo>
                      <a:pt x="12502" y="10969"/>
                      <a:pt x="13724" y="10969"/>
                      <a:pt x="14477" y="11725"/>
                    </a:cubicBezTo>
                    <a:cubicBezTo>
                      <a:pt x="15230" y="12479"/>
                      <a:pt x="15230" y="13705"/>
                      <a:pt x="14477" y="14461"/>
                    </a:cubicBezTo>
                    <a:close/>
                    <a:moveTo>
                      <a:pt x="14477" y="1446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>
                  <a:cs typeface="+mn-ea"/>
                  <a:sym typeface="+mn-lt"/>
                </a:endParaRPr>
              </a:p>
            </p:txBody>
          </p:sp>
          <p:sp>
            <p:nvSpPr>
              <p:cNvPr id="23" name="îṥḻïḓe"/>
              <p:cNvSpPr/>
              <p:nvPr/>
            </p:nvSpPr>
            <p:spPr bwMode="auto">
              <a:xfrm>
                <a:off x="328" y="304"/>
                <a:ext cx="107" cy="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4544" y="0"/>
                    </a:moveTo>
                    <a:lnTo>
                      <a:pt x="13967" y="562"/>
                    </a:lnTo>
                    <a:cubicBezTo>
                      <a:pt x="14018" y="3961"/>
                      <a:pt x="12593" y="7264"/>
                      <a:pt x="9866" y="9922"/>
                    </a:cubicBezTo>
                    <a:lnTo>
                      <a:pt x="24" y="19504"/>
                    </a:lnTo>
                    <a:cubicBezTo>
                      <a:pt x="18" y="19554"/>
                      <a:pt x="6" y="19602"/>
                      <a:pt x="0" y="19652"/>
                    </a:cubicBezTo>
                    <a:lnTo>
                      <a:pt x="2371" y="21600"/>
                    </a:lnTo>
                    <a:lnTo>
                      <a:pt x="21600" y="5798"/>
                    </a:lnTo>
                    <a:lnTo>
                      <a:pt x="14544" y="0"/>
                    </a:lnTo>
                    <a:close/>
                    <a:moveTo>
                      <a:pt x="14544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>
                  <a:cs typeface="+mn-ea"/>
                  <a:sym typeface="+mn-lt"/>
                </a:endParaRPr>
              </a:p>
            </p:txBody>
          </p:sp>
          <p:sp>
            <p:nvSpPr>
              <p:cNvPr id="24" name="işļidè"/>
              <p:cNvSpPr/>
              <p:nvPr/>
            </p:nvSpPr>
            <p:spPr bwMode="auto">
              <a:xfrm>
                <a:off x="0" y="0"/>
                <a:ext cx="297" cy="289"/>
              </a:xfrm>
              <a:custGeom>
                <a:avLst/>
                <a:gdLst>
                  <a:gd name="T0" fmla="*/ 0 w 21222"/>
                  <a:gd name="T1" fmla="*/ 0 h 21211"/>
                  <a:gd name="T2" fmla="*/ 0 w 21222"/>
                  <a:gd name="T3" fmla="*/ 0 h 21211"/>
                  <a:gd name="T4" fmla="*/ 0 w 21222"/>
                  <a:gd name="T5" fmla="*/ 0 h 21211"/>
                  <a:gd name="T6" fmla="*/ 0 w 21222"/>
                  <a:gd name="T7" fmla="*/ 0 h 21211"/>
                  <a:gd name="T8" fmla="*/ 0 w 21222"/>
                  <a:gd name="T9" fmla="*/ 0 h 21211"/>
                  <a:gd name="T10" fmla="*/ 0 w 21222"/>
                  <a:gd name="T11" fmla="*/ 0 h 21211"/>
                  <a:gd name="T12" fmla="*/ 0 w 21222"/>
                  <a:gd name="T13" fmla="*/ 0 h 21211"/>
                  <a:gd name="T14" fmla="*/ 0 w 21222"/>
                  <a:gd name="T15" fmla="*/ 0 h 21211"/>
                  <a:gd name="T16" fmla="*/ 0 w 21222"/>
                  <a:gd name="T17" fmla="*/ 0 h 212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222" h="21211">
                    <a:moveTo>
                      <a:pt x="15153" y="21211"/>
                    </a:moveTo>
                    <a:lnTo>
                      <a:pt x="17409" y="18463"/>
                    </a:lnTo>
                    <a:cubicBezTo>
                      <a:pt x="18368" y="17292"/>
                      <a:pt x="19694" y="16530"/>
                      <a:pt x="21146" y="16293"/>
                    </a:cubicBezTo>
                    <a:lnTo>
                      <a:pt x="21222" y="16201"/>
                    </a:lnTo>
                    <a:lnTo>
                      <a:pt x="6603" y="1165"/>
                    </a:lnTo>
                    <a:cubicBezTo>
                      <a:pt x="5093" y="-389"/>
                      <a:pt x="2643" y="-389"/>
                      <a:pt x="1133" y="1165"/>
                    </a:cubicBezTo>
                    <a:cubicBezTo>
                      <a:pt x="-378" y="2718"/>
                      <a:pt x="-378" y="5237"/>
                      <a:pt x="1133" y="6791"/>
                    </a:cubicBezTo>
                    <a:lnTo>
                      <a:pt x="15153" y="21211"/>
                    </a:lnTo>
                    <a:close/>
                    <a:moveTo>
                      <a:pt x="15153" y="2121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>
                  <a:cs typeface="+mn-ea"/>
                  <a:sym typeface="+mn-lt"/>
                </a:endParaRPr>
              </a:p>
            </p:txBody>
          </p:sp>
          <p:sp>
            <p:nvSpPr>
              <p:cNvPr id="25" name="îş1ide"/>
              <p:cNvSpPr/>
              <p:nvPr/>
            </p:nvSpPr>
            <p:spPr bwMode="auto">
              <a:xfrm>
                <a:off x="0" y="328"/>
                <a:ext cx="298" cy="246"/>
              </a:xfrm>
              <a:custGeom>
                <a:avLst/>
                <a:gdLst>
                  <a:gd name="T0" fmla="*/ 0 w 21116"/>
                  <a:gd name="T1" fmla="*/ 0 h 21374"/>
                  <a:gd name="T2" fmla="*/ 0 w 21116"/>
                  <a:gd name="T3" fmla="*/ 0 h 21374"/>
                  <a:gd name="T4" fmla="*/ 0 w 21116"/>
                  <a:gd name="T5" fmla="*/ 0 h 21374"/>
                  <a:gd name="T6" fmla="*/ 0 w 21116"/>
                  <a:gd name="T7" fmla="*/ 0 h 21374"/>
                  <a:gd name="T8" fmla="*/ 0 w 21116"/>
                  <a:gd name="T9" fmla="*/ 0 h 21374"/>
                  <a:gd name="T10" fmla="*/ 0 w 21116"/>
                  <a:gd name="T11" fmla="*/ 0 h 21374"/>
                  <a:gd name="T12" fmla="*/ 0 w 21116"/>
                  <a:gd name="T13" fmla="*/ 0 h 21374"/>
                  <a:gd name="T14" fmla="*/ 0 w 21116"/>
                  <a:gd name="T15" fmla="*/ 0 h 21374"/>
                  <a:gd name="T16" fmla="*/ 0 w 21116"/>
                  <a:gd name="T17" fmla="*/ 0 h 21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116" h="21374">
                    <a:moveTo>
                      <a:pt x="17024" y="721"/>
                    </a:moveTo>
                    <a:cubicBezTo>
                      <a:pt x="16543" y="427"/>
                      <a:pt x="16052" y="191"/>
                      <a:pt x="15571" y="0"/>
                    </a:cubicBezTo>
                    <a:cubicBezTo>
                      <a:pt x="13915" y="235"/>
                      <a:pt x="7378" y="2037"/>
                      <a:pt x="6834" y="8291"/>
                    </a:cubicBezTo>
                    <a:cubicBezTo>
                      <a:pt x="6063" y="17146"/>
                      <a:pt x="1254" y="15657"/>
                      <a:pt x="153" y="15771"/>
                    </a:cubicBezTo>
                    <a:cubicBezTo>
                      <a:pt x="-484" y="15837"/>
                      <a:pt x="743" y="21126"/>
                      <a:pt x="6046" y="21364"/>
                    </a:cubicBezTo>
                    <a:cubicBezTo>
                      <a:pt x="11298" y="21600"/>
                      <a:pt x="20647" y="17485"/>
                      <a:pt x="21032" y="7006"/>
                    </a:cubicBezTo>
                    <a:lnTo>
                      <a:pt x="21116" y="6884"/>
                    </a:lnTo>
                    <a:cubicBezTo>
                      <a:pt x="20449" y="3612"/>
                      <a:pt x="18811" y="1844"/>
                      <a:pt x="17024" y="721"/>
                    </a:cubicBezTo>
                    <a:close/>
                    <a:moveTo>
                      <a:pt x="17024" y="72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>
                  <a:cs typeface="+mn-ea"/>
                  <a:sym typeface="+mn-lt"/>
                </a:endParaRPr>
              </a:p>
            </p:txBody>
          </p:sp>
          <p:sp>
            <p:nvSpPr>
              <p:cNvPr id="26" name="is1íḓe"/>
              <p:cNvSpPr/>
              <p:nvPr/>
            </p:nvSpPr>
            <p:spPr bwMode="auto">
              <a:xfrm>
                <a:off x="240" y="0"/>
                <a:ext cx="337" cy="385"/>
              </a:xfrm>
              <a:custGeom>
                <a:avLst/>
                <a:gdLst>
                  <a:gd name="T0" fmla="*/ 0 w 21345"/>
                  <a:gd name="T1" fmla="*/ 0 h 21376"/>
                  <a:gd name="T2" fmla="*/ 0 w 21345"/>
                  <a:gd name="T3" fmla="*/ 0 h 21376"/>
                  <a:gd name="T4" fmla="*/ 0 w 21345"/>
                  <a:gd name="T5" fmla="*/ 0 h 21376"/>
                  <a:gd name="T6" fmla="*/ 0 w 21345"/>
                  <a:gd name="T7" fmla="*/ 0 h 21376"/>
                  <a:gd name="T8" fmla="*/ 0 w 21345"/>
                  <a:gd name="T9" fmla="*/ 0 h 21376"/>
                  <a:gd name="T10" fmla="*/ 0 w 21345"/>
                  <a:gd name="T11" fmla="*/ 0 h 21376"/>
                  <a:gd name="T12" fmla="*/ 0 w 21345"/>
                  <a:gd name="T13" fmla="*/ 0 h 21376"/>
                  <a:gd name="T14" fmla="*/ 0 w 21345"/>
                  <a:gd name="T15" fmla="*/ 0 h 21376"/>
                  <a:gd name="T16" fmla="*/ 0 w 21345"/>
                  <a:gd name="T17" fmla="*/ 0 h 21376"/>
                  <a:gd name="T18" fmla="*/ 0 w 21345"/>
                  <a:gd name="T19" fmla="*/ 0 h 21376"/>
                  <a:gd name="T20" fmla="*/ 0 w 21345"/>
                  <a:gd name="T21" fmla="*/ 0 h 21376"/>
                  <a:gd name="T22" fmla="*/ 0 w 21345"/>
                  <a:gd name="T23" fmla="*/ 0 h 213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345" h="21376">
                    <a:moveTo>
                      <a:pt x="7963" y="16438"/>
                    </a:moveTo>
                    <a:lnTo>
                      <a:pt x="20844" y="3060"/>
                    </a:lnTo>
                    <a:cubicBezTo>
                      <a:pt x="21600" y="2274"/>
                      <a:pt x="21488" y="1102"/>
                      <a:pt x="20592" y="438"/>
                    </a:cubicBezTo>
                    <a:cubicBezTo>
                      <a:pt x="19696" y="-224"/>
                      <a:pt x="18359" y="-125"/>
                      <a:pt x="17602" y="661"/>
                    </a:cubicBezTo>
                    <a:lnTo>
                      <a:pt x="4720" y="14039"/>
                    </a:lnTo>
                    <a:cubicBezTo>
                      <a:pt x="3698" y="14005"/>
                      <a:pt x="2666" y="14368"/>
                      <a:pt x="1957" y="15106"/>
                    </a:cubicBezTo>
                    <a:lnTo>
                      <a:pt x="0" y="17139"/>
                    </a:lnTo>
                    <a:cubicBezTo>
                      <a:pt x="266" y="17232"/>
                      <a:pt x="533" y="17334"/>
                      <a:pt x="800" y="17450"/>
                    </a:cubicBezTo>
                    <a:cubicBezTo>
                      <a:pt x="2456" y="18154"/>
                      <a:pt x="4079" y="19406"/>
                      <a:pt x="4942" y="21376"/>
                    </a:cubicBezTo>
                    <a:lnTo>
                      <a:pt x="7225" y="19005"/>
                    </a:lnTo>
                    <a:cubicBezTo>
                      <a:pt x="7936" y="18266"/>
                      <a:pt x="8172" y="17316"/>
                      <a:pt x="7963" y="16438"/>
                    </a:cubicBezTo>
                    <a:close/>
                    <a:moveTo>
                      <a:pt x="7963" y="1643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ísliḑe"/>
          <p:cNvGrpSpPr/>
          <p:nvPr/>
        </p:nvGrpSpPr>
        <p:grpSpPr>
          <a:xfrm>
            <a:off x="6019800" y="1570385"/>
            <a:ext cx="328469" cy="328469"/>
            <a:chOff x="6262908" y="1987229"/>
            <a:chExt cx="1016000" cy="1016000"/>
          </a:xfrm>
          <a:effectLst/>
        </p:grpSpPr>
        <p:sp>
          <p:nvSpPr>
            <p:cNvPr id="10" name="îšḻíďe"/>
            <p:cNvSpPr/>
            <p:nvPr/>
          </p:nvSpPr>
          <p:spPr>
            <a:xfrm>
              <a:off x="6262908" y="1987229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>
                <a:cs typeface="+mn-ea"/>
                <a:sym typeface="+mn-lt"/>
              </a:endParaRPr>
            </a:p>
          </p:txBody>
        </p:sp>
        <p:grpSp>
          <p:nvGrpSpPr>
            <p:cNvPr id="11" name="îṩlïdé"/>
            <p:cNvGrpSpPr/>
            <p:nvPr/>
          </p:nvGrpSpPr>
          <p:grpSpPr bwMode="auto">
            <a:xfrm>
              <a:off x="6581713" y="2281761"/>
              <a:ext cx="378392" cy="370722"/>
              <a:chOff x="0" y="0"/>
              <a:chExt cx="581" cy="573"/>
            </a:xfrm>
            <a:solidFill>
              <a:srgbClr val="FFFFFF"/>
            </a:solidFill>
          </p:grpSpPr>
          <p:sp>
            <p:nvSpPr>
              <p:cNvPr id="12" name="ïṧļîḋé"/>
              <p:cNvSpPr/>
              <p:nvPr/>
            </p:nvSpPr>
            <p:spPr bwMode="auto">
              <a:xfrm>
                <a:off x="256" y="0"/>
                <a:ext cx="7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799" y="0"/>
                    </a:moveTo>
                    <a:cubicBezTo>
                      <a:pt x="4833" y="0"/>
                      <a:pt x="0" y="1476"/>
                      <a:pt x="0" y="3295"/>
                    </a:cubicBezTo>
                    <a:lnTo>
                      <a:pt x="0" y="18305"/>
                    </a:lnTo>
                    <a:cubicBezTo>
                      <a:pt x="0" y="20125"/>
                      <a:pt x="4833" y="21600"/>
                      <a:pt x="10799" y="21600"/>
                    </a:cubicBezTo>
                    <a:cubicBezTo>
                      <a:pt x="16762" y="21600"/>
                      <a:pt x="21600" y="20125"/>
                      <a:pt x="21600" y="18305"/>
                    </a:cubicBezTo>
                    <a:lnTo>
                      <a:pt x="21600" y="3295"/>
                    </a:lnTo>
                    <a:cubicBezTo>
                      <a:pt x="21600" y="1476"/>
                      <a:pt x="16762" y="0"/>
                      <a:pt x="10799" y="0"/>
                    </a:cubicBezTo>
                    <a:close/>
                    <a:moveTo>
                      <a:pt x="10799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>
                  <a:cs typeface="+mn-ea"/>
                  <a:sym typeface="+mn-lt"/>
                </a:endParaRPr>
              </a:p>
            </p:txBody>
          </p:sp>
          <p:sp>
            <p:nvSpPr>
              <p:cNvPr id="13" name="íṩļide"/>
              <p:cNvSpPr/>
              <p:nvPr/>
            </p:nvSpPr>
            <p:spPr bwMode="auto">
              <a:xfrm>
                <a:off x="256" y="392"/>
                <a:ext cx="7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799" y="0"/>
                    </a:moveTo>
                    <a:cubicBezTo>
                      <a:pt x="4833" y="0"/>
                      <a:pt x="0" y="1476"/>
                      <a:pt x="0" y="3295"/>
                    </a:cubicBezTo>
                    <a:lnTo>
                      <a:pt x="0" y="18305"/>
                    </a:lnTo>
                    <a:cubicBezTo>
                      <a:pt x="0" y="20125"/>
                      <a:pt x="4833" y="21600"/>
                      <a:pt x="10799" y="21600"/>
                    </a:cubicBezTo>
                    <a:cubicBezTo>
                      <a:pt x="16762" y="21600"/>
                      <a:pt x="21600" y="20125"/>
                      <a:pt x="21600" y="18305"/>
                    </a:cubicBezTo>
                    <a:lnTo>
                      <a:pt x="21600" y="3295"/>
                    </a:lnTo>
                    <a:cubicBezTo>
                      <a:pt x="21600" y="1476"/>
                      <a:pt x="16762" y="0"/>
                      <a:pt x="10799" y="0"/>
                    </a:cubicBezTo>
                    <a:close/>
                    <a:moveTo>
                      <a:pt x="10799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>
                  <a:cs typeface="+mn-ea"/>
                  <a:sym typeface="+mn-lt"/>
                </a:endParaRPr>
              </a:p>
            </p:txBody>
          </p:sp>
          <p:sp>
            <p:nvSpPr>
              <p:cNvPr id="14" name="ïṥ1îḑé"/>
              <p:cNvSpPr/>
              <p:nvPr/>
            </p:nvSpPr>
            <p:spPr bwMode="auto">
              <a:xfrm>
                <a:off x="400" y="248"/>
                <a:ext cx="181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8305" y="0"/>
                    </a:moveTo>
                    <a:lnTo>
                      <a:pt x="3295" y="0"/>
                    </a:lnTo>
                    <a:cubicBezTo>
                      <a:pt x="1475" y="0"/>
                      <a:pt x="0" y="4834"/>
                      <a:pt x="0" y="10798"/>
                    </a:cubicBezTo>
                    <a:cubicBezTo>
                      <a:pt x="0" y="16762"/>
                      <a:pt x="1475" y="21600"/>
                      <a:pt x="3295" y="21600"/>
                    </a:cubicBezTo>
                    <a:lnTo>
                      <a:pt x="18305" y="21600"/>
                    </a:lnTo>
                    <a:cubicBezTo>
                      <a:pt x="20124" y="21600"/>
                      <a:pt x="21600" y="16762"/>
                      <a:pt x="21600" y="10798"/>
                    </a:cubicBezTo>
                    <a:cubicBezTo>
                      <a:pt x="21600" y="4834"/>
                      <a:pt x="20124" y="0"/>
                      <a:pt x="18305" y="0"/>
                    </a:cubicBezTo>
                    <a:close/>
                    <a:moveTo>
                      <a:pt x="18305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>
                  <a:cs typeface="+mn-ea"/>
                  <a:sym typeface="+mn-lt"/>
                </a:endParaRPr>
              </a:p>
            </p:txBody>
          </p:sp>
          <p:sp>
            <p:nvSpPr>
              <p:cNvPr id="15" name="í$ḷîďé"/>
              <p:cNvSpPr/>
              <p:nvPr/>
            </p:nvSpPr>
            <p:spPr bwMode="auto">
              <a:xfrm>
                <a:off x="0" y="248"/>
                <a:ext cx="181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10798"/>
                    </a:moveTo>
                    <a:cubicBezTo>
                      <a:pt x="21600" y="4834"/>
                      <a:pt x="20124" y="0"/>
                      <a:pt x="18304" y="0"/>
                    </a:cubicBezTo>
                    <a:lnTo>
                      <a:pt x="3295" y="0"/>
                    </a:lnTo>
                    <a:cubicBezTo>
                      <a:pt x="1475" y="0"/>
                      <a:pt x="0" y="4834"/>
                      <a:pt x="0" y="10798"/>
                    </a:cubicBezTo>
                    <a:cubicBezTo>
                      <a:pt x="0" y="16762"/>
                      <a:pt x="1475" y="21600"/>
                      <a:pt x="3295" y="21600"/>
                    </a:cubicBezTo>
                    <a:lnTo>
                      <a:pt x="18304" y="21600"/>
                    </a:lnTo>
                    <a:cubicBezTo>
                      <a:pt x="20124" y="21600"/>
                      <a:pt x="21600" y="16764"/>
                      <a:pt x="21600" y="10798"/>
                    </a:cubicBezTo>
                    <a:close/>
                    <a:moveTo>
                      <a:pt x="21600" y="1079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>
                  <a:cs typeface="+mn-ea"/>
                  <a:sym typeface="+mn-lt"/>
                </a:endParaRPr>
              </a:p>
            </p:txBody>
          </p:sp>
          <p:sp>
            <p:nvSpPr>
              <p:cNvPr id="16" name="ïsḷïḋê"/>
              <p:cNvSpPr/>
              <p:nvPr/>
            </p:nvSpPr>
            <p:spPr bwMode="auto">
              <a:xfrm>
                <a:off x="352" y="64"/>
                <a:ext cx="153" cy="153"/>
              </a:xfrm>
              <a:custGeom>
                <a:avLst/>
                <a:gdLst>
                  <a:gd name="T0" fmla="*/ 0 w 20488"/>
                  <a:gd name="T1" fmla="*/ 0 h 20489"/>
                  <a:gd name="T2" fmla="*/ 0 w 20488"/>
                  <a:gd name="T3" fmla="*/ 0 h 20489"/>
                  <a:gd name="T4" fmla="*/ 0 w 20488"/>
                  <a:gd name="T5" fmla="*/ 0 h 20489"/>
                  <a:gd name="T6" fmla="*/ 0 w 20488"/>
                  <a:gd name="T7" fmla="*/ 0 h 20489"/>
                  <a:gd name="T8" fmla="*/ 0 w 20488"/>
                  <a:gd name="T9" fmla="*/ 0 h 20489"/>
                  <a:gd name="T10" fmla="*/ 0 w 20488"/>
                  <a:gd name="T11" fmla="*/ 0 h 20489"/>
                  <a:gd name="T12" fmla="*/ 0 w 20488"/>
                  <a:gd name="T13" fmla="*/ 0 h 20489"/>
                  <a:gd name="T14" fmla="*/ 0 w 20488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8" h="20489">
                    <a:moveTo>
                      <a:pt x="7697" y="19601"/>
                    </a:moveTo>
                    <a:lnTo>
                      <a:pt x="19601" y="7697"/>
                    </a:lnTo>
                    <a:cubicBezTo>
                      <a:pt x="21044" y="6253"/>
                      <a:pt x="20690" y="3557"/>
                      <a:pt x="18809" y="1678"/>
                    </a:cubicBezTo>
                    <a:cubicBezTo>
                      <a:pt x="16928" y="-203"/>
                      <a:pt x="14234" y="-555"/>
                      <a:pt x="12792" y="887"/>
                    </a:cubicBezTo>
                    <a:lnTo>
                      <a:pt x="888" y="12791"/>
                    </a:lnTo>
                    <a:cubicBezTo>
                      <a:pt x="-556" y="14235"/>
                      <a:pt x="-202" y="16928"/>
                      <a:pt x="1679" y="18809"/>
                    </a:cubicBezTo>
                    <a:cubicBezTo>
                      <a:pt x="3558" y="20690"/>
                      <a:pt x="6252" y="21045"/>
                      <a:pt x="7697" y="19601"/>
                    </a:cubicBezTo>
                    <a:close/>
                    <a:moveTo>
                      <a:pt x="7697" y="1960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>
                  <a:cs typeface="+mn-ea"/>
                  <a:sym typeface="+mn-lt"/>
                </a:endParaRPr>
              </a:p>
            </p:txBody>
          </p:sp>
          <p:sp>
            <p:nvSpPr>
              <p:cNvPr id="17" name="íṧ1ídè"/>
              <p:cNvSpPr/>
              <p:nvPr/>
            </p:nvSpPr>
            <p:spPr bwMode="auto">
              <a:xfrm>
                <a:off x="72" y="344"/>
                <a:ext cx="153" cy="153"/>
              </a:xfrm>
              <a:custGeom>
                <a:avLst/>
                <a:gdLst>
                  <a:gd name="T0" fmla="*/ 0 w 20489"/>
                  <a:gd name="T1" fmla="*/ 0 h 20488"/>
                  <a:gd name="T2" fmla="*/ 0 w 20489"/>
                  <a:gd name="T3" fmla="*/ 0 h 20488"/>
                  <a:gd name="T4" fmla="*/ 0 w 20489"/>
                  <a:gd name="T5" fmla="*/ 0 h 20488"/>
                  <a:gd name="T6" fmla="*/ 0 w 20489"/>
                  <a:gd name="T7" fmla="*/ 0 h 20488"/>
                  <a:gd name="T8" fmla="*/ 0 w 20489"/>
                  <a:gd name="T9" fmla="*/ 0 h 20488"/>
                  <a:gd name="T10" fmla="*/ 0 w 20489"/>
                  <a:gd name="T11" fmla="*/ 0 h 20488"/>
                  <a:gd name="T12" fmla="*/ 0 w 20489"/>
                  <a:gd name="T13" fmla="*/ 0 h 20488"/>
                  <a:gd name="T14" fmla="*/ 0 w 20489"/>
                  <a:gd name="T15" fmla="*/ 0 h 204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8">
                    <a:moveTo>
                      <a:pt x="12792" y="888"/>
                    </a:moveTo>
                    <a:lnTo>
                      <a:pt x="888" y="12792"/>
                    </a:lnTo>
                    <a:cubicBezTo>
                      <a:pt x="-556" y="14236"/>
                      <a:pt x="-202" y="16929"/>
                      <a:pt x="1679" y="18809"/>
                    </a:cubicBezTo>
                    <a:cubicBezTo>
                      <a:pt x="3558" y="20689"/>
                      <a:pt x="6253" y="21044"/>
                      <a:pt x="7697" y="19601"/>
                    </a:cubicBezTo>
                    <a:lnTo>
                      <a:pt x="19601" y="7697"/>
                    </a:lnTo>
                    <a:cubicBezTo>
                      <a:pt x="21044" y="6254"/>
                      <a:pt x="20690" y="3559"/>
                      <a:pt x="18810" y="1679"/>
                    </a:cubicBezTo>
                    <a:cubicBezTo>
                      <a:pt x="16929" y="-203"/>
                      <a:pt x="14235" y="-556"/>
                      <a:pt x="12792" y="888"/>
                    </a:cubicBezTo>
                    <a:close/>
                    <a:moveTo>
                      <a:pt x="12792" y="88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>
                  <a:cs typeface="+mn-ea"/>
                  <a:sym typeface="+mn-lt"/>
                </a:endParaRPr>
              </a:p>
            </p:txBody>
          </p:sp>
          <p:sp>
            <p:nvSpPr>
              <p:cNvPr id="18" name="ïšļíďé"/>
              <p:cNvSpPr/>
              <p:nvPr/>
            </p:nvSpPr>
            <p:spPr bwMode="auto">
              <a:xfrm>
                <a:off x="352" y="344"/>
                <a:ext cx="153" cy="153"/>
              </a:xfrm>
              <a:custGeom>
                <a:avLst/>
                <a:gdLst>
                  <a:gd name="T0" fmla="*/ 0 w 20489"/>
                  <a:gd name="T1" fmla="*/ 0 h 20489"/>
                  <a:gd name="T2" fmla="*/ 0 w 20489"/>
                  <a:gd name="T3" fmla="*/ 0 h 20489"/>
                  <a:gd name="T4" fmla="*/ 0 w 20489"/>
                  <a:gd name="T5" fmla="*/ 0 h 20489"/>
                  <a:gd name="T6" fmla="*/ 0 w 20489"/>
                  <a:gd name="T7" fmla="*/ 0 h 20489"/>
                  <a:gd name="T8" fmla="*/ 0 w 20489"/>
                  <a:gd name="T9" fmla="*/ 0 h 20489"/>
                  <a:gd name="T10" fmla="*/ 0 w 20489"/>
                  <a:gd name="T11" fmla="*/ 0 h 20489"/>
                  <a:gd name="T12" fmla="*/ 0 w 20489"/>
                  <a:gd name="T13" fmla="*/ 0 h 20489"/>
                  <a:gd name="T14" fmla="*/ 0 w 20489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9">
                    <a:moveTo>
                      <a:pt x="7696" y="888"/>
                    </a:moveTo>
                    <a:cubicBezTo>
                      <a:pt x="6251" y="-556"/>
                      <a:pt x="3559" y="-202"/>
                      <a:pt x="1679" y="1678"/>
                    </a:cubicBezTo>
                    <a:cubicBezTo>
                      <a:pt x="-201" y="3558"/>
                      <a:pt x="-556" y="6251"/>
                      <a:pt x="888" y="7697"/>
                    </a:cubicBezTo>
                    <a:lnTo>
                      <a:pt x="12792" y="19601"/>
                    </a:lnTo>
                    <a:cubicBezTo>
                      <a:pt x="14236" y="21044"/>
                      <a:pt x="16932" y="20690"/>
                      <a:pt x="18811" y="18810"/>
                    </a:cubicBezTo>
                    <a:cubicBezTo>
                      <a:pt x="20691" y="16929"/>
                      <a:pt x="21044" y="14236"/>
                      <a:pt x="19601" y="12793"/>
                    </a:cubicBezTo>
                    <a:lnTo>
                      <a:pt x="7696" y="888"/>
                    </a:lnTo>
                    <a:close/>
                    <a:moveTo>
                      <a:pt x="7696" y="88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>
                  <a:cs typeface="+mn-ea"/>
                  <a:sym typeface="+mn-lt"/>
                </a:endParaRPr>
              </a:p>
            </p:txBody>
          </p:sp>
          <p:sp>
            <p:nvSpPr>
              <p:cNvPr id="19" name="îS1ïḑe"/>
              <p:cNvSpPr/>
              <p:nvPr/>
            </p:nvSpPr>
            <p:spPr bwMode="auto">
              <a:xfrm>
                <a:off x="71" y="71"/>
                <a:ext cx="154" cy="154"/>
              </a:xfrm>
              <a:custGeom>
                <a:avLst/>
                <a:gdLst>
                  <a:gd name="T0" fmla="*/ 0 w 20489"/>
                  <a:gd name="T1" fmla="*/ 0 h 20489"/>
                  <a:gd name="T2" fmla="*/ 0 w 20489"/>
                  <a:gd name="T3" fmla="*/ 0 h 20489"/>
                  <a:gd name="T4" fmla="*/ 0 w 20489"/>
                  <a:gd name="T5" fmla="*/ 0 h 20489"/>
                  <a:gd name="T6" fmla="*/ 0 w 20489"/>
                  <a:gd name="T7" fmla="*/ 0 h 20489"/>
                  <a:gd name="T8" fmla="*/ 0 w 20489"/>
                  <a:gd name="T9" fmla="*/ 0 h 20489"/>
                  <a:gd name="T10" fmla="*/ 0 w 20489"/>
                  <a:gd name="T11" fmla="*/ 0 h 20489"/>
                  <a:gd name="T12" fmla="*/ 0 w 20489"/>
                  <a:gd name="T13" fmla="*/ 0 h 20489"/>
                  <a:gd name="T14" fmla="*/ 0 w 20489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9">
                    <a:moveTo>
                      <a:pt x="12792" y="19602"/>
                    </a:moveTo>
                    <a:cubicBezTo>
                      <a:pt x="14235" y="21045"/>
                      <a:pt x="16930" y="20691"/>
                      <a:pt x="18811" y="18810"/>
                    </a:cubicBezTo>
                    <a:cubicBezTo>
                      <a:pt x="20691" y="16930"/>
                      <a:pt x="21044" y="14236"/>
                      <a:pt x="19601" y="12793"/>
                    </a:cubicBezTo>
                    <a:lnTo>
                      <a:pt x="7696" y="888"/>
                    </a:lnTo>
                    <a:cubicBezTo>
                      <a:pt x="6252" y="-555"/>
                      <a:pt x="3560" y="-202"/>
                      <a:pt x="1679" y="1679"/>
                    </a:cubicBezTo>
                    <a:cubicBezTo>
                      <a:pt x="-201" y="3559"/>
                      <a:pt x="-556" y="6254"/>
                      <a:pt x="887" y="7697"/>
                    </a:cubicBezTo>
                    <a:lnTo>
                      <a:pt x="12792" y="19602"/>
                    </a:lnTo>
                    <a:close/>
                    <a:moveTo>
                      <a:pt x="12792" y="1960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>
                  <a:cs typeface="+mn-ea"/>
                  <a:sym typeface="+mn-lt"/>
                </a:endParaRPr>
              </a:p>
            </p:txBody>
          </p:sp>
        </p:grpSp>
      </p:grpSp>
      <p:sp>
        <p:nvSpPr>
          <p:cNvPr id="45" name="文本框 44"/>
          <p:cNvSpPr txBox="1"/>
          <p:nvPr/>
        </p:nvSpPr>
        <p:spPr>
          <a:xfrm>
            <a:off x="6316396" y="1504950"/>
            <a:ext cx="2341747" cy="7238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其实真正的原因是中国古时没有猫。猫原产于埃及。民间传说则是系唐三藏从印度带回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45" t="51972" b="3583"/>
          <a:stretch>
            <a:fillRect/>
          </a:stretch>
        </p:blipFill>
        <p:spPr>
          <a:xfrm>
            <a:off x="3032613" y="1200150"/>
            <a:ext cx="3063387" cy="3311770"/>
          </a:xfrm>
          <a:prstGeom prst="rect">
            <a:avLst/>
          </a:prstGeom>
        </p:spPr>
      </p:pic>
      <p:sp>
        <p:nvSpPr>
          <p:cNvPr id="56" name="文本框 55"/>
          <p:cNvSpPr txBox="1"/>
          <p:nvPr/>
        </p:nvSpPr>
        <p:spPr>
          <a:xfrm>
            <a:off x="6332982" y="3333750"/>
            <a:ext cx="2341747" cy="7238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其实在猫传入中国以前，中国就有了十二生肖。所以十二生肖没有猫，一点也不奇怪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20883" y="1468586"/>
            <a:ext cx="2113878" cy="7238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14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依照动物学的分类，老虎属于哺乳动物、食肉类、猫</a:t>
            </a:r>
            <a:r>
              <a:rPr lang="zh-CN" altLang="en-US" sz="1200" dirty="0" smtClean="0">
                <a:solidFill>
                  <a:schemeClr val="tx2"/>
                </a:solidFill>
                <a:cs typeface="+mn-ea"/>
                <a:sym typeface="+mn-lt"/>
              </a:rPr>
              <a:t>科虎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和</a:t>
            </a:r>
            <a:r>
              <a:rPr lang="zh-CN" altLang="en-US" sz="1200" dirty="0" smtClean="0">
                <a:solidFill>
                  <a:schemeClr val="tx2"/>
                </a:solidFill>
                <a:cs typeface="+mn-ea"/>
                <a:sym typeface="+mn-lt"/>
              </a:rPr>
              <a:t>猫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09600" y="3297386"/>
            <a:ext cx="2341747" cy="7238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14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有了老虎代表，猫在十二生肖“大会”里，已不愁没有“发言权”，总算欣慰了</a:t>
            </a:r>
            <a:endParaRPr lang="en-US" altLang="zh-CN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6" grpId="0"/>
      <p:bldP spid="57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7494216" y="2519106"/>
            <a:ext cx="1192584" cy="52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7" tIns="34274" rIns="68547" bIns="3427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1200" kern="0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天下</a:t>
            </a:r>
            <a:r>
              <a:rPr lang="zh-CN" altLang="en-US" sz="1200" kern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的动物有多少呀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67200" y="2469106"/>
            <a:ext cx="1062900" cy="52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7" tIns="34274" rIns="68547" bIns="3427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1200" kern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怎么个选法呢？这样</a:t>
            </a:r>
            <a:r>
              <a:rPr lang="zh-CN" altLang="en-US" sz="1200" kern="0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吧</a:t>
            </a:r>
            <a:endParaRPr lang="zh-CN" altLang="en-US" sz="1200" kern="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5684121" y="1047750"/>
            <a:ext cx="1402480" cy="52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7" tIns="34274" rIns="68547" bIns="3427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1200" kern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我们要选十二种动物作为人的生肖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5791200" y="3797040"/>
            <a:ext cx="1365559" cy="52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7" tIns="34274" rIns="68547" bIns="3427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1200" kern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就选先到的十二种动物为十二生肖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990600" y="1504950"/>
            <a:ext cx="53563" cy="62020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68547" tIns="34274" rIns="68547" bIns="34274" anchor="ctr"/>
          <a:lstStyle/>
          <a:p>
            <a:pPr algn="ctr">
              <a:defRPr/>
            </a:pPr>
            <a:endParaRPr lang="zh-CN" altLang="en-US" sz="1800" kern="0">
              <a:cs typeface="+mn-ea"/>
              <a:sym typeface="+mn-lt"/>
            </a:endParaRPr>
          </a:p>
        </p:txBody>
      </p:sp>
      <p:sp>
        <p:nvSpPr>
          <p:cNvPr id="14" name="矩形 70"/>
          <p:cNvSpPr>
            <a:spLocks noChangeArrowheads="1"/>
          </p:cNvSpPr>
          <p:nvPr/>
        </p:nvSpPr>
        <p:spPr bwMode="auto">
          <a:xfrm>
            <a:off x="990600" y="2422763"/>
            <a:ext cx="53563" cy="61901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lIns="68547" tIns="34274" rIns="68547" bIns="34274" anchor="ctr"/>
          <a:lstStyle/>
          <a:p>
            <a:pPr algn="ctr">
              <a:defRPr/>
            </a:pPr>
            <a:endParaRPr lang="zh-CN" altLang="en-US" sz="1800" kern="0">
              <a:cs typeface="+mn-ea"/>
              <a:sym typeface="+mn-lt"/>
            </a:endParaRPr>
          </a:p>
        </p:txBody>
      </p:sp>
      <p:sp>
        <p:nvSpPr>
          <p:cNvPr id="15" name="矩形 75"/>
          <p:cNvSpPr>
            <a:spLocks noChangeArrowheads="1"/>
          </p:cNvSpPr>
          <p:nvPr/>
        </p:nvSpPr>
        <p:spPr bwMode="auto">
          <a:xfrm>
            <a:off x="990600" y="3340577"/>
            <a:ext cx="53563" cy="61901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lIns="68547" tIns="34274" rIns="68547" bIns="34274" anchor="ctr"/>
          <a:lstStyle/>
          <a:p>
            <a:pPr algn="ctr">
              <a:defRPr/>
            </a:pPr>
            <a:endParaRPr lang="zh-CN" altLang="en-US" sz="1800" kern="0">
              <a:cs typeface="+mn-ea"/>
              <a:sym typeface="+mn-lt"/>
            </a:endParaRPr>
          </a:p>
        </p:txBody>
      </p:sp>
      <p:sp>
        <p:nvSpPr>
          <p:cNvPr id="18" name="文本框 14"/>
          <p:cNvSpPr txBox="1">
            <a:spLocks noChangeArrowheads="1"/>
          </p:cNvSpPr>
          <p:nvPr/>
        </p:nvSpPr>
        <p:spPr bwMode="auto">
          <a:xfrm>
            <a:off x="1100889" y="1522807"/>
            <a:ext cx="2886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just">
              <a:defRPr/>
            </a:pPr>
            <a:r>
              <a:rPr lang="zh-CN" altLang="en-US" sz="12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这一天，动物们来报名，就选先到的十二种动物为十二生肖。 猫和老鼠是</a:t>
            </a:r>
            <a:r>
              <a:rPr lang="zh-CN" altLang="en-US" sz="1200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邻居又是</a:t>
            </a:r>
            <a:r>
              <a:rPr lang="zh-CN" altLang="en-US" sz="12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好朋友，它们都想去报名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80" r="67430" b="3594"/>
          <a:stretch>
            <a:fillRect/>
          </a:stretch>
        </p:blipFill>
        <p:spPr>
          <a:xfrm>
            <a:off x="5143325" y="1301918"/>
            <a:ext cx="2429113" cy="2704019"/>
          </a:xfrm>
          <a:prstGeom prst="rect">
            <a:avLst/>
          </a:prstGeom>
        </p:spPr>
      </p:pic>
      <p:sp>
        <p:nvSpPr>
          <p:cNvPr id="26" name="文本框 14"/>
          <p:cNvSpPr txBox="1">
            <a:spLocks noChangeArrowheads="1"/>
          </p:cNvSpPr>
          <p:nvPr/>
        </p:nvSpPr>
        <p:spPr bwMode="auto">
          <a:xfrm>
            <a:off x="1053051" y="2422763"/>
            <a:ext cx="2886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just">
              <a:defRPr/>
            </a:pPr>
            <a:r>
              <a:rPr lang="zh-CN" altLang="en-US" sz="12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老鼠早就醒来了，可是它光想到自己的事，把好朋友猫的事给忘了。就自己去报名了</a:t>
            </a:r>
          </a:p>
        </p:txBody>
      </p:sp>
      <p:sp>
        <p:nvSpPr>
          <p:cNvPr id="27" name="文本框 14"/>
          <p:cNvSpPr txBox="1">
            <a:spLocks noChangeArrowheads="1"/>
          </p:cNvSpPr>
          <p:nvPr/>
        </p:nvSpPr>
        <p:spPr bwMode="auto">
          <a:xfrm>
            <a:off x="1044163" y="3313263"/>
            <a:ext cx="2886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just">
              <a:defRPr/>
            </a:pPr>
            <a:r>
              <a:rPr lang="zh-CN" altLang="en-US" sz="12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怪老鼠没有叫它，从这以后，猫见了老鼠就要吃它，老鼠就只好拼命地逃。现在还是这样。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2" grpId="0"/>
      <p:bldP spid="13" grpId="0" animBg="1"/>
      <p:bldP spid="14" grpId="0" animBg="1"/>
      <p:bldP spid="15" grpId="0" animBg="1"/>
      <p:bldP spid="18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1352550"/>
            <a:ext cx="2438400" cy="68599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第四部分</a:t>
            </a:r>
          </a:p>
        </p:txBody>
      </p:sp>
      <p:sp>
        <p:nvSpPr>
          <p:cNvPr id="2" name="矩形 1"/>
          <p:cNvSpPr/>
          <p:nvPr/>
        </p:nvSpPr>
        <p:spPr>
          <a:xfrm>
            <a:off x="1600200" y="1920954"/>
            <a:ext cx="6248400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None/>
              <a:tabLst>
                <a:tab pos="336550" algn="l"/>
              </a:tabLst>
            </a:pPr>
            <a:r>
              <a:rPr lang="zh-CN" altLang="en-US" sz="6600" b="1" dirty="0">
                <a:solidFill>
                  <a:schemeClr val="accent1"/>
                </a:solidFill>
                <a:cs typeface="+mn-ea"/>
                <a:sym typeface="+mn-lt"/>
              </a:rPr>
              <a:t>十二生肖的寓言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3"/>
          <a:stretch>
            <a:fillRect/>
          </a:stretch>
        </p:blipFill>
        <p:spPr>
          <a:xfrm>
            <a:off x="4114800" y="1378163"/>
            <a:ext cx="1905000" cy="707381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1828800" y="2960842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important part of chinese traditional culture 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important part of chinese traditional </a:t>
            </a:r>
            <a:endParaRPr lang="en-US" altLang="zh-CN" sz="1200" dirty="0" smtClean="0">
              <a:solidFill>
                <a:schemeClr val="accent1"/>
              </a:solidFill>
              <a:cs typeface="+mn-ea"/>
              <a:sym typeface="+mn-lt"/>
            </a:endParaRPr>
          </a:p>
          <a:p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part 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of chinese </a:t>
            </a:r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traditional 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important part of </a:t>
            </a:r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chinese traditional</a:t>
            </a:r>
            <a:endParaRPr lang="zh-CN" altLang="en-US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2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5"/>
          <p:cNvSpPr>
            <a:spLocks noChangeArrowheads="1"/>
          </p:cNvSpPr>
          <p:nvPr/>
        </p:nvSpPr>
        <p:spPr bwMode="auto">
          <a:xfrm>
            <a:off x="2980595" y="3759046"/>
            <a:ext cx="2066686" cy="23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54416" tIns="27208" rIns="54416" bIns="27208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巳（蛇）</a:t>
            </a:r>
            <a:r>
              <a:rPr lang="zh-CN" altLang="en-US" sz="1200" dirty="0" smtClean="0">
                <a:solidFill>
                  <a:schemeClr val="tx2"/>
                </a:solidFill>
                <a:cs typeface="+mn-ea"/>
                <a:sym typeface="+mn-lt"/>
              </a:rPr>
              <a:t>时</a:t>
            </a:r>
            <a:r>
              <a:rPr lang="en-US" altLang="zh-CN" sz="1200" dirty="0" smtClean="0">
                <a:solidFill>
                  <a:schemeClr val="tx2"/>
                </a:solidFill>
                <a:cs typeface="+mn-ea"/>
                <a:sym typeface="+mn-lt"/>
              </a:rPr>
              <a:t>09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点 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- 11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点</a:t>
            </a:r>
          </a:p>
        </p:txBody>
      </p:sp>
      <p:sp>
        <p:nvSpPr>
          <p:cNvPr id="13" name="文本4"/>
          <p:cNvSpPr>
            <a:spLocks noChangeArrowheads="1"/>
          </p:cNvSpPr>
          <p:nvPr/>
        </p:nvSpPr>
        <p:spPr bwMode="auto">
          <a:xfrm>
            <a:off x="3490388" y="3247668"/>
            <a:ext cx="2016736" cy="23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54416" tIns="27208" rIns="54416" bIns="27208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辰（龙）</a:t>
            </a:r>
            <a:r>
              <a:rPr lang="zh-CN" altLang="en-US" sz="1200" dirty="0" smtClean="0">
                <a:solidFill>
                  <a:schemeClr val="tx2"/>
                </a:solidFill>
                <a:cs typeface="+mn-ea"/>
                <a:sym typeface="+mn-lt"/>
              </a:rPr>
              <a:t>时</a:t>
            </a:r>
            <a:r>
              <a:rPr lang="en-US" altLang="zh-CN" sz="1200" dirty="0" smtClean="0">
                <a:solidFill>
                  <a:schemeClr val="tx2"/>
                </a:solidFill>
                <a:cs typeface="+mn-ea"/>
                <a:sym typeface="+mn-lt"/>
              </a:rPr>
              <a:t>07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点 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- 09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点</a:t>
            </a:r>
          </a:p>
        </p:txBody>
      </p:sp>
      <p:sp>
        <p:nvSpPr>
          <p:cNvPr id="14" name="文本3"/>
          <p:cNvSpPr>
            <a:spLocks noChangeArrowheads="1"/>
          </p:cNvSpPr>
          <p:nvPr/>
        </p:nvSpPr>
        <p:spPr bwMode="auto">
          <a:xfrm>
            <a:off x="3684592" y="2602016"/>
            <a:ext cx="1854523" cy="23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54416" tIns="27208" rIns="54416" bIns="27208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卯（兔）</a:t>
            </a:r>
            <a:r>
              <a:rPr lang="zh-CN" altLang="en-US" sz="1200" dirty="0" smtClean="0">
                <a:solidFill>
                  <a:schemeClr val="tx2"/>
                </a:solidFill>
                <a:cs typeface="+mn-ea"/>
                <a:sym typeface="+mn-lt"/>
              </a:rPr>
              <a:t>时</a:t>
            </a:r>
            <a:r>
              <a:rPr lang="en-US" altLang="zh-CN" sz="1200" dirty="0" smtClean="0">
                <a:solidFill>
                  <a:schemeClr val="tx2"/>
                </a:solidFill>
                <a:cs typeface="+mn-ea"/>
                <a:sym typeface="+mn-lt"/>
              </a:rPr>
              <a:t>05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点 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- 07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点</a:t>
            </a:r>
          </a:p>
        </p:txBody>
      </p:sp>
      <p:sp>
        <p:nvSpPr>
          <p:cNvPr id="15" name="文本2"/>
          <p:cNvSpPr>
            <a:spLocks noChangeArrowheads="1"/>
          </p:cNvSpPr>
          <p:nvPr/>
        </p:nvSpPr>
        <p:spPr bwMode="auto">
          <a:xfrm>
            <a:off x="3494672" y="1974935"/>
            <a:ext cx="1886584" cy="23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54416" tIns="27208" rIns="54416" bIns="27208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丑（牛）</a:t>
            </a:r>
            <a:r>
              <a:rPr lang="zh-CN" altLang="en-US" sz="1200" dirty="0" smtClean="0">
                <a:solidFill>
                  <a:schemeClr val="tx2"/>
                </a:solidFill>
                <a:cs typeface="+mn-ea"/>
                <a:sym typeface="+mn-lt"/>
              </a:rPr>
              <a:t>时</a:t>
            </a:r>
            <a:r>
              <a:rPr lang="en-US" altLang="zh-CN" sz="1200" dirty="0" smtClean="0">
                <a:solidFill>
                  <a:schemeClr val="tx2"/>
                </a:solidFill>
                <a:cs typeface="+mn-ea"/>
                <a:sym typeface="+mn-lt"/>
              </a:rPr>
              <a:t>01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点 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- 03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点</a:t>
            </a:r>
          </a:p>
        </p:txBody>
      </p:sp>
      <p:sp>
        <p:nvSpPr>
          <p:cNvPr id="16" name="文本1"/>
          <p:cNvSpPr>
            <a:spLocks noChangeArrowheads="1"/>
          </p:cNvSpPr>
          <p:nvPr/>
        </p:nvSpPr>
        <p:spPr bwMode="auto">
          <a:xfrm>
            <a:off x="2943466" y="1412133"/>
            <a:ext cx="2103815" cy="23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54416" tIns="27208" rIns="54416" bIns="2720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2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子（鼠）</a:t>
            </a:r>
            <a:r>
              <a:rPr lang="zh-CN" altLang="en-US" sz="1200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时</a:t>
            </a:r>
            <a:r>
              <a:rPr lang="en-US" altLang="zh-CN" sz="1200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23</a:t>
            </a:r>
            <a:r>
              <a:rPr lang="zh-CN" altLang="en-US" sz="12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点 </a:t>
            </a:r>
            <a:r>
              <a:rPr lang="en-US" altLang="zh-CN" sz="12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- 01</a:t>
            </a:r>
            <a:r>
              <a:rPr lang="zh-CN" altLang="en-US" sz="12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点</a:t>
            </a:r>
          </a:p>
        </p:txBody>
      </p:sp>
      <p:sp>
        <p:nvSpPr>
          <p:cNvPr id="32" name="矩形 31"/>
          <p:cNvSpPr/>
          <p:nvPr/>
        </p:nvSpPr>
        <p:spPr>
          <a:xfrm>
            <a:off x="5715000" y="1276350"/>
            <a:ext cx="2613270" cy="3023885"/>
          </a:xfrm>
          <a:prstGeom prst="rect">
            <a:avLst/>
          </a:prstGeom>
        </p:spPr>
        <p:txBody>
          <a:bodyPr wrap="square" lIns="68559" tIns="34280" rIns="68559" bIns="3428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午（马）时（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11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点 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- 13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点</a:t>
            </a:r>
            <a:r>
              <a:rPr lang="zh-CN" altLang="en-US" sz="1200" dirty="0" smtClean="0">
                <a:solidFill>
                  <a:schemeClr val="tx2"/>
                </a:solidFill>
                <a:cs typeface="+mn-ea"/>
                <a:sym typeface="+mn-lt"/>
              </a:rPr>
              <a:t>）</a:t>
            </a:r>
            <a:endParaRPr lang="en-US" altLang="zh-CN" sz="1200" dirty="0" smtClean="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 smtClean="0">
                <a:solidFill>
                  <a:schemeClr val="tx2"/>
                </a:solidFill>
                <a:cs typeface="+mn-ea"/>
                <a:sym typeface="+mn-lt"/>
              </a:rPr>
              <a:t>未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（羊）时（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13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点 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- 15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点</a:t>
            </a:r>
            <a:r>
              <a:rPr lang="zh-CN" altLang="en-US" sz="1200" dirty="0" smtClean="0">
                <a:solidFill>
                  <a:schemeClr val="tx2"/>
                </a:solidFill>
                <a:cs typeface="+mn-ea"/>
                <a:sym typeface="+mn-lt"/>
              </a:rPr>
              <a:t>）</a:t>
            </a:r>
            <a:endParaRPr lang="en-US" altLang="zh-CN" sz="1200" dirty="0" smtClean="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 smtClean="0">
                <a:solidFill>
                  <a:schemeClr val="tx2"/>
                </a:solidFill>
                <a:cs typeface="+mn-ea"/>
                <a:sym typeface="+mn-lt"/>
              </a:rPr>
              <a:t>申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（猴）时（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15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点 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- 17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点</a:t>
            </a:r>
            <a:r>
              <a:rPr lang="zh-CN" altLang="en-US" sz="1200" dirty="0" smtClean="0">
                <a:solidFill>
                  <a:schemeClr val="tx2"/>
                </a:solidFill>
                <a:cs typeface="+mn-ea"/>
                <a:sym typeface="+mn-lt"/>
              </a:rPr>
              <a:t>）</a:t>
            </a:r>
            <a:endParaRPr lang="en-US" altLang="zh-CN" sz="1200" dirty="0" smtClean="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 smtClean="0">
                <a:solidFill>
                  <a:schemeClr val="tx2"/>
                </a:solidFill>
                <a:cs typeface="+mn-ea"/>
                <a:sym typeface="+mn-lt"/>
              </a:rPr>
              <a:t>酉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（鸡）时（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17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点 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- 19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点</a:t>
            </a:r>
            <a:r>
              <a:rPr lang="zh-CN" altLang="en-US" sz="1200" dirty="0" smtClean="0">
                <a:solidFill>
                  <a:schemeClr val="tx2"/>
                </a:solidFill>
                <a:cs typeface="+mn-ea"/>
                <a:sym typeface="+mn-lt"/>
              </a:rPr>
              <a:t>）</a:t>
            </a:r>
            <a:endParaRPr lang="en-US" altLang="zh-CN" sz="1200" dirty="0" smtClean="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 smtClean="0">
                <a:solidFill>
                  <a:schemeClr val="tx2"/>
                </a:solidFill>
                <a:cs typeface="+mn-ea"/>
                <a:sym typeface="+mn-lt"/>
              </a:rPr>
              <a:t>戌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（狗）时（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19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点 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- 21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点</a:t>
            </a:r>
            <a:r>
              <a:rPr lang="zh-CN" altLang="en-US" sz="1200" dirty="0" smtClean="0">
                <a:solidFill>
                  <a:schemeClr val="tx2"/>
                </a:solidFill>
                <a:cs typeface="+mn-ea"/>
                <a:sym typeface="+mn-lt"/>
              </a:rPr>
              <a:t>）</a:t>
            </a:r>
            <a:endParaRPr lang="en-US" altLang="zh-CN" sz="1200" dirty="0" smtClean="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 smtClean="0">
                <a:solidFill>
                  <a:schemeClr val="tx2"/>
                </a:solidFill>
                <a:cs typeface="+mn-ea"/>
                <a:sym typeface="+mn-lt"/>
              </a:rPr>
              <a:t>亥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（猪）时（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21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点 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- 23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点</a:t>
            </a:r>
            <a:r>
              <a:rPr lang="zh-CN" altLang="en-US" sz="1200" dirty="0" smtClean="0">
                <a:solidFill>
                  <a:schemeClr val="tx2"/>
                </a:solidFill>
                <a:cs typeface="+mn-ea"/>
                <a:sym typeface="+mn-lt"/>
              </a:rPr>
              <a:t>）</a:t>
            </a:r>
            <a:endParaRPr lang="en-US" altLang="zh-CN" sz="1200" dirty="0" smtClean="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 smtClean="0">
                <a:solidFill>
                  <a:schemeClr val="tx2"/>
                </a:solidFill>
                <a:cs typeface="+mn-ea"/>
                <a:sym typeface="+mn-lt"/>
              </a:rPr>
              <a:t>每个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生肖和时间点都是密切相关</a:t>
            </a:r>
            <a:r>
              <a:rPr lang="zh-CN" altLang="en-US" sz="1200" dirty="0" smtClean="0">
                <a:solidFill>
                  <a:schemeClr val="tx2"/>
                </a:solidFill>
                <a:cs typeface="+mn-ea"/>
                <a:sym typeface="+mn-lt"/>
              </a:rPr>
              <a:t>的</a:t>
            </a:r>
            <a:endParaRPr lang="en-US" altLang="zh-CN" sz="1200" dirty="0" smtClean="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 smtClean="0">
                <a:solidFill>
                  <a:schemeClr val="tx2"/>
                </a:solidFill>
                <a:cs typeface="+mn-ea"/>
                <a:sym typeface="+mn-lt"/>
              </a:rPr>
              <a:t>非常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贴切，体现了祖先的聪明</a:t>
            </a:r>
            <a:r>
              <a:rPr lang="zh-CN" altLang="en-US" sz="1200" dirty="0" smtClean="0">
                <a:solidFill>
                  <a:schemeClr val="tx2"/>
                </a:solidFill>
                <a:cs typeface="+mn-ea"/>
                <a:sym typeface="+mn-lt"/>
              </a:rPr>
              <a:t>智慧</a:t>
            </a:r>
            <a:endParaRPr lang="zh-CN" altLang="en-US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16384" name="组合 16383"/>
          <p:cNvGrpSpPr/>
          <p:nvPr/>
        </p:nvGrpSpPr>
        <p:grpSpPr>
          <a:xfrm>
            <a:off x="914400" y="1389095"/>
            <a:ext cx="2760197" cy="2620727"/>
            <a:chOff x="745298" y="1465295"/>
            <a:chExt cx="2760197" cy="2620727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893775" y="1635377"/>
              <a:ext cx="2279284" cy="2298153"/>
            </a:xfrm>
            <a:prstGeom prst="ellipse">
              <a:avLst/>
            </a:prstGeom>
            <a:noFill/>
            <a:ln w="12700">
              <a:solidFill>
                <a:schemeClr val="accent1">
                  <a:alpha val="50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1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Oval 15"/>
            <p:cNvSpPr>
              <a:spLocks noChangeArrowheads="1"/>
            </p:cNvSpPr>
            <p:nvPr/>
          </p:nvSpPr>
          <p:spPr bwMode="auto">
            <a:xfrm>
              <a:off x="745298" y="1482885"/>
              <a:ext cx="2576237" cy="2603137"/>
            </a:xfrm>
            <a:prstGeom prst="ellipse">
              <a:avLst/>
            </a:prstGeom>
            <a:noFill/>
            <a:ln w="12700">
              <a:solidFill>
                <a:schemeClr val="accent1">
                  <a:alpha val="50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1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1080944" y="1812407"/>
              <a:ext cx="1904940" cy="194409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9" tIns="34280" rIns="68559" bIns="34280" anchor="ctr"/>
            <a:lstStyle/>
            <a:p>
              <a:pPr algn="ctr"/>
              <a:endParaRPr lang="zh-CN" altLang="zh-CN" sz="1800">
                <a:cs typeface="+mn-ea"/>
                <a:sym typeface="+mn-lt"/>
              </a:endParaRPr>
            </a:p>
          </p:txBody>
        </p:sp>
        <p:grpSp>
          <p:nvGrpSpPr>
            <p:cNvPr id="17" name="圆圈1"/>
            <p:cNvGrpSpPr/>
            <p:nvPr/>
          </p:nvGrpSpPr>
          <p:grpSpPr bwMode="auto">
            <a:xfrm>
              <a:off x="2477342" y="1465295"/>
              <a:ext cx="271319" cy="271403"/>
              <a:chOff x="0" y="0"/>
              <a:chExt cx="262" cy="262"/>
            </a:xfrm>
          </p:grpSpPr>
          <p:sp>
            <p:nvSpPr>
              <p:cNvPr id="18" name="Oval 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2" cy="26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zh-CN" sz="1800">
                  <a:cs typeface="+mn-ea"/>
                  <a:sym typeface="+mn-lt"/>
                </a:endParaRPr>
              </a:p>
            </p:txBody>
          </p:sp>
          <p:sp>
            <p:nvSpPr>
              <p:cNvPr id="19" name="Oval 20"/>
              <p:cNvSpPr>
                <a:spLocks noChangeArrowheads="1"/>
              </p:cNvSpPr>
              <p:nvPr/>
            </p:nvSpPr>
            <p:spPr bwMode="auto">
              <a:xfrm>
                <a:off x="25" y="22"/>
                <a:ext cx="218" cy="21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zh-CN" sz="1800"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圆圈2"/>
            <p:cNvGrpSpPr/>
            <p:nvPr/>
          </p:nvGrpSpPr>
          <p:grpSpPr bwMode="auto">
            <a:xfrm>
              <a:off x="3047112" y="2029527"/>
              <a:ext cx="272746" cy="272830"/>
              <a:chOff x="0" y="0"/>
              <a:chExt cx="262" cy="262"/>
            </a:xfrm>
            <a:solidFill>
              <a:schemeClr val="accent1"/>
            </a:solidFill>
          </p:grpSpPr>
          <p:sp>
            <p:nvSpPr>
              <p:cNvPr id="21" name="Oval 2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2" cy="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zh-CN" sz="1800">
                  <a:cs typeface="+mn-ea"/>
                  <a:sym typeface="+mn-lt"/>
                </a:endParaRPr>
              </a:p>
            </p:txBody>
          </p:sp>
          <p:sp>
            <p:nvSpPr>
              <p:cNvPr id="22" name="Oval 29"/>
              <p:cNvSpPr>
                <a:spLocks noChangeArrowheads="1"/>
              </p:cNvSpPr>
              <p:nvPr/>
            </p:nvSpPr>
            <p:spPr bwMode="auto">
              <a:xfrm>
                <a:off x="22" y="22"/>
                <a:ext cx="218" cy="2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zh-CN" sz="1800"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圆圈3"/>
            <p:cNvGrpSpPr/>
            <p:nvPr/>
          </p:nvGrpSpPr>
          <p:grpSpPr bwMode="auto">
            <a:xfrm>
              <a:off x="3232749" y="2645181"/>
              <a:ext cx="272746" cy="272831"/>
              <a:chOff x="0" y="0"/>
              <a:chExt cx="262" cy="262"/>
            </a:xfrm>
          </p:grpSpPr>
          <p:sp>
            <p:nvSpPr>
              <p:cNvPr id="24" name="Oval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2" cy="26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zh-CN" sz="1800">
                  <a:cs typeface="+mn-ea"/>
                  <a:sym typeface="+mn-lt"/>
                </a:endParaRPr>
              </a:p>
            </p:txBody>
          </p:sp>
          <p:sp>
            <p:nvSpPr>
              <p:cNvPr id="25" name="Oval 32"/>
              <p:cNvSpPr>
                <a:spLocks noChangeArrowheads="1"/>
              </p:cNvSpPr>
              <p:nvPr/>
            </p:nvSpPr>
            <p:spPr bwMode="auto">
              <a:xfrm>
                <a:off x="22" y="22"/>
                <a:ext cx="218" cy="21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zh-CN" sz="1800"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圆圈4"/>
            <p:cNvGrpSpPr/>
            <p:nvPr/>
          </p:nvGrpSpPr>
          <p:grpSpPr bwMode="auto">
            <a:xfrm>
              <a:off x="3039971" y="3299402"/>
              <a:ext cx="271319" cy="271403"/>
              <a:chOff x="0" y="0"/>
              <a:chExt cx="262" cy="262"/>
            </a:xfrm>
            <a:solidFill>
              <a:schemeClr val="accent1"/>
            </a:solidFill>
          </p:grpSpPr>
          <p:sp>
            <p:nvSpPr>
              <p:cNvPr id="27" name="Oval 3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2" cy="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zh-CN" sz="1800">
                  <a:cs typeface="+mn-ea"/>
                  <a:sym typeface="+mn-lt"/>
                </a:endParaRPr>
              </a:p>
            </p:txBody>
          </p:sp>
          <p:sp>
            <p:nvSpPr>
              <p:cNvPr id="28" name="Oval 35"/>
              <p:cNvSpPr>
                <a:spLocks noChangeArrowheads="1"/>
              </p:cNvSpPr>
              <p:nvPr/>
            </p:nvSpPr>
            <p:spPr bwMode="auto">
              <a:xfrm>
                <a:off x="23" y="22"/>
                <a:ext cx="218" cy="2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zh-CN" sz="1800"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圆圈5"/>
            <p:cNvGrpSpPr/>
            <p:nvPr/>
          </p:nvGrpSpPr>
          <p:grpSpPr bwMode="auto">
            <a:xfrm>
              <a:off x="2538746" y="3797925"/>
              <a:ext cx="271319" cy="272830"/>
              <a:chOff x="0" y="0"/>
              <a:chExt cx="262" cy="262"/>
            </a:xfrm>
            <a:solidFill>
              <a:schemeClr val="accent1"/>
            </a:solidFill>
          </p:grpSpPr>
          <p:sp>
            <p:nvSpPr>
              <p:cNvPr id="30" name="Oval 3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2" cy="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zh-CN" sz="1800">
                  <a:cs typeface="+mn-ea"/>
                  <a:sym typeface="+mn-lt"/>
                </a:endParaRPr>
              </a:p>
            </p:txBody>
          </p:sp>
          <p:sp>
            <p:nvSpPr>
              <p:cNvPr id="31" name="Oval 38"/>
              <p:cNvSpPr>
                <a:spLocks noChangeArrowheads="1"/>
              </p:cNvSpPr>
              <p:nvPr/>
            </p:nvSpPr>
            <p:spPr bwMode="auto">
              <a:xfrm>
                <a:off x="21" y="22"/>
                <a:ext cx="218" cy="2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zh-CN" sz="1800">
                  <a:cs typeface="+mn-ea"/>
                  <a:sym typeface="+mn-lt"/>
                </a:endParaRP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" y="1898136"/>
              <a:ext cx="1627773" cy="174970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1"/>
          <p:cNvCxnSpPr/>
          <p:nvPr>
            <p:custDataLst>
              <p:tags r:id="rId1"/>
            </p:custDataLst>
          </p:nvPr>
        </p:nvCxnSpPr>
        <p:spPr>
          <a:xfrm>
            <a:off x="5086431" y="2200023"/>
            <a:ext cx="1522047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"/>
          <p:cNvSpPr/>
          <p:nvPr>
            <p:custDataLst>
              <p:tags r:id="rId2"/>
            </p:custDataLst>
          </p:nvPr>
        </p:nvSpPr>
        <p:spPr>
          <a:xfrm>
            <a:off x="1271504" y="1517118"/>
            <a:ext cx="1365811" cy="1365809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350">
              <a:cs typeface="+mn-ea"/>
              <a:sym typeface="+mn-lt"/>
            </a:endParaRPr>
          </a:p>
        </p:txBody>
      </p:sp>
      <p:sp>
        <p:nvSpPr>
          <p:cNvPr id="10" name="1"/>
          <p:cNvSpPr/>
          <p:nvPr>
            <p:custDataLst>
              <p:tags r:id="rId3"/>
            </p:custDataLst>
          </p:nvPr>
        </p:nvSpPr>
        <p:spPr>
          <a:xfrm>
            <a:off x="1143000" y="1388614"/>
            <a:ext cx="1622819" cy="1622818"/>
          </a:xfrm>
          <a:prstGeom prst="donut">
            <a:avLst>
              <a:gd name="adj" fmla="val 2841"/>
            </a:avLst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350">
              <a:cs typeface="+mn-ea"/>
              <a:sym typeface="+mn-lt"/>
            </a:endParaRPr>
          </a:p>
        </p:txBody>
      </p:sp>
      <p:cxnSp>
        <p:nvCxnSpPr>
          <p:cNvPr id="12" name="1"/>
          <p:cNvCxnSpPr>
            <a:stCxn id="10" idx="6"/>
          </p:cNvCxnSpPr>
          <p:nvPr>
            <p:custDataLst>
              <p:tags r:id="rId4"/>
            </p:custDataLst>
          </p:nvPr>
        </p:nvCxnSpPr>
        <p:spPr>
          <a:xfrm>
            <a:off x="2765819" y="2200023"/>
            <a:ext cx="1173094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1"/>
          <p:cNvGrpSpPr/>
          <p:nvPr>
            <p:custDataLst>
              <p:tags r:id="rId5"/>
            </p:custDataLst>
          </p:nvPr>
        </p:nvGrpSpPr>
        <p:grpSpPr>
          <a:xfrm>
            <a:off x="4027168" y="1276350"/>
            <a:ext cx="1139331" cy="1847345"/>
            <a:chOff x="5166153" y="2320283"/>
            <a:chExt cx="1519108" cy="2463127"/>
          </a:xfrm>
        </p:grpSpPr>
        <p:sp>
          <p:nvSpPr>
            <p:cNvPr id="14" name="Rectangle: Top Corners Snipped 27"/>
            <p:cNvSpPr/>
            <p:nvPr/>
          </p:nvSpPr>
          <p:spPr>
            <a:xfrm>
              <a:off x="5614460" y="2320283"/>
              <a:ext cx="622495" cy="2463127"/>
            </a:xfrm>
            <a:prstGeom prst="snip2SameRect">
              <a:avLst>
                <a:gd name="adj1" fmla="val 50000"/>
                <a:gd name="adj2" fmla="val 50000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>
                <a:cs typeface="+mn-ea"/>
                <a:sym typeface="+mn-lt"/>
              </a:endParaRPr>
            </a:p>
          </p:txBody>
        </p:sp>
        <p:sp>
          <p:nvSpPr>
            <p:cNvPr id="15" name="Oval 29"/>
            <p:cNvSpPr/>
            <p:nvPr/>
          </p:nvSpPr>
          <p:spPr>
            <a:xfrm>
              <a:off x="5166153" y="2792294"/>
              <a:ext cx="1519108" cy="1519105"/>
            </a:xfrm>
            <a:prstGeom prst="ellipse">
              <a:avLst/>
            </a:prstGeom>
            <a:solidFill>
              <a:srgbClr val="F5EAE1"/>
            </a:solidFill>
            <a:ln w="31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>
                <a:cs typeface="+mn-ea"/>
                <a:sym typeface="+mn-lt"/>
              </a:endParaRPr>
            </a:p>
          </p:txBody>
        </p:sp>
      </p:grpSp>
      <p:grpSp>
        <p:nvGrpSpPr>
          <p:cNvPr id="18" name="1"/>
          <p:cNvGrpSpPr/>
          <p:nvPr>
            <p:custDataLst>
              <p:tags r:id="rId6"/>
            </p:custDataLst>
          </p:nvPr>
        </p:nvGrpSpPr>
        <p:grpSpPr>
          <a:xfrm>
            <a:off x="6715673" y="1276350"/>
            <a:ext cx="1139331" cy="1847345"/>
            <a:chOff x="8750826" y="2320283"/>
            <a:chExt cx="1519108" cy="2463127"/>
          </a:xfrm>
        </p:grpSpPr>
        <p:sp>
          <p:nvSpPr>
            <p:cNvPr id="19" name="Rectangle: Top Corners Snipped 23"/>
            <p:cNvSpPr/>
            <p:nvPr/>
          </p:nvSpPr>
          <p:spPr>
            <a:xfrm>
              <a:off x="9199133" y="2320283"/>
              <a:ext cx="622495" cy="2463127"/>
            </a:xfrm>
            <a:prstGeom prst="snip2SameRect">
              <a:avLst>
                <a:gd name="adj1" fmla="val 50000"/>
                <a:gd name="adj2" fmla="val 50000"/>
              </a:avLst>
            </a:prstGeom>
            <a:solidFill>
              <a:srgbClr val="F5EAE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>
                <a:cs typeface="+mn-ea"/>
                <a:sym typeface="+mn-lt"/>
              </a:endParaRPr>
            </a:p>
          </p:txBody>
        </p:sp>
        <p:sp>
          <p:nvSpPr>
            <p:cNvPr id="20" name="Oval 25"/>
            <p:cNvSpPr/>
            <p:nvPr/>
          </p:nvSpPr>
          <p:spPr>
            <a:xfrm>
              <a:off x="8750826" y="2792294"/>
              <a:ext cx="1519108" cy="1519105"/>
            </a:xfrm>
            <a:prstGeom prst="ellipse">
              <a:avLst/>
            </a:prstGeom>
            <a:solidFill>
              <a:srgbClr val="F5EAE1"/>
            </a:solidFill>
            <a:ln w="31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>
                <a:cs typeface="+mn-ea"/>
                <a:sym typeface="+mn-lt"/>
              </a:endParaRPr>
            </a:p>
          </p:txBody>
        </p:sp>
      </p:grpSp>
      <p:sp>
        <p:nvSpPr>
          <p:cNvPr id="26" name="Text Placeholder 3"/>
          <p:cNvSpPr txBox="1"/>
          <p:nvPr/>
        </p:nvSpPr>
        <p:spPr>
          <a:xfrm>
            <a:off x="1166278" y="3154533"/>
            <a:ext cx="1598887" cy="10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>
            <a:defPPr>
              <a:defRPr lang="en-US"/>
            </a:defPPr>
            <a:lvl1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 algn="ctr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十二生肖两两相对 ，相辅相成</a:t>
            </a:r>
            <a:r>
              <a:rPr lang="zh-CN" altLang="en-US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，体现</a:t>
            </a:r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了我们祖先对华夏儿女全部的期望及要求。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22" b="53181"/>
          <a:stretch>
            <a:fillRect/>
          </a:stretch>
        </p:blipFill>
        <p:spPr>
          <a:xfrm>
            <a:off x="1277502" y="1372171"/>
            <a:ext cx="1307687" cy="138977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9" t="5214" r="32763" b="47967"/>
          <a:stretch>
            <a:fillRect/>
          </a:stretch>
        </p:blipFill>
        <p:spPr>
          <a:xfrm>
            <a:off x="4067081" y="1652251"/>
            <a:ext cx="1059504" cy="112601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7" t="4813" r="-1815" b="48368"/>
          <a:stretch>
            <a:fillRect/>
          </a:stretch>
        </p:blipFill>
        <p:spPr>
          <a:xfrm>
            <a:off x="6755586" y="1682731"/>
            <a:ext cx="1059504" cy="1126012"/>
          </a:xfrm>
          <a:prstGeom prst="rect">
            <a:avLst/>
          </a:prstGeom>
        </p:spPr>
      </p:pic>
      <p:sp>
        <p:nvSpPr>
          <p:cNvPr id="32" name="Text Placeholder 3"/>
          <p:cNvSpPr txBox="1"/>
          <p:nvPr/>
        </p:nvSpPr>
        <p:spPr>
          <a:xfrm>
            <a:off x="3722711" y="3214404"/>
            <a:ext cx="1598887" cy="10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>
            <a:defPPr>
              <a:defRPr lang="en-US"/>
            </a:defPPr>
            <a:lvl1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 algn="ctr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鼠代表智慧，牛代表勤劳</a:t>
            </a:r>
            <a:r>
              <a:rPr lang="zh-CN" altLang="en-US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。两者</a:t>
            </a:r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一定要紧密的结合在一 起</a:t>
            </a:r>
          </a:p>
        </p:txBody>
      </p:sp>
      <p:sp>
        <p:nvSpPr>
          <p:cNvPr id="33" name="Text Placeholder 3"/>
          <p:cNvSpPr txBox="1"/>
          <p:nvPr/>
        </p:nvSpPr>
        <p:spPr>
          <a:xfrm>
            <a:off x="6534812" y="3214404"/>
            <a:ext cx="1598887" cy="10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>
            <a:defPPr>
              <a:defRPr lang="en-US"/>
            </a:defPPr>
            <a:lvl1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 algn="ctr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如果只有智慧不</a:t>
            </a:r>
            <a:r>
              <a:rPr lang="zh-CN" altLang="en-US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勤劳就</a:t>
            </a:r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变成了小聪明，光是勤劳，不动脑筋，就变成了愚蠢。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6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1352550"/>
            <a:ext cx="2438400" cy="68599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第五部分</a:t>
            </a:r>
          </a:p>
        </p:txBody>
      </p:sp>
      <p:sp>
        <p:nvSpPr>
          <p:cNvPr id="2" name="矩形 1"/>
          <p:cNvSpPr/>
          <p:nvPr/>
        </p:nvSpPr>
        <p:spPr>
          <a:xfrm>
            <a:off x="1600200" y="1920954"/>
            <a:ext cx="6248400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None/>
              <a:tabLst>
                <a:tab pos="336550" algn="l"/>
              </a:tabLst>
            </a:pPr>
            <a:r>
              <a:rPr lang="zh-CN" altLang="en-US" sz="6600" b="1" dirty="0">
                <a:solidFill>
                  <a:schemeClr val="accent1"/>
                </a:solidFill>
                <a:cs typeface="+mn-ea"/>
                <a:sym typeface="+mn-lt"/>
              </a:rPr>
              <a:t>十二生肖的特征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3"/>
          <a:stretch>
            <a:fillRect/>
          </a:stretch>
        </p:blipFill>
        <p:spPr>
          <a:xfrm>
            <a:off x="4114800" y="1378163"/>
            <a:ext cx="1905000" cy="707381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1828800" y="2960842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important part of chinese traditional culture 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important part of chinese traditional </a:t>
            </a:r>
            <a:endParaRPr lang="en-US" altLang="zh-CN" sz="1200" dirty="0" smtClean="0">
              <a:solidFill>
                <a:schemeClr val="accent1"/>
              </a:solidFill>
              <a:cs typeface="+mn-ea"/>
              <a:sym typeface="+mn-lt"/>
            </a:endParaRPr>
          </a:p>
          <a:p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part 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of chinese </a:t>
            </a:r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traditional 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important part of </a:t>
            </a:r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chinese traditional</a:t>
            </a:r>
            <a:endParaRPr lang="zh-CN" altLang="en-US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2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4"/>
          <p:cNvGrpSpPr/>
          <p:nvPr/>
        </p:nvGrpSpPr>
        <p:grpSpPr bwMode="auto">
          <a:xfrm>
            <a:off x="4618056" y="1504950"/>
            <a:ext cx="3383251" cy="896240"/>
            <a:chOff x="-12147" y="0"/>
            <a:chExt cx="3280856" cy="867745"/>
          </a:xfrm>
        </p:grpSpPr>
        <p:sp>
          <p:nvSpPr>
            <p:cNvPr id="8" name="矩形 15"/>
            <p:cNvSpPr>
              <a:spLocks noChangeArrowheads="1"/>
            </p:cNvSpPr>
            <p:nvPr/>
          </p:nvSpPr>
          <p:spPr bwMode="auto">
            <a:xfrm>
              <a:off x="95245" y="72172"/>
              <a:ext cx="358757" cy="2299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5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9" name="TextBox 16"/>
            <p:cNvSpPr>
              <a:spLocks noChangeArrowheads="1"/>
            </p:cNvSpPr>
            <p:nvPr/>
          </p:nvSpPr>
          <p:spPr bwMode="auto">
            <a:xfrm>
              <a:off x="-12147" y="273563"/>
              <a:ext cx="3280856" cy="594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tx2"/>
                  </a:solidFill>
                  <a:cs typeface="+mn-ea"/>
                  <a:sym typeface="+mn-lt"/>
                </a:rPr>
                <a:t>两者</a:t>
              </a:r>
              <a:r>
                <a:rPr lang="zh-CN" altLang="en-US" sz="1200" dirty="0">
                  <a:solidFill>
                    <a:schemeClr val="tx2"/>
                  </a:solidFill>
                  <a:cs typeface="+mn-ea"/>
                  <a:sym typeface="+mn-lt"/>
                </a:rPr>
                <a:t>一定要紧密的结合在一起，才能做到所谓的大胆心细</a:t>
              </a:r>
              <a:r>
                <a:rPr lang="zh-CN" altLang="en-US" sz="1200" dirty="0" smtClean="0">
                  <a:solidFill>
                    <a:schemeClr val="tx2"/>
                  </a:solidFill>
                  <a:cs typeface="+mn-ea"/>
                  <a:sym typeface="+mn-lt"/>
                </a:rPr>
                <a:t>。</a:t>
              </a:r>
              <a:endParaRPr lang="zh-CN" altLang="en-US" sz="12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17"/>
            <p:cNvSpPr>
              <a:spLocks noChangeArrowheads="1"/>
            </p:cNvSpPr>
            <p:nvPr/>
          </p:nvSpPr>
          <p:spPr bwMode="auto">
            <a:xfrm>
              <a:off x="558773" y="0"/>
              <a:ext cx="2020788" cy="29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350" b="1" dirty="0">
                  <a:solidFill>
                    <a:schemeClr val="tx2"/>
                  </a:solidFill>
                  <a:cs typeface="+mn-ea"/>
                  <a:sym typeface="+mn-lt"/>
                </a:rPr>
                <a:t>老虎代表勇猛</a:t>
              </a:r>
            </a:p>
          </p:txBody>
        </p:sp>
      </p:grpSp>
      <p:grpSp>
        <p:nvGrpSpPr>
          <p:cNvPr id="11" name="组合 18"/>
          <p:cNvGrpSpPr/>
          <p:nvPr/>
        </p:nvGrpSpPr>
        <p:grpSpPr bwMode="auto">
          <a:xfrm>
            <a:off x="4630579" y="2478012"/>
            <a:ext cx="3264077" cy="837576"/>
            <a:chOff x="0" y="63820"/>
            <a:chExt cx="3165286" cy="812247"/>
          </a:xfrm>
        </p:grpSpPr>
        <p:sp>
          <p:nvSpPr>
            <p:cNvPr id="12" name="矩形 19"/>
            <p:cNvSpPr>
              <a:spLocks noChangeArrowheads="1"/>
            </p:cNvSpPr>
            <p:nvPr/>
          </p:nvSpPr>
          <p:spPr bwMode="auto">
            <a:xfrm>
              <a:off x="95245" y="92989"/>
              <a:ext cx="358757" cy="2302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5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20"/>
            <p:cNvSpPr>
              <a:spLocks noChangeArrowheads="1"/>
            </p:cNvSpPr>
            <p:nvPr/>
          </p:nvSpPr>
          <p:spPr bwMode="auto">
            <a:xfrm>
              <a:off x="0" y="280932"/>
              <a:ext cx="3165286" cy="59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2"/>
                  </a:solidFill>
                  <a:cs typeface="+mn-ea"/>
                  <a:sym typeface="+mn-lt"/>
                </a:rPr>
                <a:t>如果勇猛离开了谨慎，就变成了鲁莽，而一味的谨慎就变成了胆怯</a:t>
              </a:r>
            </a:p>
          </p:txBody>
        </p:sp>
        <p:sp>
          <p:nvSpPr>
            <p:cNvPr id="14" name="矩形 21"/>
            <p:cNvSpPr>
              <a:spLocks noChangeArrowheads="1"/>
            </p:cNvSpPr>
            <p:nvPr/>
          </p:nvSpPr>
          <p:spPr bwMode="auto">
            <a:xfrm>
              <a:off x="558772" y="63820"/>
              <a:ext cx="2020787" cy="29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350" b="1" dirty="0">
                  <a:solidFill>
                    <a:schemeClr val="tx2"/>
                  </a:solidFill>
                  <a:cs typeface="+mn-ea"/>
                  <a:sym typeface="+mn-lt"/>
                </a:rPr>
                <a:t>兔子代表谨慎</a:t>
              </a:r>
            </a:p>
          </p:txBody>
        </p:sp>
      </p:grpSp>
      <p:grpSp>
        <p:nvGrpSpPr>
          <p:cNvPr id="15" name="组合 22"/>
          <p:cNvGrpSpPr/>
          <p:nvPr/>
        </p:nvGrpSpPr>
        <p:grpSpPr bwMode="auto">
          <a:xfrm>
            <a:off x="4630579" y="3567560"/>
            <a:ext cx="3930356" cy="683280"/>
            <a:chOff x="0" y="-5170"/>
            <a:chExt cx="3811398" cy="662326"/>
          </a:xfrm>
        </p:grpSpPr>
        <p:sp>
          <p:nvSpPr>
            <p:cNvPr id="16" name="矩形 23"/>
            <p:cNvSpPr>
              <a:spLocks noChangeArrowheads="1"/>
            </p:cNvSpPr>
            <p:nvPr/>
          </p:nvSpPr>
          <p:spPr bwMode="auto">
            <a:xfrm>
              <a:off x="95245" y="59234"/>
              <a:ext cx="358757" cy="2302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5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24"/>
            <p:cNvSpPr>
              <a:spLocks noChangeArrowheads="1"/>
            </p:cNvSpPr>
            <p:nvPr/>
          </p:nvSpPr>
          <p:spPr bwMode="auto">
            <a:xfrm>
              <a:off x="0" y="330786"/>
              <a:ext cx="3811398" cy="326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2"/>
                  </a:solidFill>
                  <a:cs typeface="+mn-ea"/>
                  <a:sym typeface="+mn-lt"/>
                </a:rPr>
                <a:t>光是勤劳，不动脑筋，就变成了愚蠢。</a:t>
              </a:r>
            </a:p>
          </p:txBody>
        </p:sp>
        <p:sp>
          <p:nvSpPr>
            <p:cNvPr id="18" name="矩形 25"/>
            <p:cNvSpPr>
              <a:spLocks noChangeArrowheads="1"/>
            </p:cNvSpPr>
            <p:nvPr/>
          </p:nvSpPr>
          <p:spPr bwMode="auto">
            <a:xfrm>
              <a:off x="627242" y="-5170"/>
              <a:ext cx="2020787" cy="290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350" b="1" dirty="0">
                  <a:solidFill>
                    <a:schemeClr val="tx2"/>
                  </a:solidFill>
                  <a:cs typeface="+mn-ea"/>
                  <a:sym typeface="+mn-lt"/>
                </a:rPr>
                <a:t>两者一定要紧密的结合</a:t>
              </a:r>
              <a:endParaRPr lang="zh-CN" altLang="en-US" sz="135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14400" y="1504052"/>
            <a:ext cx="3339464" cy="2278588"/>
            <a:chOff x="868344" y="1492266"/>
            <a:chExt cx="3339464" cy="227858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57" t="5556" r="34796" b="52963"/>
            <a:stretch>
              <a:fillRect/>
            </a:stretch>
          </p:blipFill>
          <p:spPr>
            <a:xfrm>
              <a:off x="1603648" y="1629570"/>
              <a:ext cx="1910279" cy="1910278"/>
            </a:xfrm>
            <a:prstGeom prst="rect">
              <a:avLst/>
            </a:prstGeom>
          </p:spPr>
        </p:pic>
        <p:grpSp>
          <p:nvGrpSpPr>
            <p:cNvPr id="24" name="Group 7"/>
            <p:cNvGrpSpPr/>
            <p:nvPr/>
          </p:nvGrpSpPr>
          <p:grpSpPr bwMode="auto">
            <a:xfrm>
              <a:off x="868344" y="1492266"/>
              <a:ext cx="3339464" cy="2278588"/>
              <a:chOff x="-1" y="534"/>
              <a:chExt cx="7572190" cy="5166465"/>
            </a:xfrm>
            <a:solidFill>
              <a:srgbClr val="393A3F"/>
            </a:solidFill>
          </p:grpSpPr>
          <p:sp>
            <p:nvSpPr>
              <p:cNvPr id="25" name="AutoShape 9"/>
              <p:cNvSpPr/>
              <p:nvPr/>
            </p:nvSpPr>
            <p:spPr bwMode="auto">
              <a:xfrm>
                <a:off x="2012698" y="4103548"/>
                <a:ext cx="1846032" cy="1063450"/>
              </a:xfrm>
              <a:custGeom>
                <a:avLst/>
                <a:gdLst>
                  <a:gd name="T0" fmla="*/ 923016 w 21600"/>
                  <a:gd name="T1" fmla="*/ 531725 h 21600"/>
                  <a:gd name="T2" fmla="*/ 923016 w 21600"/>
                  <a:gd name="T3" fmla="*/ 531725 h 21600"/>
                  <a:gd name="T4" fmla="*/ 923016 w 21600"/>
                  <a:gd name="T5" fmla="*/ 531725 h 21600"/>
                  <a:gd name="T6" fmla="*/ 923016 w 21600"/>
                  <a:gd name="T7" fmla="*/ 53172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648" y="0"/>
                    </a:moveTo>
                    <a:lnTo>
                      <a:pt x="3411" y="5394"/>
                    </a:lnTo>
                    <a:lnTo>
                      <a:pt x="0" y="5854"/>
                    </a:lnTo>
                    <a:cubicBezTo>
                      <a:pt x="71" y="5979"/>
                      <a:pt x="137" y="6108"/>
                      <a:pt x="209" y="6232"/>
                    </a:cubicBezTo>
                    <a:cubicBezTo>
                      <a:pt x="6116" y="16480"/>
                      <a:pt x="13859" y="21600"/>
                      <a:pt x="21600" y="21600"/>
                    </a:cubicBezTo>
                    <a:lnTo>
                      <a:pt x="21600" y="12981"/>
                    </a:lnTo>
                    <a:cubicBezTo>
                      <a:pt x="15130" y="12981"/>
                      <a:pt x="8659" y="8702"/>
                      <a:pt x="3722" y="137"/>
                    </a:cubicBezTo>
                    <a:cubicBezTo>
                      <a:pt x="3696" y="92"/>
                      <a:pt x="3674" y="45"/>
                      <a:pt x="36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s-ES" sz="135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AutoShape 8"/>
              <p:cNvSpPr/>
              <p:nvPr/>
            </p:nvSpPr>
            <p:spPr bwMode="auto">
              <a:xfrm rot="10800000" flipH="1">
                <a:off x="-1" y="4747968"/>
                <a:ext cx="3809526" cy="419031"/>
              </a:xfrm>
              <a:custGeom>
                <a:avLst/>
                <a:gdLst>
                  <a:gd name="T0" fmla="*/ 1904763 w 21600"/>
                  <a:gd name="T1" fmla="*/ 209516 h 21600"/>
                  <a:gd name="T2" fmla="*/ 1904763 w 21600"/>
                  <a:gd name="T3" fmla="*/ 209516 h 21600"/>
                  <a:gd name="T4" fmla="*/ 1904763 w 21600"/>
                  <a:gd name="T5" fmla="*/ 209516 h 21600"/>
                  <a:gd name="T6" fmla="*/ 1904763 w 21600"/>
                  <a:gd name="T7" fmla="*/ 20951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ubicBezTo>
                      <a:pt x="2160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s-ES" sz="135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AutoShape 10"/>
              <p:cNvSpPr/>
              <p:nvPr/>
            </p:nvSpPr>
            <p:spPr bwMode="auto">
              <a:xfrm>
                <a:off x="2049206" y="534"/>
                <a:ext cx="3653970" cy="1063450"/>
              </a:xfrm>
              <a:custGeom>
                <a:avLst/>
                <a:gdLst>
                  <a:gd name="T0" fmla="*/ 1826985 w 21600"/>
                  <a:gd name="T1" fmla="*/ 531725 h 21600"/>
                  <a:gd name="T2" fmla="*/ 1826985 w 21600"/>
                  <a:gd name="T3" fmla="*/ 531725 h 21600"/>
                  <a:gd name="T4" fmla="*/ 1826985 w 21600"/>
                  <a:gd name="T5" fmla="*/ 531725 h 21600"/>
                  <a:gd name="T6" fmla="*/ 1826985 w 21600"/>
                  <a:gd name="T7" fmla="*/ 53172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692" y="0"/>
                    </a:moveTo>
                    <a:cubicBezTo>
                      <a:pt x="6830" y="0"/>
                      <a:pt x="2969" y="5004"/>
                      <a:pt x="0" y="15005"/>
                    </a:cubicBezTo>
                    <a:lnTo>
                      <a:pt x="134" y="20923"/>
                    </a:lnTo>
                    <a:lnTo>
                      <a:pt x="1704" y="21342"/>
                    </a:lnTo>
                    <a:cubicBezTo>
                      <a:pt x="4192" y="12865"/>
                      <a:pt x="7441" y="8619"/>
                      <a:pt x="10692" y="8619"/>
                    </a:cubicBezTo>
                    <a:cubicBezTo>
                      <a:pt x="13959" y="8619"/>
                      <a:pt x="17227" y="12899"/>
                      <a:pt x="19720" y="21463"/>
                    </a:cubicBezTo>
                    <a:cubicBezTo>
                      <a:pt x="19733" y="21508"/>
                      <a:pt x="19745" y="21555"/>
                      <a:pt x="19758" y="21600"/>
                    </a:cubicBezTo>
                    <a:lnTo>
                      <a:pt x="19877" y="16206"/>
                    </a:lnTo>
                    <a:lnTo>
                      <a:pt x="21600" y="15746"/>
                    </a:lnTo>
                    <a:cubicBezTo>
                      <a:pt x="21564" y="15621"/>
                      <a:pt x="21531" y="15492"/>
                      <a:pt x="21494" y="15368"/>
                    </a:cubicBezTo>
                    <a:cubicBezTo>
                      <a:pt x="18512" y="5120"/>
                      <a:pt x="14601" y="0"/>
                      <a:pt x="106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s-ES" sz="135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AutoShape 11"/>
              <p:cNvSpPr/>
              <p:nvPr/>
            </p:nvSpPr>
            <p:spPr bwMode="auto">
              <a:xfrm rot="-5400000">
                <a:off x="-20564" y="2033767"/>
                <a:ext cx="3653825" cy="1063493"/>
              </a:xfrm>
              <a:custGeom>
                <a:avLst/>
                <a:gdLst>
                  <a:gd name="T0" fmla="*/ 1826913 w 21600"/>
                  <a:gd name="T1" fmla="*/ 531747 h 21600"/>
                  <a:gd name="T2" fmla="*/ 1826913 w 21600"/>
                  <a:gd name="T3" fmla="*/ 531747 h 21600"/>
                  <a:gd name="T4" fmla="*/ 1826913 w 21600"/>
                  <a:gd name="T5" fmla="*/ 531747 h 21600"/>
                  <a:gd name="T6" fmla="*/ 1826913 w 21600"/>
                  <a:gd name="T7" fmla="*/ 53174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692" y="0"/>
                    </a:moveTo>
                    <a:cubicBezTo>
                      <a:pt x="6830" y="0"/>
                      <a:pt x="2969" y="5004"/>
                      <a:pt x="0" y="15005"/>
                    </a:cubicBezTo>
                    <a:lnTo>
                      <a:pt x="134" y="20923"/>
                    </a:lnTo>
                    <a:lnTo>
                      <a:pt x="1704" y="21342"/>
                    </a:lnTo>
                    <a:cubicBezTo>
                      <a:pt x="4192" y="12865"/>
                      <a:pt x="7441" y="8619"/>
                      <a:pt x="10692" y="8619"/>
                    </a:cubicBezTo>
                    <a:cubicBezTo>
                      <a:pt x="13959" y="8619"/>
                      <a:pt x="17227" y="12899"/>
                      <a:pt x="19720" y="21463"/>
                    </a:cubicBezTo>
                    <a:cubicBezTo>
                      <a:pt x="19733" y="21508"/>
                      <a:pt x="19745" y="21555"/>
                      <a:pt x="19758" y="21600"/>
                    </a:cubicBezTo>
                    <a:lnTo>
                      <a:pt x="19877" y="16206"/>
                    </a:lnTo>
                    <a:lnTo>
                      <a:pt x="21600" y="15746"/>
                    </a:lnTo>
                    <a:cubicBezTo>
                      <a:pt x="21564" y="15621"/>
                      <a:pt x="21531" y="15492"/>
                      <a:pt x="21494" y="15368"/>
                    </a:cubicBezTo>
                    <a:cubicBezTo>
                      <a:pt x="18512" y="5120"/>
                      <a:pt x="14601" y="0"/>
                      <a:pt x="106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s-ES" sz="135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AutoShape 12"/>
              <p:cNvSpPr/>
              <p:nvPr/>
            </p:nvSpPr>
            <p:spPr bwMode="auto">
              <a:xfrm rot="5400000">
                <a:off x="4082613" y="2070273"/>
                <a:ext cx="3653825" cy="1063493"/>
              </a:xfrm>
              <a:custGeom>
                <a:avLst/>
                <a:gdLst>
                  <a:gd name="T0" fmla="*/ 1826913 w 21600"/>
                  <a:gd name="T1" fmla="*/ 531747 h 21600"/>
                  <a:gd name="T2" fmla="*/ 1826913 w 21600"/>
                  <a:gd name="T3" fmla="*/ 531747 h 21600"/>
                  <a:gd name="T4" fmla="*/ 1826913 w 21600"/>
                  <a:gd name="T5" fmla="*/ 531747 h 21600"/>
                  <a:gd name="T6" fmla="*/ 1826913 w 21600"/>
                  <a:gd name="T7" fmla="*/ 53174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692" y="0"/>
                    </a:moveTo>
                    <a:cubicBezTo>
                      <a:pt x="6830" y="0"/>
                      <a:pt x="2969" y="5004"/>
                      <a:pt x="0" y="15005"/>
                    </a:cubicBezTo>
                    <a:lnTo>
                      <a:pt x="134" y="20923"/>
                    </a:lnTo>
                    <a:lnTo>
                      <a:pt x="1704" y="21342"/>
                    </a:lnTo>
                    <a:cubicBezTo>
                      <a:pt x="4192" y="12865"/>
                      <a:pt x="7441" y="8619"/>
                      <a:pt x="10692" y="8619"/>
                    </a:cubicBezTo>
                    <a:cubicBezTo>
                      <a:pt x="13959" y="8619"/>
                      <a:pt x="17227" y="12899"/>
                      <a:pt x="19720" y="21463"/>
                    </a:cubicBezTo>
                    <a:cubicBezTo>
                      <a:pt x="19733" y="21508"/>
                      <a:pt x="19745" y="21555"/>
                      <a:pt x="19758" y="21600"/>
                    </a:cubicBezTo>
                    <a:lnTo>
                      <a:pt x="19877" y="16206"/>
                    </a:lnTo>
                    <a:lnTo>
                      <a:pt x="21600" y="15746"/>
                    </a:lnTo>
                    <a:cubicBezTo>
                      <a:pt x="21564" y="15621"/>
                      <a:pt x="21531" y="15492"/>
                      <a:pt x="21494" y="15368"/>
                    </a:cubicBezTo>
                    <a:cubicBezTo>
                      <a:pt x="18512" y="5120"/>
                      <a:pt x="14601" y="0"/>
                      <a:pt x="106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s-ES" sz="13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AutoShape 13"/>
              <p:cNvSpPr/>
              <p:nvPr/>
            </p:nvSpPr>
            <p:spPr bwMode="auto">
              <a:xfrm>
                <a:off x="3858730" y="4116246"/>
                <a:ext cx="1807938" cy="1050753"/>
              </a:xfrm>
              <a:custGeom>
                <a:avLst/>
                <a:gdLst>
                  <a:gd name="T0" fmla="*/ 903969 w 21600"/>
                  <a:gd name="T1" fmla="*/ 525377 h 21600"/>
                  <a:gd name="T2" fmla="*/ 903969 w 21600"/>
                  <a:gd name="T3" fmla="*/ 525377 h 21600"/>
                  <a:gd name="T4" fmla="*/ 903969 w 21600"/>
                  <a:gd name="T5" fmla="*/ 525377 h 21600"/>
                  <a:gd name="T6" fmla="*/ 903969 w 21600"/>
                  <a:gd name="T7" fmla="*/ 52537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58" y="0"/>
                    </a:moveTo>
                    <a:cubicBezTo>
                      <a:pt x="13132" y="8580"/>
                      <a:pt x="6567" y="12877"/>
                      <a:pt x="0" y="12877"/>
                    </a:cubicBezTo>
                    <a:lnTo>
                      <a:pt x="0" y="21600"/>
                    </a:lnTo>
                    <a:cubicBezTo>
                      <a:pt x="7802" y="21600"/>
                      <a:pt x="15603" y="16535"/>
                      <a:pt x="21600" y="6414"/>
                    </a:cubicBezTo>
                    <a:lnTo>
                      <a:pt x="21330" y="424"/>
                    </a:lnTo>
                    <a:lnTo>
                      <a:pt x="181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s-ES" sz="135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AutoShape 14"/>
              <p:cNvSpPr/>
              <p:nvPr/>
            </p:nvSpPr>
            <p:spPr bwMode="auto">
              <a:xfrm rot="10800000" flipH="1">
                <a:off x="3684887" y="4747967"/>
                <a:ext cx="3887302" cy="419031"/>
              </a:xfrm>
              <a:custGeom>
                <a:avLst/>
                <a:gdLst>
                  <a:gd name="T0" fmla="*/ 1943652 w 21600"/>
                  <a:gd name="T1" fmla="*/ 209516 h 21600"/>
                  <a:gd name="T2" fmla="*/ 1943652 w 21600"/>
                  <a:gd name="T3" fmla="*/ 209516 h 21600"/>
                  <a:gd name="T4" fmla="*/ 1943652 w 21600"/>
                  <a:gd name="T5" fmla="*/ 209516 h 21600"/>
                  <a:gd name="T6" fmla="*/ 1943652 w 21600"/>
                  <a:gd name="T7" fmla="*/ 20951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ubicBezTo>
                      <a:pt x="2160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s-ES" sz="135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79"/>
          <p:cNvSpPr>
            <a:spLocks noChangeArrowheads="1"/>
          </p:cNvSpPr>
          <p:nvPr/>
        </p:nvSpPr>
        <p:spPr bwMode="auto">
          <a:xfrm>
            <a:off x="1408612" y="2063052"/>
            <a:ext cx="20402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14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龙代表刚猛，蛇代表</a:t>
            </a:r>
            <a:r>
              <a:rPr lang="zh-CN" altLang="en-US" sz="1400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柔</a:t>
            </a:r>
            <a:endParaRPr lang="zh-CN" altLang="en-US" sz="14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/>
            <a:r>
              <a:rPr lang="zh-CN" altLang="en-US" sz="14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所谓刚者易折</a:t>
            </a:r>
            <a:endParaRPr lang="id-ID" altLang="zh-CN" sz="14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878675" y="971550"/>
            <a:ext cx="3098006" cy="3428422"/>
            <a:chOff x="3378994" y="1193007"/>
            <a:chExt cx="2612231" cy="2890837"/>
          </a:xfrm>
        </p:grpSpPr>
        <p:sp>
          <p:nvSpPr>
            <p:cNvPr id="7" name="Freeform 10"/>
            <p:cNvSpPr/>
            <p:nvPr/>
          </p:nvSpPr>
          <p:spPr bwMode="auto">
            <a:xfrm>
              <a:off x="3581400" y="2502694"/>
              <a:ext cx="400050" cy="782241"/>
            </a:xfrm>
            <a:custGeom>
              <a:avLst/>
              <a:gdLst>
                <a:gd name="T0" fmla="*/ 2147483647 w 292"/>
                <a:gd name="T1" fmla="*/ 2147483647 h 572"/>
                <a:gd name="T2" fmla="*/ 0 w 292"/>
                <a:gd name="T3" fmla="*/ 2147483647 h 572"/>
                <a:gd name="T4" fmla="*/ 2147483647 w 292"/>
                <a:gd name="T5" fmla="*/ 0 h 572"/>
                <a:gd name="T6" fmla="*/ 2147483647 w 292"/>
                <a:gd name="T7" fmla="*/ 2147483647 h 572"/>
                <a:gd name="T8" fmla="*/ 2147483647 w 292"/>
                <a:gd name="T9" fmla="*/ 2147483647 h 572"/>
                <a:gd name="T10" fmla="*/ 2147483647 w 292"/>
                <a:gd name="T11" fmla="*/ 2147483647 h 572"/>
                <a:gd name="T12" fmla="*/ 2147483647 w 292"/>
                <a:gd name="T13" fmla="*/ 2147483647 h 5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2" h="572">
                  <a:moveTo>
                    <a:pt x="14" y="572"/>
                  </a:moveTo>
                  <a:cubicBezTo>
                    <a:pt x="4" y="527"/>
                    <a:pt x="0" y="481"/>
                    <a:pt x="0" y="435"/>
                  </a:cubicBezTo>
                  <a:cubicBezTo>
                    <a:pt x="0" y="250"/>
                    <a:pt x="108" y="79"/>
                    <a:pt x="277" y="0"/>
                  </a:cubicBezTo>
                  <a:cubicBezTo>
                    <a:pt x="292" y="33"/>
                    <a:pt x="292" y="33"/>
                    <a:pt x="292" y="33"/>
                  </a:cubicBezTo>
                  <a:cubicBezTo>
                    <a:pt x="136" y="106"/>
                    <a:pt x="36" y="264"/>
                    <a:pt x="36" y="435"/>
                  </a:cubicBezTo>
                  <a:cubicBezTo>
                    <a:pt x="36" y="479"/>
                    <a:pt x="40" y="522"/>
                    <a:pt x="49" y="564"/>
                  </a:cubicBezTo>
                  <a:lnTo>
                    <a:pt x="14" y="5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35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11"/>
            <p:cNvSpPr/>
            <p:nvPr/>
          </p:nvSpPr>
          <p:spPr bwMode="auto">
            <a:xfrm>
              <a:off x="4151709" y="3475434"/>
              <a:ext cx="1215629" cy="489347"/>
            </a:xfrm>
            <a:custGeom>
              <a:avLst/>
              <a:gdLst>
                <a:gd name="T0" fmla="*/ 2147483647 w 888"/>
                <a:gd name="T1" fmla="*/ 2147483647 h 358"/>
                <a:gd name="T2" fmla="*/ 0 w 888"/>
                <a:gd name="T3" fmla="*/ 2147483647 h 358"/>
                <a:gd name="T4" fmla="*/ 2147483647 w 888"/>
                <a:gd name="T5" fmla="*/ 2147483647 h 358"/>
                <a:gd name="T6" fmla="*/ 2147483647 w 888"/>
                <a:gd name="T7" fmla="*/ 2147483647 h 358"/>
                <a:gd name="T8" fmla="*/ 2147483647 w 888"/>
                <a:gd name="T9" fmla="*/ 0 h 358"/>
                <a:gd name="T10" fmla="*/ 2147483647 w 888"/>
                <a:gd name="T11" fmla="*/ 2147483647 h 358"/>
                <a:gd name="T12" fmla="*/ 2147483647 w 888"/>
                <a:gd name="T13" fmla="*/ 2147483647 h 358"/>
                <a:gd name="T14" fmla="*/ 2147483647 w 888"/>
                <a:gd name="T15" fmla="*/ 2147483647 h 3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8" h="358">
                  <a:moveTo>
                    <a:pt x="216" y="358"/>
                  </a:moveTo>
                  <a:cubicBezTo>
                    <a:pt x="142" y="358"/>
                    <a:pt x="70" y="345"/>
                    <a:pt x="0" y="320"/>
                  </a:cubicBezTo>
                  <a:cubicBezTo>
                    <a:pt x="13" y="287"/>
                    <a:pt x="13" y="287"/>
                    <a:pt x="13" y="287"/>
                  </a:cubicBezTo>
                  <a:cubicBezTo>
                    <a:pt x="78" y="310"/>
                    <a:pt x="146" y="322"/>
                    <a:pt x="216" y="322"/>
                  </a:cubicBezTo>
                  <a:cubicBezTo>
                    <a:pt x="472" y="322"/>
                    <a:pt x="706" y="205"/>
                    <a:pt x="859" y="0"/>
                  </a:cubicBezTo>
                  <a:cubicBezTo>
                    <a:pt x="888" y="22"/>
                    <a:pt x="888" y="22"/>
                    <a:pt x="888" y="22"/>
                  </a:cubicBezTo>
                  <a:cubicBezTo>
                    <a:pt x="812" y="124"/>
                    <a:pt x="711" y="209"/>
                    <a:pt x="598" y="267"/>
                  </a:cubicBezTo>
                  <a:cubicBezTo>
                    <a:pt x="479" y="327"/>
                    <a:pt x="351" y="358"/>
                    <a:pt x="216" y="3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35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5380434" y="2113359"/>
              <a:ext cx="205979" cy="538163"/>
            </a:xfrm>
            <a:custGeom>
              <a:avLst/>
              <a:gdLst>
                <a:gd name="T0" fmla="*/ 2147483647 w 150"/>
                <a:gd name="T1" fmla="*/ 2147483647 h 393"/>
                <a:gd name="T2" fmla="*/ 0 w 150"/>
                <a:gd name="T3" fmla="*/ 2147483647 h 393"/>
                <a:gd name="T4" fmla="*/ 2147483647 w 150"/>
                <a:gd name="T5" fmla="*/ 0 h 393"/>
                <a:gd name="T6" fmla="*/ 2147483647 w 150"/>
                <a:gd name="T7" fmla="*/ 2147483647 h 393"/>
                <a:gd name="T8" fmla="*/ 2147483647 w 150"/>
                <a:gd name="T9" fmla="*/ 2147483647 h 3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" h="393">
                  <a:moveTo>
                    <a:pt x="114" y="393"/>
                  </a:moveTo>
                  <a:cubicBezTo>
                    <a:pt x="100" y="261"/>
                    <a:pt x="61" y="135"/>
                    <a:pt x="0" y="17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95" y="122"/>
                    <a:pt x="135" y="253"/>
                    <a:pt x="150" y="389"/>
                  </a:cubicBezTo>
                  <a:lnTo>
                    <a:pt x="114" y="3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35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0" name="Group 54"/>
            <p:cNvGrpSpPr/>
            <p:nvPr/>
          </p:nvGrpSpPr>
          <p:grpSpPr>
            <a:xfrm>
              <a:off x="3954066" y="1193007"/>
              <a:ext cx="738188" cy="277415"/>
              <a:chOff x="5311775" y="2108201"/>
              <a:chExt cx="984251" cy="369886"/>
            </a:xfrm>
            <a:solidFill>
              <a:schemeClr val="accent1"/>
            </a:solidFill>
          </p:grpSpPr>
          <p:sp>
            <p:nvSpPr>
              <p:cNvPr id="11" name="Freeform 9"/>
              <p:cNvSpPr/>
              <p:nvPr/>
            </p:nvSpPr>
            <p:spPr bwMode="auto">
              <a:xfrm>
                <a:off x="5311775" y="2108201"/>
                <a:ext cx="230188" cy="360362"/>
              </a:xfrm>
              <a:custGeom>
                <a:avLst/>
                <a:gdLst>
                  <a:gd name="T0" fmla="*/ 145 w 145"/>
                  <a:gd name="T1" fmla="*/ 227 h 227"/>
                  <a:gd name="T2" fmla="*/ 0 w 145"/>
                  <a:gd name="T3" fmla="*/ 114 h 227"/>
                  <a:gd name="T4" fmla="*/ 145 w 145"/>
                  <a:gd name="T5" fmla="*/ 0 h 227"/>
                  <a:gd name="T6" fmla="*/ 145 w 145"/>
                  <a:gd name="T7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227">
                    <a:moveTo>
                      <a:pt x="145" y="227"/>
                    </a:moveTo>
                    <a:lnTo>
                      <a:pt x="0" y="114"/>
                    </a:lnTo>
                    <a:lnTo>
                      <a:pt x="145" y="0"/>
                    </a:lnTo>
                    <a:lnTo>
                      <a:pt x="145" y="2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35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5472113" y="2244725"/>
                <a:ext cx="823913" cy="233362"/>
              </a:xfrm>
              <a:custGeom>
                <a:avLst/>
                <a:gdLst>
                  <a:gd name="T0" fmla="*/ 437 w 452"/>
                  <a:gd name="T1" fmla="*/ 128 h 128"/>
                  <a:gd name="T2" fmla="*/ 0 w 452"/>
                  <a:gd name="T3" fmla="*/ 36 h 128"/>
                  <a:gd name="T4" fmla="*/ 0 w 452"/>
                  <a:gd name="T5" fmla="*/ 0 h 128"/>
                  <a:gd name="T6" fmla="*/ 452 w 452"/>
                  <a:gd name="T7" fmla="*/ 95 h 128"/>
                  <a:gd name="T8" fmla="*/ 437 w 452"/>
                  <a:gd name="T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2" h="128">
                    <a:moveTo>
                      <a:pt x="437" y="128"/>
                    </a:moveTo>
                    <a:cubicBezTo>
                      <a:pt x="299" y="67"/>
                      <a:pt x="152" y="36"/>
                      <a:pt x="0" y="3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7" y="0"/>
                      <a:pt x="309" y="32"/>
                      <a:pt x="452" y="95"/>
                    </a:cubicBezTo>
                    <a:lnTo>
                      <a:pt x="437" y="1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35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3937397" y="2115741"/>
              <a:ext cx="694135" cy="694134"/>
            </a:xfrm>
            <a:custGeom>
              <a:avLst/>
              <a:gdLst>
                <a:gd name="T0" fmla="*/ 2147483647 w 507"/>
                <a:gd name="T1" fmla="*/ 2147483647 h 507"/>
                <a:gd name="T2" fmla="*/ 0 w 507"/>
                <a:gd name="T3" fmla="*/ 2147483647 h 507"/>
                <a:gd name="T4" fmla="*/ 2147483647 w 507"/>
                <a:gd name="T5" fmla="*/ 0 h 507"/>
                <a:gd name="T6" fmla="*/ 2147483647 w 507"/>
                <a:gd name="T7" fmla="*/ 2147483647 h 507"/>
                <a:gd name="T8" fmla="*/ 2147483647 w 507"/>
                <a:gd name="T9" fmla="*/ 2147483647 h 507"/>
                <a:gd name="T10" fmla="*/ 2147483647 w 507"/>
                <a:gd name="T11" fmla="*/ 2147483647 h 507"/>
                <a:gd name="T12" fmla="*/ 2147483647 w 507"/>
                <a:gd name="T13" fmla="*/ 2147483647 h 507"/>
                <a:gd name="T14" fmla="*/ 2147483647 w 507"/>
                <a:gd name="T15" fmla="*/ 2147483647 h 507"/>
                <a:gd name="T16" fmla="*/ 2147483647 w 507"/>
                <a:gd name="T17" fmla="*/ 2147483647 h 507"/>
                <a:gd name="T18" fmla="*/ 2147483647 w 507"/>
                <a:gd name="T19" fmla="*/ 2147483647 h 5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07" h="507">
                  <a:moveTo>
                    <a:pt x="253" y="507"/>
                  </a:moveTo>
                  <a:cubicBezTo>
                    <a:pt x="113" y="507"/>
                    <a:pt x="0" y="393"/>
                    <a:pt x="0" y="253"/>
                  </a:cubicBezTo>
                  <a:cubicBezTo>
                    <a:pt x="0" y="114"/>
                    <a:pt x="113" y="0"/>
                    <a:pt x="253" y="0"/>
                  </a:cubicBezTo>
                  <a:cubicBezTo>
                    <a:pt x="393" y="0"/>
                    <a:pt x="507" y="114"/>
                    <a:pt x="507" y="253"/>
                  </a:cubicBezTo>
                  <a:cubicBezTo>
                    <a:pt x="507" y="393"/>
                    <a:pt x="393" y="507"/>
                    <a:pt x="253" y="507"/>
                  </a:cubicBezTo>
                  <a:close/>
                  <a:moveTo>
                    <a:pt x="253" y="40"/>
                  </a:moveTo>
                  <a:cubicBezTo>
                    <a:pt x="136" y="40"/>
                    <a:pt x="40" y="136"/>
                    <a:pt x="40" y="253"/>
                  </a:cubicBezTo>
                  <a:cubicBezTo>
                    <a:pt x="40" y="371"/>
                    <a:pt x="136" y="467"/>
                    <a:pt x="253" y="467"/>
                  </a:cubicBezTo>
                  <a:cubicBezTo>
                    <a:pt x="371" y="467"/>
                    <a:pt x="467" y="371"/>
                    <a:pt x="467" y="253"/>
                  </a:cubicBezTo>
                  <a:cubicBezTo>
                    <a:pt x="467" y="136"/>
                    <a:pt x="371" y="40"/>
                    <a:pt x="253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35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3378994" y="3203972"/>
              <a:ext cx="879872" cy="879872"/>
            </a:xfrm>
            <a:custGeom>
              <a:avLst/>
              <a:gdLst>
                <a:gd name="T0" fmla="*/ 2147483647 w 643"/>
                <a:gd name="T1" fmla="*/ 2147483647 h 643"/>
                <a:gd name="T2" fmla="*/ 0 w 643"/>
                <a:gd name="T3" fmla="*/ 2147483647 h 643"/>
                <a:gd name="T4" fmla="*/ 2147483647 w 643"/>
                <a:gd name="T5" fmla="*/ 0 h 643"/>
                <a:gd name="T6" fmla="*/ 2147483647 w 643"/>
                <a:gd name="T7" fmla="*/ 2147483647 h 643"/>
                <a:gd name="T8" fmla="*/ 2147483647 w 643"/>
                <a:gd name="T9" fmla="*/ 2147483647 h 643"/>
                <a:gd name="T10" fmla="*/ 2147483647 w 643"/>
                <a:gd name="T11" fmla="*/ 2147483647 h 643"/>
                <a:gd name="T12" fmla="*/ 2147483647 w 643"/>
                <a:gd name="T13" fmla="*/ 2147483647 h 643"/>
                <a:gd name="T14" fmla="*/ 2147483647 w 643"/>
                <a:gd name="T15" fmla="*/ 2147483647 h 643"/>
                <a:gd name="T16" fmla="*/ 2147483647 w 643"/>
                <a:gd name="T17" fmla="*/ 2147483647 h 643"/>
                <a:gd name="T18" fmla="*/ 2147483647 w 643"/>
                <a:gd name="T19" fmla="*/ 2147483647 h 6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3" h="643">
                  <a:moveTo>
                    <a:pt x="322" y="643"/>
                  </a:moveTo>
                  <a:cubicBezTo>
                    <a:pt x="145" y="643"/>
                    <a:pt x="0" y="498"/>
                    <a:pt x="0" y="321"/>
                  </a:cubicBezTo>
                  <a:cubicBezTo>
                    <a:pt x="0" y="144"/>
                    <a:pt x="145" y="0"/>
                    <a:pt x="322" y="0"/>
                  </a:cubicBezTo>
                  <a:cubicBezTo>
                    <a:pt x="499" y="0"/>
                    <a:pt x="643" y="144"/>
                    <a:pt x="643" y="321"/>
                  </a:cubicBezTo>
                  <a:cubicBezTo>
                    <a:pt x="643" y="498"/>
                    <a:pt x="499" y="643"/>
                    <a:pt x="322" y="643"/>
                  </a:cubicBezTo>
                  <a:close/>
                  <a:moveTo>
                    <a:pt x="322" y="40"/>
                  </a:moveTo>
                  <a:cubicBezTo>
                    <a:pt x="167" y="40"/>
                    <a:pt x="40" y="166"/>
                    <a:pt x="40" y="321"/>
                  </a:cubicBezTo>
                  <a:cubicBezTo>
                    <a:pt x="40" y="476"/>
                    <a:pt x="167" y="603"/>
                    <a:pt x="322" y="603"/>
                  </a:cubicBezTo>
                  <a:cubicBezTo>
                    <a:pt x="477" y="603"/>
                    <a:pt x="603" y="476"/>
                    <a:pt x="603" y="321"/>
                  </a:cubicBezTo>
                  <a:cubicBezTo>
                    <a:pt x="603" y="166"/>
                    <a:pt x="477" y="40"/>
                    <a:pt x="322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35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5056584" y="2619375"/>
              <a:ext cx="934641" cy="934641"/>
            </a:xfrm>
            <a:custGeom>
              <a:avLst/>
              <a:gdLst>
                <a:gd name="T0" fmla="*/ 2147483647 w 683"/>
                <a:gd name="T1" fmla="*/ 2147483647 h 683"/>
                <a:gd name="T2" fmla="*/ 0 w 683"/>
                <a:gd name="T3" fmla="*/ 2147483647 h 683"/>
                <a:gd name="T4" fmla="*/ 2147483647 w 683"/>
                <a:gd name="T5" fmla="*/ 0 h 683"/>
                <a:gd name="T6" fmla="*/ 2147483647 w 683"/>
                <a:gd name="T7" fmla="*/ 2147483647 h 683"/>
                <a:gd name="T8" fmla="*/ 2147483647 w 683"/>
                <a:gd name="T9" fmla="*/ 2147483647 h 683"/>
                <a:gd name="T10" fmla="*/ 2147483647 w 683"/>
                <a:gd name="T11" fmla="*/ 2147483647 h 683"/>
                <a:gd name="T12" fmla="*/ 2147483647 w 683"/>
                <a:gd name="T13" fmla="*/ 2147483647 h 683"/>
                <a:gd name="T14" fmla="*/ 2147483647 w 683"/>
                <a:gd name="T15" fmla="*/ 2147483647 h 683"/>
                <a:gd name="T16" fmla="*/ 2147483647 w 683"/>
                <a:gd name="T17" fmla="*/ 2147483647 h 683"/>
                <a:gd name="T18" fmla="*/ 2147483647 w 683"/>
                <a:gd name="T19" fmla="*/ 2147483647 h 6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83" h="683">
                  <a:moveTo>
                    <a:pt x="342" y="683"/>
                  </a:moveTo>
                  <a:cubicBezTo>
                    <a:pt x="154" y="683"/>
                    <a:pt x="0" y="530"/>
                    <a:pt x="0" y="341"/>
                  </a:cubicBezTo>
                  <a:cubicBezTo>
                    <a:pt x="0" y="153"/>
                    <a:pt x="154" y="0"/>
                    <a:pt x="342" y="0"/>
                  </a:cubicBezTo>
                  <a:cubicBezTo>
                    <a:pt x="530" y="0"/>
                    <a:pt x="683" y="153"/>
                    <a:pt x="683" y="341"/>
                  </a:cubicBezTo>
                  <a:cubicBezTo>
                    <a:pt x="683" y="530"/>
                    <a:pt x="530" y="683"/>
                    <a:pt x="342" y="683"/>
                  </a:cubicBezTo>
                  <a:close/>
                  <a:moveTo>
                    <a:pt x="342" y="40"/>
                  </a:moveTo>
                  <a:cubicBezTo>
                    <a:pt x="176" y="40"/>
                    <a:pt x="40" y="175"/>
                    <a:pt x="40" y="341"/>
                  </a:cubicBezTo>
                  <a:cubicBezTo>
                    <a:pt x="40" y="508"/>
                    <a:pt x="176" y="643"/>
                    <a:pt x="342" y="643"/>
                  </a:cubicBezTo>
                  <a:cubicBezTo>
                    <a:pt x="508" y="643"/>
                    <a:pt x="643" y="508"/>
                    <a:pt x="643" y="341"/>
                  </a:cubicBezTo>
                  <a:cubicBezTo>
                    <a:pt x="643" y="175"/>
                    <a:pt x="508" y="40"/>
                    <a:pt x="342" y="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 sz="135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4572000" y="1200150"/>
              <a:ext cx="1060847" cy="1059656"/>
            </a:xfrm>
            <a:custGeom>
              <a:avLst/>
              <a:gdLst>
                <a:gd name="T0" fmla="*/ 2147483647 w 775"/>
                <a:gd name="T1" fmla="*/ 2147483647 h 775"/>
                <a:gd name="T2" fmla="*/ 0 w 775"/>
                <a:gd name="T3" fmla="*/ 2147483647 h 775"/>
                <a:gd name="T4" fmla="*/ 2147483647 w 775"/>
                <a:gd name="T5" fmla="*/ 0 h 775"/>
                <a:gd name="T6" fmla="*/ 2147483647 w 775"/>
                <a:gd name="T7" fmla="*/ 2147483647 h 775"/>
                <a:gd name="T8" fmla="*/ 2147483647 w 775"/>
                <a:gd name="T9" fmla="*/ 2147483647 h 775"/>
                <a:gd name="T10" fmla="*/ 2147483647 w 775"/>
                <a:gd name="T11" fmla="*/ 2147483647 h 775"/>
                <a:gd name="T12" fmla="*/ 2147483647 w 775"/>
                <a:gd name="T13" fmla="*/ 2147483647 h 775"/>
                <a:gd name="T14" fmla="*/ 2147483647 w 775"/>
                <a:gd name="T15" fmla="*/ 2147483647 h 775"/>
                <a:gd name="T16" fmla="*/ 2147483647 w 775"/>
                <a:gd name="T17" fmla="*/ 2147483647 h 775"/>
                <a:gd name="T18" fmla="*/ 2147483647 w 775"/>
                <a:gd name="T19" fmla="*/ 2147483647 h 7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75" h="775">
                  <a:moveTo>
                    <a:pt x="388" y="775"/>
                  </a:moveTo>
                  <a:cubicBezTo>
                    <a:pt x="174" y="775"/>
                    <a:pt x="0" y="601"/>
                    <a:pt x="0" y="387"/>
                  </a:cubicBezTo>
                  <a:cubicBezTo>
                    <a:pt x="0" y="174"/>
                    <a:pt x="174" y="0"/>
                    <a:pt x="388" y="0"/>
                  </a:cubicBezTo>
                  <a:cubicBezTo>
                    <a:pt x="602" y="0"/>
                    <a:pt x="775" y="174"/>
                    <a:pt x="775" y="387"/>
                  </a:cubicBezTo>
                  <a:cubicBezTo>
                    <a:pt x="775" y="601"/>
                    <a:pt x="602" y="775"/>
                    <a:pt x="388" y="775"/>
                  </a:cubicBezTo>
                  <a:close/>
                  <a:moveTo>
                    <a:pt x="388" y="44"/>
                  </a:moveTo>
                  <a:cubicBezTo>
                    <a:pt x="199" y="44"/>
                    <a:pt x="44" y="198"/>
                    <a:pt x="44" y="387"/>
                  </a:cubicBezTo>
                  <a:cubicBezTo>
                    <a:pt x="44" y="577"/>
                    <a:pt x="199" y="731"/>
                    <a:pt x="388" y="731"/>
                  </a:cubicBezTo>
                  <a:cubicBezTo>
                    <a:pt x="577" y="731"/>
                    <a:pt x="731" y="577"/>
                    <a:pt x="731" y="387"/>
                  </a:cubicBezTo>
                  <a:cubicBezTo>
                    <a:pt x="731" y="198"/>
                    <a:pt x="577" y="44"/>
                    <a:pt x="388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35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5" t="3819" r="67437" b="54699"/>
            <a:stretch>
              <a:fillRect/>
            </a:stretch>
          </p:blipFill>
          <p:spPr>
            <a:xfrm>
              <a:off x="4759523" y="1324177"/>
              <a:ext cx="702774" cy="756834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36" t="6017" r="35456" b="52501"/>
            <a:stretch>
              <a:fillRect/>
            </a:stretch>
          </p:blipFill>
          <p:spPr>
            <a:xfrm>
              <a:off x="5181295" y="2693384"/>
              <a:ext cx="702774" cy="756834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04" t="2840" r="2788" b="55678"/>
            <a:stretch>
              <a:fillRect/>
            </a:stretch>
          </p:blipFill>
          <p:spPr>
            <a:xfrm>
              <a:off x="3465119" y="3216979"/>
              <a:ext cx="702774" cy="756834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51" t="52301" r="35741" b="6217"/>
            <a:stretch>
              <a:fillRect/>
            </a:stretch>
          </p:blipFill>
          <p:spPr>
            <a:xfrm>
              <a:off x="4028703" y="2161086"/>
              <a:ext cx="530284" cy="571075"/>
            </a:xfrm>
            <a:prstGeom prst="rect">
              <a:avLst/>
            </a:prstGeom>
          </p:spPr>
        </p:pic>
      </p:grpSp>
      <p:sp>
        <p:nvSpPr>
          <p:cNvPr id="50" name="Rectangle 79"/>
          <p:cNvSpPr>
            <a:spLocks noChangeArrowheads="1"/>
          </p:cNvSpPr>
          <p:nvPr/>
        </p:nvSpPr>
        <p:spPr bwMode="auto">
          <a:xfrm>
            <a:off x="609600" y="3496330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14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太刚了容易</a:t>
            </a:r>
            <a:r>
              <a:rPr lang="zh-CN" altLang="en-US" sz="1400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折断</a:t>
            </a:r>
            <a:endParaRPr lang="zh-CN" altLang="en-US" sz="14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/>
            <a:r>
              <a:rPr lang="zh-CN" altLang="en-US" sz="14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过柔易弱</a:t>
            </a:r>
            <a:endParaRPr lang="id-ID" altLang="zh-CN" sz="14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Rectangle 79"/>
          <p:cNvSpPr>
            <a:spLocks noChangeArrowheads="1"/>
          </p:cNvSpPr>
          <p:nvPr/>
        </p:nvSpPr>
        <p:spPr bwMode="auto">
          <a:xfrm>
            <a:off x="5631436" y="1324388"/>
            <a:ext cx="2369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太柔了就容易失去</a:t>
            </a:r>
            <a:r>
              <a:rPr lang="zh-CN" altLang="en-US" sz="1400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主见</a:t>
            </a:r>
            <a:endParaRPr lang="en-US" altLang="zh-CN" sz="1400" dirty="0" smtClean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400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所以</a:t>
            </a:r>
            <a:r>
              <a:rPr lang="zh-CN" altLang="en-US" sz="14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要刚柔并济</a:t>
            </a:r>
            <a:endParaRPr lang="id-ID" altLang="zh-CN" sz="14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Rectangle 79"/>
          <p:cNvSpPr>
            <a:spLocks noChangeArrowheads="1"/>
          </p:cNvSpPr>
          <p:nvPr/>
        </p:nvSpPr>
        <p:spPr bwMode="auto">
          <a:xfrm>
            <a:off x="6019800" y="2976086"/>
            <a:ext cx="225741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生肖和时间点都是密切相关</a:t>
            </a:r>
            <a:r>
              <a:rPr lang="zh-CN" altLang="en-US" sz="1400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的非常</a:t>
            </a:r>
            <a:r>
              <a:rPr lang="zh-CN" altLang="en-US" sz="14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贴切，体现了祖先的聪明智慧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0" grpId="0"/>
      <p:bldP spid="51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1352550"/>
            <a:ext cx="2438400" cy="68599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第六部分</a:t>
            </a:r>
          </a:p>
        </p:txBody>
      </p:sp>
      <p:sp>
        <p:nvSpPr>
          <p:cNvPr id="2" name="矩形 1"/>
          <p:cNvSpPr/>
          <p:nvPr/>
        </p:nvSpPr>
        <p:spPr>
          <a:xfrm>
            <a:off x="1600200" y="1920954"/>
            <a:ext cx="6248400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None/>
              <a:tabLst>
                <a:tab pos="336550" algn="l"/>
              </a:tabLst>
            </a:pPr>
            <a:r>
              <a:rPr lang="zh-CN" altLang="en-US" sz="6600" b="1" dirty="0">
                <a:solidFill>
                  <a:schemeClr val="accent1"/>
                </a:solidFill>
                <a:cs typeface="+mn-ea"/>
                <a:sym typeface="+mn-lt"/>
              </a:rPr>
              <a:t>十二生肖的诗句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3"/>
          <a:stretch>
            <a:fillRect/>
          </a:stretch>
        </p:blipFill>
        <p:spPr>
          <a:xfrm>
            <a:off x="4114800" y="1378163"/>
            <a:ext cx="1905000" cy="707381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1828800" y="2960842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important part of chinese traditional culture 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important part of chinese traditional </a:t>
            </a:r>
            <a:endParaRPr lang="en-US" altLang="zh-CN" sz="1200" dirty="0" smtClean="0">
              <a:solidFill>
                <a:schemeClr val="accent1"/>
              </a:solidFill>
              <a:cs typeface="+mn-ea"/>
              <a:sym typeface="+mn-lt"/>
            </a:endParaRPr>
          </a:p>
          <a:p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part 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of chinese </a:t>
            </a:r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traditional 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important part of </a:t>
            </a:r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chinese traditional</a:t>
            </a:r>
            <a:endParaRPr lang="zh-CN" altLang="en-US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2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5943600" y="1875027"/>
            <a:ext cx="2649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2"/>
                </a:solidFill>
                <a:cs typeface="+mn-ea"/>
                <a:sym typeface="+mn-lt"/>
              </a:rPr>
              <a:t>鼠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：吸引力，社交能力，影响力，智力，紧张，权力欲  </a:t>
            </a:r>
            <a:r>
              <a:rPr lang="zh-CN" altLang="en-US" sz="1200" dirty="0" smtClean="0">
                <a:solidFill>
                  <a:schemeClr val="tx2"/>
                </a:solidFill>
                <a:cs typeface="+mn-ea"/>
                <a:sym typeface="+mn-lt"/>
              </a:rPr>
              <a:t>。牛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：正直，创新，勤勉，善言，固执，冷漠，</a:t>
            </a:r>
            <a:r>
              <a:rPr lang="zh-CN" altLang="en-US" sz="1200" dirty="0" smtClean="0">
                <a:solidFill>
                  <a:schemeClr val="tx2"/>
                </a:solidFill>
                <a:cs typeface="+mn-ea"/>
                <a:sym typeface="+mn-lt"/>
              </a:rPr>
              <a:t>偏见</a:t>
            </a:r>
            <a:endParaRPr lang="zh-CN" altLang="en-US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570625" y="3257550"/>
            <a:ext cx="31657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2"/>
                </a:solidFill>
                <a:cs typeface="+mn-ea"/>
                <a:sym typeface="+mn-lt"/>
              </a:rPr>
              <a:t>龙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：力量，热心，成功，胆量，健康，</a:t>
            </a:r>
            <a:r>
              <a:rPr lang="zh-CN" altLang="en-US" sz="1200" dirty="0" smtClean="0">
                <a:solidFill>
                  <a:schemeClr val="tx2"/>
                </a:solidFill>
                <a:cs typeface="+mn-ea"/>
                <a:sym typeface="+mn-lt"/>
              </a:rPr>
              <a:t>迷惑不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信任，自夸</a:t>
            </a:r>
            <a:r>
              <a:rPr lang="zh-CN" altLang="en-US" sz="1200" dirty="0" smtClean="0">
                <a:solidFill>
                  <a:schemeClr val="tx2"/>
                </a:solidFill>
                <a:cs typeface="+mn-ea"/>
                <a:sym typeface="+mn-lt"/>
              </a:rPr>
              <a:t>。蛇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：吸引力，机敏，</a:t>
            </a:r>
            <a:r>
              <a:rPr lang="zh-CN" altLang="en-US" sz="1200" dirty="0" smtClean="0">
                <a:solidFill>
                  <a:schemeClr val="tx2"/>
                </a:solidFill>
                <a:cs typeface="+mn-ea"/>
                <a:sym typeface="+mn-lt"/>
              </a:rPr>
              <a:t>谨慎同情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，傲慢，懒惰，孤芳自赏</a:t>
            </a:r>
          </a:p>
        </p:txBody>
      </p:sp>
      <p:sp>
        <p:nvSpPr>
          <p:cNvPr id="37" name="矩形 36"/>
          <p:cNvSpPr/>
          <p:nvPr/>
        </p:nvSpPr>
        <p:spPr>
          <a:xfrm>
            <a:off x="551004" y="1276350"/>
            <a:ext cx="2649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　马：说服力，自治力，灵敏，</a:t>
            </a:r>
            <a:r>
              <a:rPr lang="zh-CN" altLang="en-US" sz="1200" dirty="0" smtClean="0">
                <a:solidFill>
                  <a:schemeClr val="tx2"/>
                </a:solidFill>
                <a:cs typeface="+mn-ea"/>
                <a:sym typeface="+mn-lt"/>
              </a:rPr>
              <a:t>成就狂妄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， 急躁，反抗，</a:t>
            </a:r>
            <a:r>
              <a:rPr lang="zh-CN" altLang="en-US" sz="1200" dirty="0" smtClean="0">
                <a:solidFill>
                  <a:schemeClr val="tx2"/>
                </a:solidFill>
                <a:cs typeface="+mn-ea"/>
                <a:sym typeface="+mn-lt"/>
              </a:rPr>
              <a:t>自负羊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：</a:t>
            </a:r>
            <a:r>
              <a:rPr lang="zh-CN" altLang="en-US" sz="1200" dirty="0" smtClean="0">
                <a:solidFill>
                  <a:schemeClr val="tx2"/>
                </a:solidFill>
                <a:cs typeface="+mn-ea"/>
                <a:sym typeface="+mn-lt"/>
              </a:rPr>
              <a:t>敏感有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礼，毅力，</a:t>
            </a:r>
            <a:r>
              <a:rPr lang="zh-CN" altLang="en-US" sz="1200" dirty="0" smtClean="0">
                <a:solidFill>
                  <a:schemeClr val="tx2"/>
                </a:solidFill>
                <a:cs typeface="+mn-ea"/>
                <a:sym typeface="+mn-lt"/>
              </a:rPr>
              <a:t>品味悲观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，缺乏远见</a:t>
            </a:r>
          </a:p>
        </p:txBody>
      </p:sp>
      <p:sp>
        <p:nvSpPr>
          <p:cNvPr id="38" name="矩形 37"/>
          <p:cNvSpPr/>
          <p:nvPr/>
        </p:nvSpPr>
        <p:spPr>
          <a:xfrm>
            <a:off x="630498" y="3157701"/>
            <a:ext cx="2649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狗：持久，责任，忠诚，嘲讽，批评，自以为是，</a:t>
            </a:r>
            <a:r>
              <a:rPr lang="zh-CN" altLang="en-US" sz="1200" dirty="0" smtClean="0">
                <a:solidFill>
                  <a:schemeClr val="tx2"/>
                </a:solidFill>
                <a:cs typeface="+mn-ea"/>
                <a:sym typeface="+mn-lt"/>
              </a:rPr>
              <a:t>圆滑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　　猪：逸乐，</a:t>
            </a:r>
            <a:r>
              <a:rPr lang="zh-CN" altLang="en-US" sz="1200" dirty="0" smtClean="0">
                <a:solidFill>
                  <a:schemeClr val="tx2"/>
                </a:solidFill>
                <a:cs typeface="+mn-ea"/>
                <a:sym typeface="+mn-lt"/>
              </a:rPr>
              <a:t>勇敢真挚</a:t>
            </a: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，诚实，轻信，重</a:t>
            </a:r>
            <a:r>
              <a:rPr lang="zh-CN" altLang="en-US" sz="1200" dirty="0" smtClean="0">
                <a:solidFill>
                  <a:schemeClr val="tx2"/>
                </a:solidFill>
                <a:cs typeface="+mn-ea"/>
                <a:sym typeface="+mn-lt"/>
              </a:rPr>
              <a:t>物质</a:t>
            </a:r>
            <a:endParaRPr lang="zh-CN" altLang="en-US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88904" y="1450537"/>
            <a:ext cx="2616059" cy="2617095"/>
            <a:chOff x="3188904" y="1450537"/>
            <a:chExt cx="2616059" cy="2617095"/>
          </a:xfrm>
        </p:grpSpPr>
        <p:grpSp>
          <p:nvGrpSpPr>
            <p:cNvPr id="4" name="Group 1"/>
            <p:cNvGrpSpPr/>
            <p:nvPr/>
          </p:nvGrpSpPr>
          <p:grpSpPr>
            <a:xfrm rot="900000">
              <a:off x="3188904" y="1450537"/>
              <a:ext cx="2616059" cy="2617095"/>
              <a:chOff x="3358792" y="2227106"/>
              <a:chExt cx="3572215" cy="3573630"/>
            </a:xfrm>
          </p:grpSpPr>
          <p:sp>
            <p:nvSpPr>
              <p:cNvPr id="5" name="5 Elipse"/>
              <p:cNvSpPr>
                <a:spLocks noChangeAspect="1"/>
              </p:cNvSpPr>
              <p:nvPr/>
            </p:nvSpPr>
            <p:spPr>
              <a:xfrm>
                <a:off x="3358792" y="2227106"/>
                <a:ext cx="3349938" cy="3349938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 sz="825">
                  <a:cs typeface="+mn-ea"/>
                  <a:sym typeface="+mn-lt"/>
                </a:endParaRPr>
              </a:p>
            </p:txBody>
          </p:sp>
          <p:sp>
            <p:nvSpPr>
              <p:cNvPr id="19" name="37 Elipse"/>
              <p:cNvSpPr>
                <a:spLocks noChangeAspect="1"/>
              </p:cNvSpPr>
              <p:nvPr/>
            </p:nvSpPr>
            <p:spPr>
              <a:xfrm>
                <a:off x="3569429" y="2472400"/>
                <a:ext cx="666569" cy="66657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 sz="825" baseline="30000" dirty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41 Elipse"/>
              <p:cNvSpPr>
                <a:spLocks noChangeAspect="1"/>
              </p:cNvSpPr>
              <p:nvPr/>
            </p:nvSpPr>
            <p:spPr>
              <a:xfrm flipH="1">
                <a:off x="6237782" y="2889757"/>
                <a:ext cx="693225" cy="69322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 sz="825" baseline="30000" dirty="0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45 Elipse"/>
              <p:cNvSpPr>
                <a:spLocks noChangeAspect="1"/>
              </p:cNvSpPr>
              <p:nvPr/>
            </p:nvSpPr>
            <p:spPr>
              <a:xfrm>
                <a:off x="4050351" y="4911867"/>
                <a:ext cx="888869" cy="88886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 sz="825" baseline="30000" dirty="0">
                  <a:solidFill>
                    <a:schemeClr val="accent3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55 Elipse"/>
              <p:cNvSpPr>
                <a:spLocks noChangeAspect="1"/>
              </p:cNvSpPr>
              <p:nvPr/>
            </p:nvSpPr>
            <p:spPr>
              <a:xfrm flipH="1">
                <a:off x="5946741" y="4438435"/>
                <a:ext cx="828754" cy="82875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 sz="825" baseline="30000" dirty="0">
                  <a:solidFill>
                    <a:schemeClr val="accent4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73" t="7037" r="2048" b="52963"/>
            <a:stretch>
              <a:fillRect/>
            </a:stretch>
          </p:blipFill>
          <p:spPr>
            <a:xfrm>
              <a:off x="3672270" y="1879526"/>
              <a:ext cx="1503752" cy="150375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895153"/>
            <a:ext cx="1328766" cy="60979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57366" y="1701284"/>
            <a:ext cx="2613024" cy="338554"/>
            <a:chOff x="1676400" y="1733550"/>
            <a:chExt cx="2613024" cy="338554"/>
          </a:xfrm>
        </p:grpSpPr>
        <p:sp>
          <p:nvSpPr>
            <p:cNvPr id="2" name="矩形 1"/>
            <p:cNvSpPr/>
            <p:nvPr/>
          </p:nvSpPr>
          <p:spPr>
            <a:xfrm>
              <a:off x="2209800" y="1733550"/>
              <a:ext cx="2079624" cy="33855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buFont typeface="Arial" panose="020B0604020202020204" pitchFamily="34" charset="0"/>
                <a:buNone/>
                <a:tabLst>
                  <a:tab pos="336550" algn="l"/>
                </a:tabLst>
              </a:pPr>
              <a:r>
                <a:rPr lang="zh-CN" altLang="en-US" sz="1600" b="1" dirty="0" smtClean="0">
                  <a:solidFill>
                    <a:schemeClr val="accent1"/>
                  </a:solidFill>
                  <a:cs typeface="+mn-ea"/>
                  <a:sym typeface="+mn-lt"/>
                </a:rPr>
                <a:t>十二生肖</a:t>
              </a:r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的起源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676400" y="1733550"/>
              <a:ext cx="448565" cy="33855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buFont typeface="Arial" panose="020B0604020202020204" pitchFamily="34" charset="0"/>
                <a:buNone/>
                <a:tabLst>
                  <a:tab pos="336550" algn="l"/>
                </a:tabLst>
              </a:pPr>
              <a:r>
                <a:rPr lang="en-US" altLang="zh-CN" sz="1600" b="1" dirty="0" smtClean="0">
                  <a:solidFill>
                    <a:srgbClr val="F5EAE1"/>
                  </a:solidFill>
                  <a:cs typeface="+mn-ea"/>
                  <a:sym typeface="+mn-lt"/>
                </a:rPr>
                <a:t>01</a:t>
              </a:r>
              <a:endParaRPr lang="zh-CN" altLang="en-US" sz="1600" b="1" dirty="0">
                <a:solidFill>
                  <a:srgbClr val="F5EAE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557366" y="2325529"/>
            <a:ext cx="2613024" cy="338554"/>
            <a:chOff x="1676400" y="1733550"/>
            <a:chExt cx="2613024" cy="338554"/>
          </a:xfrm>
        </p:grpSpPr>
        <p:sp>
          <p:nvSpPr>
            <p:cNvPr id="11" name="矩形 10"/>
            <p:cNvSpPr/>
            <p:nvPr/>
          </p:nvSpPr>
          <p:spPr>
            <a:xfrm>
              <a:off x="2209800" y="1733550"/>
              <a:ext cx="2079624" cy="33855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buFont typeface="Arial" panose="020B0604020202020204" pitchFamily="34" charset="0"/>
                <a:buNone/>
                <a:tabLst>
                  <a:tab pos="336550" algn="l"/>
                </a:tabLst>
              </a:pPr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十二生肖的传说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676400" y="1733550"/>
              <a:ext cx="448565" cy="33855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buFont typeface="Arial" panose="020B0604020202020204" pitchFamily="34" charset="0"/>
                <a:buNone/>
                <a:tabLst>
                  <a:tab pos="336550" algn="l"/>
                </a:tabLst>
              </a:pPr>
              <a:r>
                <a:rPr lang="en-US" altLang="zh-CN" sz="1600" b="1" dirty="0" smtClean="0">
                  <a:solidFill>
                    <a:srgbClr val="F5EAE1"/>
                  </a:solidFill>
                  <a:cs typeface="+mn-ea"/>
                  <a:sym typeface="+mn-lt"/>
                </a:rPr>
                <a:t>02</a:t>
              </a:r>
              <a:endParaRPr lang="zh-CN" altLang="en-US" sz="1600" b="1" dirty="0">
                <a:solidFill>
                  <a:srgbClr val="F5EAE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557366" y="2949774"/>
            <a:ext cx="2613024" cy="338554"/>
            <a:chOff x="1676400" y="1733550"/>
            <a:chExt cx="2613024" cy="338554"/>
          </a:xfrm>
        </p:grpSpPr>
        <p:sp>
          <p:nvSpPr>
            <p:cNvPr id="14" name="矩形 13"/>
            <p:cNvSpPr/>
            <p:nvPr/>
          </p:nvSpPr>
          <p:spPr>
            <a:xfrm>
              <a:off x="2209800" y="1733550"/>
              <a:ext cx="2079624" cy="33855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buFont typeface="Arial" panose="020B0604020202020204" pitchFamily="34" charset="0"/>
                <a:buNone/>
                <a:tabLst>
                  <a:tab pos="336550" algn="l"/>
                </a:tabLst>
              </a:pPr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十二生肖与时辰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676400" y="1733550"/>
              <a:ext cx="448565" cy="33855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buFont typeface="Arial" panose="020B0604020202020204" pitchFamily="34" charset="0"/>
                <a:buNone/>
                <a:tabLst>
                  <a:tab pos="336550" algn="l"/>
                </a:tabLst>
              </a:pPr>
              <a:r>
                <a:rPr lang="en-US" altLang="zh-CN" sz="1600" b="1" dirty="0" smtClean="0">
                  <a:solidFill>
                    <a:srgbClr val="F5EAE1"/>
                  </a:solidFill>
                  <a:cs typeface="+mn-ea"/>
                  <a:sym typeface="+mn-lt"/>
                </a:rPr>
                <a:t>03</a:t>
              </a:r>
              <a:endParaRPr lang="zh-CN" altLang="en-US" sz="1600" b="1" dirty="0">
                <a:solidFill>
                  <a:srgbClr val="F5EAE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557366" y="3574018"/>
            <a:ext cx="2613024" cy="338554"/>
            <a:chOff x="1676400" y="1733550"/>
            <a:chExt cx="2613024" cy="338554"/>
          </a:xfrm>
        </p:grpSpPr>
        <p:sp>
          <p:nvSpPr>
            <p:cNvPr id="17" name="矩形 16"/>
            <p:cNvSpPr/>
            <p:nvPr/>
          </p:nvSpPr>
          <p:spPr>
            <a:xfrm>
              <a:off x="2209800" y="1733550"/>
              <a:ext cx="2079624" cy="33855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buFont typeface="Arial" panose="020B0604020202020204" pitchFamily="34" charset="0"/>
                <a:buNone/>
                <a:tabLst>
                  <a:tab pos="336550" algn="l"/>
                </a:tabLst>
              </a:pPr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十二生肖的寓言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1676400" y="1733550"/>
              <a:ext cx="448565" cy="33855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buFont typeface="Arial" panose="020B0604020202020204" pitchFamily="34" charset="0"/>
                <a:buNone/>
                <a:tabLst>
                  <a:tab pos="336550" algn="l"/>
                </a:tabLst>
              </a:pPr>
              <a:r>
                <a:rPr lang="en-US" altLang="zh-CN" sz="1600" b="1" dirty="0" smtClean="0">
                  <a:solidFill>
                    <a:srgbClr val="F5EAE1"/>
                  </a:solidFill>
                  <a:cs typeface="+mn-ea"/>
                  <a:sym typeface="+mn-lt"/>
                </a:rPr>
                <a:t>04</a:t>
              </a:r>
              <a:endParaRPr lang="zh-CN" altLang="en-US" sz="1600" b="1" dirty="0">
                <a:solidFill>
                  <a:srgbClr val="F5EAE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54576" y="1701284"/>
            <a:ext cx="2613024" cy="338554"/>
            <a:chOff x="1676400" y="1733550"/>
            <a:chExt cx="2613024" cy="338554"/>
          </a:xfrm>
        </p:grpSpPr>
        <p:sp>
          <p:nvSpPr>
            <p:cNvPr id="20" name="矩形 19"/>
            <p:cNvSpPr/>
            <p:nvPr/>
          </p:nvSpPr>
          <p:spPr>
            <a:xfrm>
              <a:off x="2209800" y="1733550"/>
              <a:ext cx="2079624" cy="33855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buFont typeface="Arial" panose="020B0604020202020204" pitchFamily="34" charset="0"/>
                <a:buNone/>
                <a:tabLst>
                  <a:tab pos="336550" algn="l"/>
                </a:tabLst>
              </a:pPr>
              <a:r>
                <a:rPr lang="zh-CN" altLang="en-US" sz="1600" b="1" dirty="0" smtClean="0">
                  <a:solidFill>
                    <a:schemeClr val="accent1"/>
                  </a:solidFill>
                  <a:cs typeface="+mn-ea"/>
                  <a:sym typeface="+mn-lt"/>
                </a:rPr>
                <a:t>十二生肖的特征</a:t>
              </a:r>
              <a:endParaRPr lang="zh-CN" altLang="en-US" sz="1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676400" y="1733550"/>
              <a:ext cx="448565" cy="33855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buFont typeface="Arial" panose="020B0604020202020204" pitchFamily="34" charset="0"/>
                <a:buNone/>
                <a:tabLst>
                  <a:tab pos="336550" algn="l"/>
                </a:tabLst>
              </a:pPr>
              <a:r>
                <a:rPr lang="en-US" altLang="zh-CN" sz="1600" b="1" dirty="0" smtClean="0">
                  <a:solidFill>
                    <a:srgbClr val="F5EAE1"/>
                  </a:solidFill>
                  <a:cs typeface="+mn-ea"/>
                  <a:sym typeface="+mn-lt"/>
                </a:rPr>
                <a:t>05</a:t>
              </a:r>
              <a:endParaRPr lang="zh-CN" altLang="en-US" sz="1600" b="1" dirty="0">
                <a:solidFill>
                  <a:srgbClr val="F5EAE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854576" y="2325529"/>
            <a:ext cx="2613024" cy="338554"/>
            <a:chOff x="1676400" y="1733550"/>
            <a:chExt cx="2613024" cy="338554"/>
          </a:xfrm>
        </p:grpSpPr>
        <p:sp>
          <p:nvSpPr>
            <p:cNvPr id="23" name="矩形 22"/>
            <p:cNvSpPr/>
            <p:nvPr/>
          </p:nvSpPr>
          <p:spPr>
            <a:xfrm>
              <a:off x="2209800" y="1733550"/>
              <a:ext cx="2079624" cy="33855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buFont typeface="Arial" panose="020B0604020202020204" pitchFamily="34" charset="0"/>
                <a:buNone/>
                <a:tabLst>
                  <a:tab pos="336550" algn="l"/>
                </a:tabLst>
              </a:pPr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十二生肖的诗句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1676400" y="1733550"/>
              <a:ext cx="448565" cy="33855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buFont typeface="Arial" panose="020B0604020202020204" pitchFamily="34" charset="0"/>
                <a:buNone/>
                <a:tabLst>
                  <a:tab pos="336550" algn="l"/>
                </a:tabLst>
              </a:pPr>
              <a:r>
                <a:rPr lang="en-US" altLang="zh-CN" sz="1600" b="1" dirty="0" smtClean="0">
                  <a:solidFill>
                    <a:srgbClr val="F5EAE1"/>
                  </a:solidFill>
                  <a:cs typeface="+mn-ea"/>
                  <a:sym typeface="+mn-lt"/>
                </a:rPr>
                <a:t>06</a:t>
              </a:r>
              <a:endParaRPr lang="zh-CN" altLang="en-US" sz="1600" b="1" dirty="0">
                <a:solidFill>
                  <a:srgbClr val="F5EAE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854576" y="2949774"/>
            <a:ext cx="2613024" cy="338554"/>
            <a:chOff x="1676400" y="1733550"/>
            <a:chExt cx="2613024" cy="338554"/>
          </a:xfrm>
        </p:grpSpPr>
        <p:sp>
          <p:nvSpPr>
            <p:cNvPr id="26" name="矩形 25"/>
            <p:cNvSpPr/>
            <p:nvPr/>
          </p:nvSpPr>
          <p:spPr>
            <a:xfrm>
              <a:off x="2209800" y="1733550"/>
              <a:ext cx="2079624" cy="33855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buFont typeface="Arial" panose="020B0604020202020204" pitchFamily="34" charset="0"/>
                <a:buNone/>
                <a:tabLst>
                  <a:tab pos="336550" algn="l"/>
                </a:tabLst>
              </a:pPr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十二生肖的文化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1676400" y="1733550"/>
              <a:ext cx="448565" cy="33855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buFont typeface="Arial" panose="020B0604020202020204" pitchFamily="34" charset="0"/>
                <a:buNone/>
                <a:tabLst>
                  <a:tab pos="336550" algn="l"/>
                </a:tabLst>
              </a:pPr>
              <a:r>
                <a:rPr lang="en-US" altLang="zh-CN" sz="1600" b="1" dirty="0" smtClean="0">
                  <a:solidFill>
                    <a:srgbClr val="F5EAE1"/>
                  </a:solidFill>
                  <a:cs typeface="+mn-ea"/>
                  <a:sym typeface="+mn-lt"/>
                </a:rPr>
                <a:t>07</a:t>
              </a:r>
              <a:endParaRPr lang="zh-CN" altLang="en-US" sz="1600" b="1" dirty="0">
                <a:solidFill>
                  <a:srgbClr val="F5EAE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3"/>
          <a:stretch>
            <a:fillRect/>
          </a:stretch>
        </p:blipFill>
        <p:spPr>
          <a:xfrm>
            <a:off x="2547966" y="873769"/>
            <a:ext cx="1905000" cy="7073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94862" y="2079784"/>
            <a:ext cx="2265521" cy="146780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451610" y="1428750"/>
            <a:ext cx="952024" cy="952024"/>
          </a:xfrm>
          <a:prstGeom prst="roundRect">
            <a:avLst/>
          </a:prstGeom>
          <a:solidFill>
            <a:srgbClr val="F5EAE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4247" y="2079784"/>
            <a:ext cx="2265521" cy="146780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150995" y="1428750"/>
            <a:ext cx="952024" cy="952024"/>
          </a:xfrm>
          <a:prstGeom prst="roundRect">
            <a:avLst/>
          </a:prstGeom>
          <a:solidFill>
            <a:srgbClr val="F5EAE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93156" y="2079784"/>
            <a:ext cx="2265521" cy="146780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849904" y="1428750"/>
            <a:ext cx="952024" cy="952024"/>
          </a:xfrm>
          <a:prstGeom prst="roundRect">
            <a:avLst/>
          </a:prstGeom>
          <a:solidFill>
            <a:srgbClr val="F5EAE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14400" y="2617470"/>
            <a:ext cx="2069783" cy="5490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 鼠迹生尘案，  牛羊暮</a:t>
            </a:r>
            <a:r>
              <a:rPr lang="zh-CN" altLang="en-US" sz="1200" dirty="0" smtClean="0">
                <a:solidFill>
                  <a:schemeClr val="tx2"/>
                </a:solidFill>
                <a:cs typeface="+mn-ea"/>
                <a:sym typeface="+mn-lt"/>
              </a:rPr>
              <a:t>下来</a:t>
            </a:r>
            <a:endParaRPr lang="zh-CN" altLang="en-US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 虎啸坐空谷，  兔月向窗开</a:t>
            </a:r>
            <a:endParaRPr lang="zh-CN" altLang="zh-CN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85800" y="3675680"/>
            <a:ext cx="8001000" cy="3631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2"/>
                </a:solidFill>
                <a:cs typeface="+mn-ea"/>
                <a:sym typeface="+mn-lt"/>
              </a:rPr>
              <a:t>这首诗在首字按序</a:t>
            </a:r>
            <a:r>
              <a:rPr lang="zh-CN" altLang="en-US" sz="1500" dirty="0" smtClean="0">
                <a:solidFill>
                  <a:schemeClr val="tx2"/>
                </a:solidFill>
                <a:cs typeface="+mn-ea"/>
                <a:sym typeface="+mn-lt"/>
              </a:rPr>
              <a:t>嵌入</a:t>
            </a:r>
            <a:r>
              <a:rPr lang="zh-CN" altLang="en-US" sz="1500" dirty="0">
                <a:solidFill>
                  <a:schemeClr val="tx2"/>
                </a:solidFill>
                <a:cs typeface="+mn-ea"/>
                <a:sym typeface="+mn-lt"/>
              </a:rPr>
              <a:t>了</a:t>
            </a:r>
            <a:r>
              <a:rPr lang="zh-CN" altLang="en-US" sz="1500" dirty="0" smtClean="0">
                <a:solidFill>
                  <a:schemeClr val="tx2"/>
                </a:solidFill>
                <a:cs typeface="+mn-ea"/>
                <a:sym typeface="+mn-lt"/>
              </a:rPr>
              <a:t>十二生肖名</a:t>
            </a:r>
            <a:r>
              <a:rPr lang="zh-CN" altLang="en-US" sz="1500" dirty="0">
                <a:solidFill>
                  <a:schemeClr val="tx2"/>
                </a:solidFill>
                <a:cs typeface="+mn-ea"/>
                <a:sym typeface="+mn-lt"/>
              </a:rPr>
              <a:t>，且突出了每种动物的生性特点，起到</a:t>
            </a:r>
            <a:r>
              <a:rPr lang="zh-CN" altLang="en-US" sz="1500" dirty="0" smtClean="0">
                <a:solidFill>
                  <a:schemeClr val="tx2"/>
                </a:solidFill>
                <a:cs typeface="+mn-ea"/>
                <a:sym typeface="+mn-lt"/>
              </a:rPr>
              <a:t>画龙点睛</a:t>
            </a:r>
            <a:r>
              <a:rPr lang="zh-CN" altLang="en-US" sz="1500" dirty="0">
                <a:solidFill>
                  <a:schemeClr val="tx2"/>
                </a:solidFill>
                <a:cs typeface="+mn-ea"/>
                <a:sym typeface="+mn-lt"/>
              </a:rPr>
              <a:t>之</a:t>
            </a:r>
            <a:r>
              <a:rPr lang="zh-CN" altLang="en-US" sz="1500" dirty="0" smtClean="0">
                <a:solidFill>
                  <a:schemeClr val="tx2"/>
                </a:solidFill>
                <a:cs typeface="+mn-ea"/>
                <a:sym typeface="+mn-lt"/>
              </a:rPr>
              <a:t>作用 </a:t>
            </a:r>
            <a:endParaRPr lang="zh-CN" altLang="en-US" sz="15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592115" y="2617470"/>
            <a:ext cx="2069783" cy="5490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 龙阴远青翠，  蛇柳近</a:t>
            </a:r>
            <a:r>
              <a:rPr lang="zh-CN" altLang="en-US" sz="1200" dirty="0" smtClean="0">
                <a:solidFill>
                  <a:schemeClr val="tx2"/>
                </a:solidFill>
                <a:cs typeface="+mn-ea"/>
                <a:sym typeface="+mn-lt"/>
              </a:rPr>
              <a:t>徘徊</a:t>
            </a:r>
            <a:endParaRPr lang="zh-CN" altLang="en-US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 马兰方远摘，  羊负始春栽</a:t>
            </a:r>
            <a:endParaRPr lang="zh-CN" altLang="zh-CN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291024" y="2659311"/>
            <a:ext cx="2069783" cy="5490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 猴栗羞芳果，  鸡砧引清</a:t>
            </a:r>
            <a:r>
              <a:rPr lang="zh-CN" altLang="en-US" sz="1200" dirty="0" smtClean="0">
                <a:solidFill>
                  <a:schemeClr val="tx2"/>
                </a:solidFill>
                <a:cs typeface="+mn-ea"/>
                <a:sym typeface="+mn-lt"/>
              </a:rPr>
              <a:t>怀。</a:t>
            </a:r>
            <a:endParaRPr lang="zh-CN" altLang="en-US" sz="1200" dirty="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/>
                </a:solidFill>
                <a:cs typeface="+mn-ea"/>
                <a:sym typeface="+mn-lt"/>
              </a:rPr>
              <a:t> 狗其怀屋外，  猪蠡窗悠哉</a:t>
            </a:r>
            <a:endParaRPr lang="zh-CN" altLang="zh-CN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" t="3072" r="66231" b="53965"/>
          <a:stretch>
            <a:fillRect/>
          </a:stretch>
        </p:blipFill>
        <p:spPr>
          <a:xfrm>
            <a:off x="1530293" y="1428750"/>
            <a:ext cx="794657" cy="82303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5" t="5406" r="34258" b="51631"/>
          <a:stretch>
            <a:fillRect/>
          </a:stretch>
        </p:blipFill>
        <p:spPr>
          <a:xfrm>
            <a:off x="4229677" y="1493243"/>
            <a:ext cx="794657" cy="82303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1" t="5406" r="1542" b="51631"/>
          <a:stretch>
            <a:fillRect/>
          </a:stretch>
        </p:blipFill>
        <p:spPr>
          <a:xfrm>
            <a:off x="6928586" y="1493243"/>
            <a:ext cx="794657" cy="823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7" grpId="0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1352550"/>
            <a:ext cx="2438400" cy="68599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第七部分</a:t>
            </a:r>
          </a:p>
        </p:txBody>
      </p:sp>
      <p:sp>
        <p:nvSpPr>
          <p:cNvPr id="2" name="矩形 1"/>
          <p:cNvSpPr/>
          <p:nvPr/>
        </p:nvSpPr>
        <p:spPr>
          <a:xfrm>
            <a:off x="1600200" y="1920954"/>
            <a:ext cx="6248400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None/>
              <a:tabLst>
                <a:tab pos="336550" algn="l"/>
              </a:tabLst>
            </a:pPr>
            <a:r>
              <a:rPr lang="zh-CN" altLang="en-US" sz="6600" b="1" dirty="0">
                <a:solidFill>
                  <a:schemeClr val="accent1"/>
                </a:solidFill>
                <a:cs typeface="+mn-ea"/>
                <a:sym typeface="+mn-lt"/>
              </a:rPr>
              <a:t>十二生肖的文化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3"/>
          <a:stretch>
            <a:fillRect/>
          </a:stretch>
        </p:blipFill>
        <p:spPr>
          <a:xfrm>
            <a:off x="4114800" y="1378163"/>
            <a:ext cx="1905000" cy="707381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1828800" y="2960842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important part of chinese traditional culture 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important part of chinese traditional </a:t>
            </a:r>
            <a:endParaRPr lang="en-US" altLang="zh-CN" sz="1200" dirty="0" smtClean="0">
              <a:solidFill>
                <a:schemeClr val="accent1"/>
              </a:solidFill>
              <a:cs typeface="+mn-ea"/>
              <a:sym typeface="+mn-lt"/>
            </a:endParaRPr>
          </a:p>
          <a:p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part 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of chinese </a:t>
            </a:r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traditional 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important part of </a:t>
            </a:r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chinese traditional</a:t>
            </a:r>
            <a:endParaRPr lang="zh-CN" altLang="en-US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2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062666" y="1546210"/>
            <a:ext cx="433730" cy="433730"/>
          </a:xfrm>
          <a:prstGeom prst="ellipse">
            <a:avLst/>
          </a:prstGeom>
          <a:solidFill>
            <a:schemeClr val="accent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 kern="0">
              <a:solidFill>
                <a:srgbClr val="0A7A04"/>
              </a:soli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482370" y="3199428"/>
            <a:ext cx="399906" cy="399906"/>
          </a:xfrm>
          <a:prstGeom prst="ellipse">
            <a:avLst/>
          </a:prstGeom>
          <a:solidFill>
            <a:schemeClr val="accent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 kern="0">
              <a:solidFill>
                <a:srgbClr val="0A7A04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736011" y="3638044"/>
            <a:ext cx="459422" cy="459422"/>
          </a:xfrm>
          <a:prstGeom prst="ellipse">
            <a:avLst/>
          </a:prstGeom>
          <a:solidFill>
            <a:schemeClr val="accent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 kern="0">
              <a:solidFill>
                <a:srgbClr val="0A7A04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337175" y="3376107"/>
            <a:ext cx="469264" cy="469264"/>
          </a:xfrm>
          <a:prstGeom prst="ellipse">
            <a:avLst/>
          </a:prstGeom>
          <a:solidFill>
            <a:schemeClr val="accent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 kern="0">
              <a:solidFill>
                <a:srgbClr val="0A7A04"/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09600" y="1115007"/>
            <a:ext cx="2107612" cy="2107612"/>
          </a:xfrm>
          <a:prstGeom prst="ellipse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843780" y="2180401"/>
            <a:ext cx="1615442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 eaLnBrk="1" hangingPunct="1">
              <a:lnSpc>
                <a:spcPts val="900"/>
              </a:lnSpc>
              <a:defRPr sz="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苏富比拍卖会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铜猴首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818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万港币、铜牛首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774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万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港币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184208" y="2218392"/>
            <a:ext cx="1895826" cy="1893678"/>
          </a:xfrm>
          <a:prstGeom prst="ellipse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ker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2329679" y="3068419"/>
            <a:ext cx="16154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 eaLnBrk="1" hangingPunct="1">
              <a:lnSpc>
                <a:spcPts val="900"/>
              </a:lnSpc>
              <a:defRPr sz="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</a:t>
            </a:r>
            <a:endParaRPr lang="zh-CN" altLang="en-US" sz="1200" kern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铜</a:t>
            </a:r>
            <a:r>
              <a:rPr lang="zh-CN" alt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虎首</a:t>
            </a:r>
            <a:r>
              <a:rPr lang="en-US" altLang="zh-CN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1544</a:t>
            </a:r>
            <a:r>
              <a:rPr lang="zh-CN" alt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万</a:t>
            </a:r>
            <a:r>
              <a:rPr lang="zh-CN" altLang="en-US" sz="1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港币铜</a:t>
            </a:r>
            <a:r>
              <a:rPr lang="zh-CN" alt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猪首低于</a:t>
            </a:r>
            <a:r>
              <a:rPr lang="en-US" altLang="zh-CN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700</a:t>
            </a:r>
            <a:r>
              <a:rPr lang="zh-CN" alt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万港元。</a:t>
            </a:r>
          </a:p>
        </p:txBody>
      </p:sp>
      <p:sp>
        <p:nvSpPr>
          <p:cNvPr id="17" name="椭圆 16"/>
          <p:cNvSpPr/>
          <p:nvPr/>
        </p:nvSpPr>
        <p:spPr>
          <a:xfrm>
            <a:off x="3693660" y="1259334"/>
            <a:ext cx="2174554" cy="2174556"/>
          </a:xfrm>
          <a:prstGeom prst="ellipse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ker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66"/>
          <p:cNvSpPr txBox="1">
            <a:spLocks noChangeArrowheads="1"/>
          </p:cNvSpPr>
          <p:nvPr/>
        </p:nvSpPr>
        <p:spPr bwMode="auto">
          <a:xfrm>
            <a:off x="4013699" y="2210880"/>
            <a:ext cx="16154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 eaLnBrk="1" hangingPunct="1">
              <a:lnSpc>
                <a:spcPts val="900"/>
              </a:lnSpc>
              <a:defRPr sz="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最终以</a:t>
            </a:r>
            <a:r>
              <a:rPr lang="en-US" altLang="zh-CN" sz="1200" kern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1400</a:t>
            </a:r>
            <a:r>
              <a:rPr lang="zh-CN" altLang="en-US" sz="1200" kern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万欧元拍出。兔首起价也是</a:t>
            </a:r>
            <a:r>
              <a:rPr lang="en-US" altLang="zh-CN" sz="1200" kern="0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900 </a:t>
            </a:r>
            <a:r>
              <a:rPr lang="zh-CN" altLang="en-US" sz="1200" kern="0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万欧元</a:t>
            </a:r>
            <a:endParaRPr lang="zh-CN" altLang="en-US" sz="1200" kern="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248140" y="2493774"/>
            <a:ext cx="1961194" cy="1961196"/>
          </a:xfrm>
          <a:prstGeom prst="ellipse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ker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66"/>
          <p:cNvSpPr txBox="1">
            <a:spLocks noChangeArrowheads="1"/>
          </p:cNvSpPr>
          <p:nvPr/>
        </p:nvSpPr>
        <p:spPr bwMode="auto">
          <a:xfrm>
            <a:off x="5438639" y="3521520"/>
            <a:ext cx="16154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 eaLnBrk="1" hangingPunct="1">
              <a:lnSpc>
                <a:spcPts val="900"/>
              </a:lnSpc>
              <a:defRPr sz="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在国外发现了</a:t>
            </a:r>
            <a:r>
              <a:rPr lang="en-US" altLang="zh-CN" sz="1200" kern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sz="1200" kern="0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个即</a:t>
            </a:r>
            <a:r>
              <a:rPr lang="zh-CN" altLang="en-US" sz="1200" kern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鼠、牛、虎、</a:t>
            </a:r>
            <a:r>
              <a:rPr lang="zh-CN" altLang="en-US" sz="1200" kern="0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兔</a:t>
            </a:r>
            <a:endParaRPr lang="zh-CN" altLang="en-US" sz="1200" kern="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马</a:t>
            </a:r>
            <a:r>
              <a:rPr lang="zh-CN" altLang="en-US" sz="1200" kern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、猴、猪</a:t>
            </a:r>
            <a:r>
              <a:rPr lang="zh-CN" altLang="en-US" sz="1200" kern="0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en-US" sz="1200" kern="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241597" y="951042"/>
            <a:ext cx="2139948" cy="2139948"/>
          </a:xfrm>
          <a:prstGeom prst="ellipse">
            <a:avLst/>
          </a:prstGeom>
          <a:noFill/>
          <a:ln w="3175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ker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66"/>
          <p:cNvSpPr txBox="1">
            <a:spLocks noChangeArrowheads="1"/>
          </p:cNvSpPr>
          <p:nvPr/>
        </p:nvSpPr>
        <p:spPr bwMode="auto">
          <a:xfrm>
            <a:off x="6551159" y="1982280"/>
            <a:ext cx="16154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 eaLnBrk="1" hangingPunct="1">
              <a:lnSpc>
                <a:spcPts val="900"/>
              </a:lnSpc>
              <a:defRPr sz="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在苏富比拍卖会上买去，后又被送回</a:t>
            </a:r>
            <a:r>
              <a:rPr lang="zh-CN" altLang="en-US" sz="1200" kern="0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中国猪</a:t>
            </a:r>
            <a:r>
              <a:rPr lang="zh-CN" altLang="en-US" sz="1200" kern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首则被</a:t>
            </a:r>
            <a:r>
              <a:rPr lang="zh-CN" altLang="en-US" sz="1200" kern="0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美国一博物馆</a:t>
            </a:r>
            <a:r>
              <a:rPr lang="zh-CN" altLang="en-US" sz="1200" kern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购走。 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5" t="5406" r="34258" b="51631"/>
          <a:stretch>
            <a:fillRect/>
          </a:stretch>
        </p:blipFill>
        <p:spPr>
          <a:xfrm>
            <a:off x="1200666" y="1413158"/>
            <a:ext cx="794657" cy="82303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5" t="5406" r="34258" b="51631"/>
          <a:stretch>
            <a:fillRect/>
          </a:stretch>
        </p:blipFill>
        <p:spPr>
          <a:xfrm>
            <a:off x="2701739" y="2464795"/>
            <a:ext cx="794657" cy="82303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5" t="5406" r="34258" b="51631"/>
          <a:stretch>
            <a:fillRect/>
          </a:stretch>
        </p:blipFill>
        <p:spPr>
          <a:xfrm>
            <a:off x="4424091" y="1383533"/>
            <a:ext cx="794657" cy="82303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5" t="5406" r="34258" b="51631"/>
          <a:stretch>
            <a:fillRect/>
          </a:stretch>
        </p:blipFill>
        <p:spPr>
          <a:xfrm>
            <a:off x="5775550" y="2753712"/>
            <a:ext cx="794657" cy="82303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5" t="5406" r="34258" b="51631"/>
          <a:stretch>
            <a:fillRect/>
          </a:stretch>
        </p:blipFill>
        <p:spPr>
          <a:xfrm>
            <a:off x="6961551" y="1174990"/>
            <a:ext cx="794657" cy="823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1" grpId="0"/>
      <p:bldP spid="13" grpId="0" animBg="1"/>
      <p:bldP spid="15" grpId="0"/>
      <p:bldP spid="17" grpId="0" animBg="1"/>
      <p:bldP spid="19" grpId="0"/>
      <p:bldP spid="21" grpId="0" animBg="1"/>
      <p:bldP spid="23" grpId="0"/>
      <p:bldP spid="25" grpId="0" animBg="1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32" y="971550"/>
            <a:ext cx="5997968" cy="229800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61212" y="1985979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FFFF"/>
                </a:solidFill>
                <a:cs typeface="+mn-ea"/>
                <a:sym typeface="+mn-lt"/>
              </a:rPr>
              <a:t>十二</a:t>
            </a:r>
            <a:endParaRPr lang="zh-CN" altLang="en-US" sz="4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49803" y="1629311"/>
            <a:ext cx="40367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8000" spc="-1600" dirty="0">
                <a:solidFill>
                  <a:srgbClr val="CC141E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生肖常识</a:t>
            </a:r>
          </a:p>
        </p:txBody>
      </p:sp>
      <p:sp>
        <p:nvSpPr>
          <p:cNvPr id="7" name="矩形 6"/>
          <p:cNvSpPr/>
          <p:nvPr/>
        </p:nvSpPr>
        <p:spPr>
          <a:xfrm>
            <a:off x="1702784" y="2724150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中国传统文化的重要部分</a:t>
            </a:r>
          </a:p>
        </p:txBody>
      </p:sp>
      <p:sp>
        <p:nvSpPr>
          <p:cNvPr id="8" name="矩形 7"/>
          <p:cNvSpPr/>
          <p:nvPr/>
        </p:nvSpPr>
        <p:spPr>
          <a:xfrm>
            <a:off x="1658470" y="3253085"/>
            <a:ext cx="571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C00000"/>
                </a:solidFill>
                <a:cs typeface="+mn-ea"/>
                <a:sym typeface="+mn-lt"/>
              </a:rPr>
              <a:t> important part of chinese traditional culture </a:t>
            </a:r>
            <a:r>
              <a:rPr lang="zh-CN" altLang="en-US" sz="1200" dirty="0">
                <a:solidFill>
                  <a:srgbClr val="C00000"/>
                </a:solidFill>
                <a:cs typeface="+mn-ea"/>
                <a:sym typeface="+mn-lt"/>
              </a:rPr>
              <a:t> important part of chinese traditional </a:t>
            </a:r>
            <a:r>
              <a:rPr lang="zh-CN" altLang="en-US" sz="1200" dirty="0" smtClean="0">
                <a:solidFill>
                  <a:srgbClr val="C00000"/>
                </a:solidFill>
                <a:cs typeface="+mn-ea"/>
                <a:sym typeface="+mn-lt"/>
              </a:rPr>
              <a:t>important </a:t>
            </a:r>
            <a:r>
              <a:rPr lang="zh-CN" altLang="en-US" sz="1200" dirty="0">
                <a:solidFill>
                  <a:srgbClr val="C00000"/>
                </a:solidFill>
                <a:cs typeface="+mn-ea"/>
                <a:sym typeface="+mn-lt"/>
              </a:rPr>
              <a:t>part of chinese </a:t>
            </a:r>
            <a:r>
              <a:rPr lang="zh-CN" altLang="en-US" sz="1200" dirty="0" smtClean="0">
                <a:solidFill>
                  <a:srgbClr val="C00000"/>
                </a:solidFill>
                <a:cs typeface="+mn-ea"/>
                <a:sym typeface="+mn-lt"/>
              </a:rPr>
              <a:t>traditional</a:t>
            </a:r>
            <a:endParaRPr lang="zh-CN" altLang="en-US" sz="12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178486" y="819150"/>
            <a:ext cx="1860114" cy="737286"/>
            <a:chOff x="2026086" y="666750"/>
            <a:chExt cx="2164914" cy="858098"/>
          </a:xfrm>
        </p:grpSpPr>
        <p:sp>
          <p:nvSpPr>
            <p:cNvPr id="11" name="椭圆 10"/>
            <p:cNvSpPr/>
            <p:nvPr/>
          </p:nvSpPr>
          <p:spPr>
            <a:xfrm>
              <a:off x="2058369" y="774251"/>
              <a:ext cx="682314" cy="682312"/>
            </a:xfrm>
            <a:prstGeom prst="ellipse">
              <a:avLst/>
            </a:prstGeom>
            <a:solidFill>
              <a:srgbClr val="F5EAE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2755372" y="784710"/>
              <a:ext cx="682314" cy="682312"/>
            </a:xfrm>
            <a:prstGeom prst="ellipse">
              <a:avLst/>
            </a:prstGeom>
            <a:solidFill>
              <a:srgbClr val="F5EAE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469040" y="773626"/>
              <a:ext cx="682314" cy="682312"/>
            </a:xfrm>
            <a:prstGeom prst="ellipse">
              <a:avLst/>
            </a:prstGeom>
            <a:solidFill>
              <a:srgbClr val="F5EAE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791"/>
            <a:stretch>
              <a:fillRect/>
            </a:stretch>
          </p:blipFill>
          <p:spPr>
            <a:xfrm>
              <a:off x="2026086" y="666750"/>
              <a:ext cx="2164914" cy="85809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1352550"/>
            <a:ext cx="2438400" cy="68599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第一部分</a:t>
            </a:r>
          </a:p>
        </p:txBody>
      </p:sp>
      <p:sp>
        <p:nvSpPr>
          <p:cNvPr id="2" name="矩形 1"/>
          <p:cNvSpPr/>
          <p:nvPr/>
        </p:nvSpPr>
        <p:spPr>
          <a:xfrm>
            <a:off x="1600200" y="1920954"/>
            <a:ext cx="6248400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None/>
              <a:tabLst>
                <a:tab pos="336550" algn="l"/>
              </a:tabLst>
            </a:pPr>
            <a:r>
              <a:rPr lang="zh-CN" altLang="en-US" sz="6600" b="1" dirty="0" smtClean="0">
                <a:solidFill>
                  <a:schemeClr val="accent1"/>
                </a:solidFill>
                <a:cs typeface="+mn-ea"/>
                <a:sym typeface="+mn-lt"/>
              </a:rPr>
              <a:t>十二生肖</a:t>
            </a:r>
            <a:r>
              <a:rPr lang="zh-CN" altLang="en-US" sz="6600" b="1" dirty="0">
                <a:solidFill>
                  <a:schemeClr val="accent1"/>
                </a:solidFill>
                <a:cs typeface="+mn-ea"/>
                <a:sym typeface="+mn-lt"/>
              </a:rPr>
              <a:t>的起源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3"/>
          <a:stretch>
            <a:fillRect/>
          </a:stretch>
        </p:blipFill>
        <p:spPr>
          <a:xfrm>
            <a:off x="4114800" y="1378163"/>
            <a:ext cx="1905000" cy="707381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1828800" y="2960842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important part of chinese traditional culture 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important part of chinese traditional </a:t>
            </a:r>
            <a:endParaRPr lang="en-US" altLang="zh-CN" sz="1200" dirty="0" smtClean="0">
              <a:solidFill>
                <a:schemeClr val="accent1"/>
              </a:solidFill>
              <a:cs typeface="+mn-ea"/>
              <a:sym typeface="+mn-lt"/>
            </a:endParaRPr>
          </a:p>
          <a:p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part 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of chinese </a:t>
            </a:r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traditional 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important part of </a:t>
            </a:r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chinese traditional</a:t>
            </a:r>
            <a:endParaRPr lang="zh-CN" altLang="en-US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2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 rot="2700000">
            <a:off x="3983407" y="1675915"/>
            <a:ext cx="1064523" cy="1066299"/>
          </a:xfrm>
          <a:prstGeom prst="rect">
            <a:avLst/>
          </a:prstGeom>
          <a:solidFill>
            <a:srgbClr val="F5EAE1"/>
          </a:solidFill>
          <a:ln>
            <a:solidFill>
              <a:schemeClr val="accent1"/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 rot="2700000">
            <a:off x="6347202" y="1675915"/>
            <a:ext cx="1064523" cy="1066299"/>
          </a:xfrm>
          <a:prstGeom prst="rect">
            <a:avLst/>
          </a:prstGeom>
          <a:solidFill>
            <a:srgbClr val="F5EAE1"/>
          </a:solidFill>
          <a:ln>
            <a:solidFill>
              <a:schemeClr val="accent1"/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 rot="2700000">
            <a:off x="1619652" y="1675915"/>
            <a:ext cx="1064523" cy="1066299"/>
          </a:xfrm>
          <a:prstGeom prst="rect">
            <a:avLst/>
          </a:prstGeom>
          <a:solidFill>
            <a:srgbClr val="F5EAE1"/>
          </a:solidFill>
          <a:ln>
            <a:solidFill>
              <a:schemeClr val="accent1"/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7" name="Freeform 9"/>
          <p:cNvSpPr>
            <a:spLocks noEditPoints="1"/>
          </p:cNvSpPr>
          <p:nvPr/>
        </p:nvSpPr>
        <p:spPr bwMode="auto">
          <a:xfrm rot="2700000">
            <a:off x="1385067" y="1441329"/>
            <a:ext cx="1533695" cy="153547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07716" y="3346535"/>
            <a:ext cx="167375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 smtClean="0">
                <a:solidFill>
                  <a:schemeClr val="tx2"/>
                </a:solidFill>
                <a:cs typeface="+mn-ea"/>
                <a:sym typeface="+mn-lt"/>
              </a:rPr>
              <a:t>11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种自然界的动物以及传说中的龙所</a:t>
            </a:r>
            <a:r>
              <a:rPr lang="zh-CN" altLang="en-US" sz="1400" dirty="0" smtClean="0">
                <a:solidFill>
                  <a:schemeClr val="tx2"/>
                </a:solidFill>
                <a:cs typeface="+mn-ea"/>
                <a:sym typeface="+mn-lt"/>
              </a:rPr>
              <a:t>组成用于纪年</a:t>
            </a:r>
            <a:endParaRPr lang="zh-CN" altLang="en-US" sz="1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9" name="Freeform 9"/>
          <p:cNvSpPr>
            <a:spLocks noEditPoints="1"/>
          </p:cNvSpPr>
          <p:nvPr/>
        </p:nvSpPr>
        <p:spPr bwMode="auto">
          <a:xfrm rot="2700000">
            <a:off x="3748822" y="1441329"/>
            <a:ext cx="1533695" cy="153547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20" name="Freeform 9"/>
          <p:cNvSpPr>
            <a:spLocks noEditPoints="1"/>
          </p:cNvSpPr>
          <p:nvPr/>
        </p:nvSpPr>
        <p:spPr bwMode="auto">
          <a:xfrm rot="2700000">
            <a:off x="6112577" y="1441329"/>
            <a:ext cx="1533695" cy="153547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716" y="1670043"/>
            <a:ext cx="5755123" cy="1066892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728104" y="3346535"/>
            <a:ext cx="1542012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经过历史</a:t>
            </a:r>
            <a:r>
              <a:rPr lang="zh-CN" altLang="en-US" sz="1400" dirty="0" smtClean="0">
                <a:solidFill>
                  <a:schemeClr val="tx2"/>
                </a:solidFill>
                <a:cs typeface="+mn-ea"/>
                <a:sym typeface="+mn-lt"/>
              </a:rPr>
              <a:t>考证十二生肖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最早始于春秋</a:t>
            </a:r>
            <a:r>
              <a:rPr lang="zh-CN" altLang="en-US" sz="1400" dirty="0" smtClean="0">
                <a:solidFill>
                  <a:schemeClr val="tx2"/>
                </a:solidFill>
                <a:cs typeface="+mn-ea"/>
                <a:sym typeface="+mn-lt"/>
              </a:rPr>
              <a:t>战国</a:t>
            </a:r>
            <a:endParaRPr lang="zh-CN" altLang="en-US" sz="1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242704" y="3346535"/>
            <a:ext cx="1542012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十二生肖最早见于世界上第一部诗歌总集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《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诗经</a:t>
            </a:r>
            <a:r>
              <a:rPr lang="en-US" altLang="zh-CN" sz="1400" dirty="0" smtClean="0">
                <a:solidFill>
                  <a:schemeClr val="tx2"/>
                </a:solidFill>
                <a:cs typeface="+mn-ea"/>
                <a:sym typeface="+mn-lt"/>
              </a:rPr>
              <a:t>》</a:t>
            </a:r>
            <a:endParaRPr lang="zh-CN" altLang="en-US" sz="1400" dirty="0">
              <a:solidFill>
                <a:schemeClr val="tx2"/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endParaRPr lang="zh-CN" altLang="en-US" sz="1400" dirty="0">
              <a:solidFill>
                <a:schemeClr val="tx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4" grpId="0"/>
      <p:bldP spid="19" grpId="0" animBg="1"/>
      <p:bldP spid="20" grpId="0" animBg="1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002286" y="1819910"/>
            <a:ext cx="4532114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小老鼠打头</a:t>
            </a:r>
            <a:r>
              <a:rPr lang="zh-CN" altLang="en-US" sz="1400" dirty="0" smtClean="0">
                <a:solidFill>
                  <a:schemeClr val="tx2"/>
                </a:solidFill>
                <a:cs typeface="+mn-ea"/>
                <a:sym typeface="+mn-lt"/>
              </a:rPr>
              <a:t>来，牛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把蹄儿</a:t>
            </a:r>
            <a:r>
              <a:rPr lang="zh-CN" altLang="en-US" sz="1400" dirty="0" smtClean="0">
                <a:solidFill>
                  <a:schemeClr val="tx2"/>
                </a:solidFill>
                <a:cs typeface="+mn-ea"/>
                <a:sym typeface="+mn-lt"/>
              </a:rPr>
              <a:t>抬，老虎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回头一声</a:t>
            </a:r>
            <a:r>
              <a:rPr lang="zh-CN" altLang="en-US" sz="1400" dirty="0" smtClean="0">
                <a:solidFill>
                  <a:schemeClr val="tx2"/>
                </a:solidFill>
                <a:cs typeface="+mn-ea"/>
                <a:sym typeface="+mn-lt"/>
              </a:rPr>
              <a:t>吼，兔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儿跳得</a:t>
            </a:r>
            <a:r>
              <a:rPr lang="zh-CN" altLang="en-US" sz="1400" dirty="0" smtClean="0">
                <a:solidFill>
                  <a:schemeClr val="tx2"/>
                </a:solidFill>
                <a:cs typeface="+mn-ea"/>
                <a:sym typeface="+mn-lt"/>
              </a:rPr>
              <a:t>快，兔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儿跳得快，龙和蛇尾巴</a:t>
            </a:r>
            <a:r>
              <a:rPr lang="zh-CN" altLang="en-US" sz="1400" dirty="0" smtClean="0">
                <a:solidFill>
                  <a:schemeClr val="tx2"/>
                </a:solidFill>
                <a:cs typeface="+mn-ea"/>
                <a:sym typeface="+mn-lt"/>
              </a:rPr>
              <a:t>甩，马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羊步儿</a:t>
            </a:r>
            <a:r>
              <a:rPr lang="zh-CN" altLang="en-US" sz="1400" dirty="0" smtClean="0">
                <a:solidFill>
                  <a:schemeClr val="tx2"/>
                </a:solidFill>
                <a:cs typeface="+mn-ea"/>
                <a:sym typeface="+mn-lt"/>
              </a:rPr>
              <a:t>迈，小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猴机灵蹦又跳，鸡唱天下白，鸡唱天下白，狗儿跳猪儿</a:t>
            </a:r>
            <a:r>
              <a:rPr lang="zh-CN" altLang="en-US" sz="1400" dirty="0" smtClean="0">
                <a:solidFill>
                  <a:schemeClr val="tx2"/>
                </a:solidFill>
                <a:cs typeface="+mn-ea"/>
                <a:sym typeface="+mn-lt"/>
              </a:rPr>
              <a:t>叫老鼠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又跟</a:t>
            </a:r>
            <a:r>
              <a:rPr lang="zh-CN" altLang="en-US" sz="1400" dirty="0" smtClean="0">
                <a:solidFill>
                  <a:schemeClr val="tx2"/>
                </a:solidFill>
                <a:cs typeface="+mn-ea"/>
                <a:sym typeface="+mn-lt"/>
              </a:rPr>
              <a:t>来，十二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动物转圈跑，请把顺序排，啊 请把顺序</a:t>
            </a:r>
            <a:r>
              <a:rPr lang="zh-CN" altLang="en-US" sz="1400" dirty="0" smtClean="0">
                <a:solidFill>
                  <a:schemeClr val="tx2"/>
                </a:solidFill>
                <a:cs typeface="+mn-ea"/>
                <a:sym typeface="+mn-lt"/>
              </a:rPr>
              <a:t>排</a:t>
            </a:r>
            <a:endParaRPr lang="zh-CN" altLang="en-US" sz="1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6343" t="13202" b="3858"/>
          <a:stretch>
            <a:fillRect/>
          </a:stretch>
        </p:blipFill>
        <p:spPr>
          <a:xfrm>
            <a:off x="550465" y="971550"/>
            <a:ext cx="3594801" cy="36576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4078486" y="1498152"/>
            <a:ext cx="4303514" cy="36279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十二生肖歌曲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1352550"/>
            <a:ext cx="2438400" cy="68599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第二部分</a:t>
            </a:r>
          </a:p>
        </p:txBody>
      </p:sp>
      <p:sp>
        <p:nvSpPr>
          <p:cNvPr id="2" name="矩形 1"/>
          <p:cNvSpPr/>
          <p:nvPr/>
        </p:nvSpPr>
        <p:spPr>
          <a:xfrm>
            <a:off x="1600200" y="1920954"/>
            <a:ext cx="6248400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None/>
              <a:tabLst>
                <a:tab pos="336550" algn="l"/>
              </a:tabLst>
            </a:pPr>
            <a:r>
              <a:rPr lang="zh-CN" altLang="en-US" sz="6600" b="1" dirty="0">
                <a:solidFill>
                  <a:schemeClr val="accent1"/>
                </a:solidFill>
                <a:cs typeface="+mn-ea"/>
                <a:sym typeface="+mn-lt"/>
              </a:rPr>
              <a:t>十二生肖的传说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3"/>
          <a:stretch>
            <a:fillRect/>
          </a:stretch>
        </p:blipFill>
        <p:spPr>
          <a:xfrm>
            <a:off x="4114800" y="1378163"/>
            <a:ext cx="1905000" cy="707381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1828800" y="2960842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important part of chinese traditional culture 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important part of chinese traditional </a:t>
            </a:r>
            <a:endParaRPr lang="en-US" altLang="zh-CN" sz="1200" dirty="0" smtClean="0">
              <a:solidFill>
                <a:schemeClr val="accent1"/>
              </a:solidFill>
              <a:cs typeface="+mn-ea"/>
              <a:sym typeface="+mn-lt"/>
            </a:endParaRPr>
          </a:p>
          <a:p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part 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of chinese </a:t>
            </a:r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traditional 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important part of </a:t>
            </a:r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chinese traditional</a:t>
            </a:r>
            <a:endParaRPr lang="zh-CN" altLang="en-US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2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495800" y="1352550"/>
            <a:ext cx="3361075" cy="848080"/>
            <a:chOff x="6360062" y="2010638"/>
            <a:chExt cx="4481433" cy="1130773"/>
          </a:xfrm>
        </p:grpSpPr>
        <p:sp>
          <p:nvSpPr>
            <p:cNvPr id="24" name="Freeform: Shape 49"/>
            <p:cNvSpPr/>
            <p:nvPr/>
          </p:nvSpPr>
          <p:spPr>
            <a:xfrm>
              <a:off x="6360062" y="2221370"/>
              <a:ext cx="586202" cy="58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35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: Shape 50"/>
            <p:cNvSpPr/>
            <p:nvPr/>
          </p:nvSpPr>
          <p:spPr>
            <a:xfrm>
              <a:off x="6539174" y="2394906"/>
              <a:ext cx="227978" cy="239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35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7083556" y="2010638"/>
              <a:ext cx="3757939" cy="1130773"/>
              <a:chOff x="1531598" y="3689289"/>
              <a:chExt cx="3757939" cy="1130773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1531598" y="4050621"/>
                <a:ext cx="3757939" cy="76944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050" dirty="0">
                    <a:solidFill>
                      <a:schemeClr val="tx2"/>
                    </a:solidFill>
                    <a:cs typeface="+mn-ea"/>
                    <a:sym typeface="+mn-lt"/>
                  </a:rPr>
                  <a:t>当年黄帝要选十二种动物担任宫廷卫士，猫托老鼠报名，老鼠给忘了，结果猫没有</a:t>
                </a:r>
                <a:r>
                  <a:rPr lang="zh-CN" altLang="en-US" sz="1050" dirty="0" smtClean="0">
                    <a:solidFill>
                      <a:schemeClr val="tx2"/>
                    </a:solidFill>
                    <a:cs typeface="+mn-ea"/>
                    <a:sym typeface="+mn-lt"/>
                  </a:rPr>
                  <a:t>选上从此</a:t>
                </a:r>
                <a:r>
                  <a:rPr lang="zh-CN" altLang="en-US" sz="1050" dirty="0">
                    <a:solidFill>
                      <a:schemeClr val="tx2"/>
                    </a:solidFill>
                    <a:cs typeface="+mn-ea"/>
                    <a:sym typeface="+mn-lt"/>
                  </a:rPr>
                  <a:t>与鼠结下冤家</a:t>
                </a:r>
                <a:endParaRPr lang="en-US" altLang="zh-CN" sz="1050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531599" y="3689289"/>
                <a:ext cx="229806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500" b="1" dirty="0">
                    <a:solidFill>
                      <a:schemeClr val="tx2"/>
                    </a:solidFill>
                    <a:cs typeface="+mn-ea"/>
                    <a:sym typeface="+mn-lt"/>
                  </a:rPr>
                  <a:t>动物担任宫廷卫士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4495800" y="2424250"/>
            <a:ext cx="3361075" cy="871163"/>
            <a:chOff x="6360062" y="3285531"/>
            <a:chExt cx="4481433" cy="1161550"/>
          </a:xfrm>
        </p:grpSpPr>
        <p:grpSp>
          <p:nvGrpSpPr>
            <p:cNvPr id="30" name="组合 29"/>
            <p:cNvGrpSpPr/>
            <p:nvPr/>
          </p:nvGrpSpPr>
          <p:grpSpPr>
            <a:xfrm>
              <a:off x="6360062" y="3503269"/>
              <a:ext cx="586202" cy="586201"/>
              <a:chOff x="6360062" y="3503269"/>
              <a:chExt cx="586202" cy="586201"/>
            </a:xfrm>
          </p:grpSpPr>
          <p:sp>
            <p:nvSpPr>
              <p:cNvPr id="34" name="Freeform: Shape 43"/>
              <p:cNvSpPr/>
              <p:nvPr/>
            </p:nvSpPr>
            <p:spPr>
              <a:xfrm>
                <a:off x="6360062" y="3503269"/>
                <a:ext cx="586202" cy="586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: Shape 50"/>
              <p:cNvSpPr/>
              <p:nvPr/>
            </p:nvSpPr>
            <p:spPr>
              <a:xfrm>
                <a:off x="6539174" y="3676806"/>
                <a:ext cx="227978" cy="23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7083556" y="3285531"/>
              <a:ext cx="3757939" cy="1161550"/>
              <a:chOff x="1531598" y="3689289"/>
              <a:chExt cx="3757939" cy="1161550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1531598" y="4050621"/>
                <a:ext cx="3757939" cy="80021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100" dirty="0">
                    <a:solidFill>
                      <a:schemeClr val="tx2"/>
                    </a:solidFill>
                    <a:cs typeface="+mn-ea"/>
                    <a:sym typeface="+mn-lt"/>
                  </a:rPr>
                  <a:t>被老鼠钻进鼻子，给赶跑了，其余的动物，原本推牛为首，老鼠却窜到牛背上，猪也跟着起哄 ，于是老鼠排第一</a:t>
                </a:r>
                <a:endParaRPr lang="en-US" altLang="zh-CN" sz="1100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1531599" y="3689289"/>
                <a:ext cx="178510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500" b="1" dirty="0">
                    <a:solidFill>
                      <a:schemeClr val="tx2"/>
                    </a:solidFill>
                    <a:cs typeface="+mn-ea"/>
                    <a:sym typeface="+mn-lt"/>
                  </a:rPr>
                  <a:t>大象也来参赛</a:t>
                </a: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4495800" y="3486150"/>
            <a:ext cx="3361075" cy="871163"/>
            <a:chOff x="6360062" y="4555848"/>
            <a:chExt cx="4481433" cy="1161550"/>
          </a:xfrm>
        </p:grpSpPr>
        <p:grpSp>
          <p:nvGrpSpPr>
            <p:cNvPr id="37" name="Group 33"/>
            <p:cNvGrpSpPr/>
            <p:nvPr/>
          </p:nvGrpSpPr>
          <p:grpSpPr>
            <a:xfrm>
              <a:off x="6360062" y="4785172"/>
              <a:ext cx="586202" cy="586201"/>
              <a:chOff x="0" y="0"/>
              <a:chExt cx="767929" cy="767929"/>
            </a:xfrm>
          </p:grpSpPr>
          <p:sp>
            <p:nvSpPr>
              <p:cNvPr id="41" name="Freeform: Shape 37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: Shape 38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35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7083556" y="4555848"/>
              <a:ext cx="3757939" cy="1161550"/>
              <a:chOff x="1531598" y="3689289"/>
              <a:chExt cx="3757939" cy="1161550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1531598" y="4050621"/>
                <a:ext cx="3757939" cy="80021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100" dirty="0">
                    <a:solidFill>
                      <a:schemeClr val="tx2"/>
                    </a:solidFill>
                    <a:cs typeface="+mn-ea"/>
                    <a:sym typeface="+mn-lt"/>
                  </a:rPr>
                  <a:t>排在鼠和牛的后面。兔子又不服，和龙赛跑，结果排在了龙的前面。狗又不平，一气之下咬了</a:t>
                </a:r>
                <a:r>
                  <a:rPr lang="zh-CN" altLang="en-US" sz="1100" dirty="0" smtClean="0">
                    <a:solidFill>
                      <a:schemeClr val="tx2"/>
                    </a:solidFill>
                    <a:cs typeface="+mn-ea"/>
                    <a:sym typeface="+mn-lt"/>
                  </a:rPr>
                  <a:t>兔子</a:t>
                </a:r>
                <a:endParaRPr lang="zh-CN" altLang="en-US" sz="1100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1531599" y="3689289"/>
                <a:ext cx="2554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500" b="1" dirty="0">
                    <a:solidFill>
                      <a:schemeClr val="tx2"/>
                    </a:solidFill>
                    <a:cs typeface="+mn-ea"/>
                    <a:sym typeface="+mn-lt"/>
                  </a:rPr>
                  <a:t>山中之王和海中之王</a:t>
                </a: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47750"/>
            <a:ext cx="3322608" cy="35725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049" y="1200150"/>
            <a:ext cx="1524000" cy="2973658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1066800" y="1472696"/>
            <a:ext cx="2219371" cy="2361254"/>
            <a:chOff x="835694" y="1516798"/>
            <a:chExt cx="2219371" cy="2361254"/>
          </a:xfrm>
        </p:grpSpPr>
        <p:sp>
          <p:nvSpPr>
            <p:cNvPr id="37" name="íṡ1iḍé"/>
            <p:cNvSpPr/>
            <p:nvPr/>
          </p:nvSpPr>
          <p:spPr>
            <a:xfrm>
              <a:off x="2743738" y="1627100"/>
              <a:ext cx="311327" cy="3113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>
                <a:cs typeface="+mn-ea"/>
                <a:sym typeface="+mn-lt"/>
              </a:endParaRPr>
            </a:p>
          </p:txBody>
        </p:sp>
        <p:sp>
          <p:nvSpPr>
            <p:cNvPr id="38" name="ïšḷïdé"/>
            <p:cNvSpPr/>
            <p:nvPr/>
          </p:nvSpPr>
          <p:spPr>
            <a:xfrm>
              <a:off x="2834657" y="1721312"/>
              <a:ext cx="129489" cy="1229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00" y="63664"/>
                  </a:moveTo>
                  <a:lnTo>
                    <a:pt x="119800" y="63664"/>
                  </a:lnTo>
                  <a:cubicBezTo>
                    <a:pt x="119800" y="66596"/>
                    <a:pt x="118405" y="69528"/>
                    <a:pt x="114219" y="69528"/>
                  </a:cubicBezTo>
                  <a:cubicBezTo>
                    <a:pt x="112823" y="69528"/>
                    <a:pt x="111428" y="68062"/>
                    <a:pt x="111428" y="68062"/>
                  </a:cubicBezTo>
                  <a:lnTo>
                    <a:pt x="111428" y="68062"/>
                  </a:lnTo>
                  <a:cubicBezTo>
                    <a:pt x="60598" y="14869"/>
                    <a:pt x="60598" y="14869"/>
                    <a:pt x="60598" y="14869"/>
                  </a:cubicBezTo>
                  <a:lnTo>
                    <a:pt x="60598" y="14869"/>
                  </a:lnTo>
                  <a:lnTo>
                    <a:pt x="60598" y="14869"/>
                  </a:lnTo>
                  <a:lnTo>
                    <a:pt x="60598" y="14869"/>
                  </a:lnTo>
                  <a:cubicBezTo>
                    <a:pt x="9966" y="68062"/>
                    <a:pt x="9966" y="68062"/>
                    <a:pt x="9966" y="68062"/>
                  </a:cubicBezTo>
                  <a:lnTo>
                    <a:pt x="9966" y="68062"/>
                  </a:lnTo>
                  <a:cubicBezTo>
                    <a:pt x="8571" y="68062"/>
                    <a:pt x="7176" y="69528"/>
                    <a:pt x="5780" y="69528"/>
                  </a:cubicBezTo>
                  <a:cubicBezTo>
                    <a:pt x="2990" y="69528"/>
                    <a:pt x="0" y="66596"/>
                    <a:pt x="0" y="63664"/>
                  </a:cubicBezTo>
                  <a:cubicBezTo>
                    <a:pt x="0" y="62198"/>
                    <a:pt x="0" y="60523"/>
                    <a:pt x="1395" y="59057"/>
                  </a:cubicBezTo>
                  <a:cubicBezTo>
                    <a:pt x="56411" y="1465"/>
                    <a:pt x="56411" y="1465"/>
                    <a:pt x="56411" y="1465"/>
                  </a:cubicBezTo>
                  <a:cubicBezTo>
                    <a:pt x="57807" y="0"/>
                    <a:pt x="59202" y="0"/>
                    <a:pt x="60598" y="0"/>
                  </a:cubicBez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cubicBezTo>
                    <a:pt x="61993" y="0"/>
                    <a:pt x="63388" y="1465"/>
                    <a:pt x="64784" y="1465"/>
                  </a:cubicBezTo>
                  <a:lnTo>
                    <a:pt x="64784" y="1465"/>
                  </a:lnTo>
                  <a:cubicBezTo>
                    <a:pt x="85913" y="25130"/>
                    <a:pt x="85913" y="25130"/>
                    <a:pt x="85913" y="25130"/>
                  </a:cubicBezTo>
                  <a:cubicBezTo>
                    <a:pt x="85913" y="19267"/>
                    <a:pt x="85913" y="19267"/>
                    <a:pt x="85913" y="19267"/>
                  </a:cubicBezTo>
                  <a:cubicBezTo>
                    <a:pt x="85913" y="16335"/>
                    <a:pt x="88903" y="13193"/>
                    <a:pt x="91694" y="13193"/>
                  </a:cubicBezTo>
                  <a:cubicBezTo>
                    <a:pt x="95880" y="13193"/>
                    <a:pt x="97275" y="16335"/>
                    <a:pt x="97275" y="19267"/>
                  </a:cubicBezTo>
                  <a:cubicBezTo>
                    <a:pt x="97275" y="36858"/>
                    <a:pt x="97275" y="36858"/>
                    <a:pt x="97275" y="36858"/>
                  </a:cubicBezTo>
                  <a:cubicBezTo>
                    <a:pt x="118405" y="59057"/>
                    <a:pt x="118405" y="59057"/>
                    <a:pt x="118405" y="59057"/>
                  </a:cubicBezTo>
                  <a:lnTo>
                    <a:pt x="118405" y="59057"/>
                  </a:lnTo>
                  <a:cubicBezTo>
                    <a:pt x="119800" y="60523"/>
                    <a:pt x="119800" y="62198"/>
                    <a:pt x="119800" y="63664"/>
                  </a:cubicBezTo>
                  <a:close/>
                  <a:moveTo>
                    <a:pt x="108438" y="72460"/>
                  </a:moveTo>
                  <a:lnTo>
                    <a:pt x="108438" y="72460"/>
                  </a:lnTo>
                  <a:cubicBezTo>
                    <a:pt x="108438" y="90261"/>
                    <a:pt x="108438" y="90261"/>
                    <a:pt x="108438" y="90261"/>
                  </a:cubicBezTo>
                  <a:cubicBezTo>
                    <a:pt x="108438" y="99057"/>
                    <a:pt x="108438" y="99057"/>
                    <a:pt x="108438" y="99057"/>
                  </a:cubicBezTo>
                  <a:cubicBezTo>
                    <a:pt x="108438" y="113926"/>
                    <a:pt x="108438" y="113926"/>
                    <a:pt x="108438" y="113926"/>
                  </a:cubicBezTo>
                  <a:cubicBezTo>
                    <a:pt x="108438" y="118324"/>
                    <a:pt x="107043" y="119790"/>
                    <a:pt x="102857" y="119790"/>
                  </a:cubicBezTo>
                  <a:cubicBezTo>
                    <a:pt x="91694" y="119790"/>
                    <a:pt x="91694" y="119790"/>
                    <a:pt x="91694" y="119790"/>
                  </a:cubicBezTo>
                  <a:cubicBezTo>
                    <a:pt x="91694" y="72460"/>
                    <a:pt x="91694" y="72460"/>
                    <a:pt x="91694" y="72460"/>
                  </a:cubicBezTo>
                  <a:cubicBezTo>
                    <a:pt x="69169" y="72460"/>
                    <a:pt x="69169" y="72460"/>
                    <a:pt x="69169" y="72460"/>
                  </a:cubicBezTo>
                  <a:cubicBezTo>
                    <a:pt x="69169" y="119790"/>
                    <a:pt x="69169" y="119790"/>
                    <a:pt x="69169" y="119790"/>
                  </a:cubicBezTo>
                  <a:cubicBezTo>
                    <a:pt x="16943" y="119790"/>
                    <a:pt x="16943" y="119790"/>
                    <a:pt x="16943" y="119790"/>
                  </a:cubicBezTo>
                  <a:cubicBezTo>
                    <a:pt x="14152" y="119790"/>
                    <a:pt x="11362" y="118324"/>
                    <a:pt x="11362" y="113926"/>
                  </a:cubicBezTo>
                  <a:cubicBezTo>
                    <a:pt x="11362" y="99057"/>
                    <a:pt x="11362" y="99057"/>
                    <a:pt x="11362" y="99057"/>
                  </a:cubicBezTo>
                  <a:cubicBezTo>
                    <a:pt x="11362" y="90261"/>
                    <a:pt x="11362" y="90261"/>
                    <a:pt x="11362" y="90261"/>
                  </a:cubicBezTo>
                  <a:cubicBezTo>
                    <a:pt x="11362" y="72460"/>
                    <a:pt x="11362" y="72460"/>
                    <a:pt x="11362" y="72460"/>
                  </a:cubicBezTo>
                  <a:cubicBezTo>
                    <a:pt x="60598" y="22198"/>
                    <a:pt x="60598" y="22198"/>
                    <a:pt x="60598" y="22198"/>
                  </a:cubicBezTo>
                  <a:lnTo>
                    <a:pt x="108438" y="72460"/>
                  </a:lnTo>
                  <a:close/>
                  <a:moveTo>
                    <a:pt x="50830" y="72460"/>
                  </a:moveTo>
                  <a:lnTo>
                    <a:pt x="50830" y="72460"/>
                  </a:lnTo>
                  <a:cubicBezTo>
                    <a:pt x="28305" y="72460"/>
                    <a:pt x="28305" y="72460"/>
                    <a:pt x="28305" y="72460"/>
                  </a:cubicBezTo>
                  <a:cubicBezTo>
                    <a:pt x="28305" y="96125"/>
                    <a:pt x="28305" y="96125"/>
                    <a:pt x="28305" y="96125"/>
                  </a:cubicBezTo>
                  <a:cubicBezTo>
                    <a:pt x="50830" y="96125"/>
                    <a:pt x="50830" y="96125"/>
                    <a:pt x="50830" y="96125"/>
                  </a:cubicBezTo>
                  <a:lnTo>
                    <a:pt x="50830" y="724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350">
                <a:cs typeface="+mn-ea"/>
                <a:sym typeface="+mn-lt"/>
              </a:endParaRPr>
            </a:p>
          </p:txBody>
        </p:sp>
        <p:sp>
          <p:nvSpPr>
            <p:cNvPr id="39" name="îṥḷïḓè"/>
            <p:cNvSpPr/>
            <p:nvPr/>
          </p:nvSpPr>
          <p:spPr>
            <a:xfrm>
              <a:off x="2743738" y="2491464"/>
              <a:ext cx="311327" cy="3113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>
                <a:cs typeface="+mn-ea"/>
                <a:sym typeface="+mn-lt"/>
              </a:endParaRPr>
            </a:p>
          </p:txBody>
        </p:sp>
        <p:sp>
          <p:nvSpPr>
            <p:cNvPr id="40" name="i$ḷîḍé"/>
            <p:cNvSpPr/>
            <p:nvPr/>
          </p:nvSpPr>
          <p:spPr>
            <a:xfrm>
              <a:off x="2834657" y="2590402"/>
              <a:ext cx="129489" cy="11345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009" y="65310"/>
                  </a:moveTo>
                  <a:lnTo>
                    <a:pt x="117009" y="65310"/>
                  </a:lnTo>
                  <a:lnTo>
                    <a:pt x="117009" y="65310"/>
                  </a:lnTo>
                  <a:cubicBezTo>
                    <a:pt x="61993" y="91073"/>
                    <a:pt x="61993" y="91073"/>
                    <a:pt x="61993" y="91073"/>
                  </a:cubicBezTo>
                  <a:lnTo>
                    <a:pt x="61993" y="91073"/>
                  </a:lnTo>
                  <a:lnTo>
                    <a:pt x="61993" y="91073"/>
                  </a:lnTo>
                  <a:lnTo>
                    <a:pt x="61993" y="91073"/>
                  </a:lnTo>
                  <a:cubicBezTo>
                    <a:pt x="61993" y="92655"/>
                    <a:pt x="60598" y="92655"/>
                    <a:pt x="60598" y="92655"/>
                  </a:cubicBezTo>
                  <a:cubicBezTo>
                    <a:pt x="59202" y="92655"/>
                    <a:pt x="59202" y="92655"/>
                    <a:pt x="57807" y="91073"/>
                  </a:cubicBezTo>
                  <a:lnTo>
                    <a:pt x="57807" y="91073"/>
                  </a:lnTo>
                  <a:lnTo>
                    <a:pt x="57807" y="91073"/>
                  </a:lnTo>
                  <a:lnTo>
                    <a:pt x="57807" y="91073"/>
                  </a:lnTo>
                  <a:cubicBezTo>
                    <a:pt x="2990" y="65310"/>
                    <a:pt x="2990" y="65310"/>
                    <a:pt x="2990" y="65310"/>
                  </a:cubicBezTo>
                  <a:lnTo>
                    <a:pt x="2990" y="65310"/>
                  </a:lnTo>
                  <a:cubicBezTo>
                    <a:pt x="1395" y="65310"/>
                    <a:pt x="0" y="62146"/>
                    <a:pt x="0" y="60564"/>
                  </a:cubicBezTo>
                  <a:cubicBezTo>
                    <a:pt x="0" y="55819"/>
                    <a:pt x="2990" y="54237"/>
                    <a:pt x="5780" y="54237"/>
                  </a:cubicBezTo>
                  <a:cubicBezTo>
                    <a:pt x="7176" y="54237"/>
                    <a:pt x="7176" y="54237"/>
                    <a:pt x="8571" y="54237"/>
                  </a:cubicBezTo>
                  <a:lnTo>
                    <a:pt x="8571" y="54237"/>
                  </a:lnTo>
                  <a:lnTo>
                    <a:pt x="8571" y="54237"/>
                  </a:lnTo>
                  <a:lnTo>
                    <a:pt x="8571" y="54237"/>
                  </a:lnTo>
                  <a:cubicBezTo>
                    <a:pt x="60598" y="78192"/>
                    <a:pt x="60598" y="78192"/>
                    <a:pt x="60598" y="78192"/>
                  </a:cubicBezTo>
                  <a:cubicBezTo>
                    <a:pt x="112823" y="54237"/>
                    <a:pt x="112823" y="54237"/>
                    <a:pt x="112823" y="54237"/>
                  </a:cubicBezTo>
                  <a:lnTo>
                    <a:pt x="112823" y="54237"/>
                  </a:lnTo>
                  <a:lnTo>
                    <a:pt x="112823" y="54237"/>
                  </a:lnTo>
                  <a:lnTo>
                    <a:pt x="112823" y="54237"/>
                  </a:lnTo>
                  <a:lnTo>
                    <a:pt x="114219" y="54237"/>
                  </a:lnTo>
                  <a:cubicBezTo>
                    <a:pt x="118405" y="54237"/>
                    <a:pt x="119800" y="55819"/>
                    <a:pt x="119800" y="60564"/>
                  </a:cubicBezTo>
                  <a:cubicBezTo>
                    <a:pt x="119800" y="62146"/>
                    <a:pt x="118405" y="65310"/>
                    <a:pt x="117009" y="65310"/>
                  </a:cubicBezTo>
                  <a:close/>
                  <a:moveTo>
                    <a:pt x="117009" y="38192"/>
                  </a:moveTo>
                  <a:lnTo>
                    <a:pt x="117009" y="38192"/>
                  </a:lnTo>
                  <a:lnTo>
                    <a:pt x="117009" y="38192"/>
                  </a:lnTo>
                  <a:cubicBezTo>
                    <a:pt x="61993" y="63728"/>
                    <a:pt x="61993" y="63728"/>
                    <a:pt x="61993" y="63728"/>
                  </a:cubicBezTo>
                  <a:lnTo>
                    <a:pt x="61993" y="63728"/>
                  </a:lnTo>
                  <a:lnTo>
                    <a:pt x="61993" y="63728"/>
                  </a:lnTo>
                  <a:lnTo>
                    <a:pt x="61993" y="63728"/>
                  </a:lnTo>
                  <a:lnTo>
                    <a:pt x="60598" y="63728"/>
                  </a:lnTo>
                  <a:cubicBezTo>
                    <a:pt x="59202" y="63728"/>
                    <a:pt x="59202" y="63728"/>
                    <a:pt x="57807" y="63728"/>
                  </a:cubicBezTo>
                  <a:lnTo>
                    <a:pt x="57807" y="63728"/>
                  </a:lnTo>
                  <a:lnTo>
                    <a:pt x="57807" y="63728"/>
                  </a:lnTo>
                  <a:lnTo>
                    <a:pt x="57807" y="63728"/>
                  </a:lnTo>
                  <a:cubicBezTo>
                    <a:pt x="2990" y="38192"/>
                    <a:pt x="2990" y="38192"/>
                    <a:pt x="2990" y="38192"/>
                  </a:cubicBezTo>
                  <a:lnTo>
                    <a:pt x="2990" y="38192"/>
                  </a:lnTo>
                  <a:cubicBezTo>
                    <a:pt x="1395" y="36610"/>
                    <a:pt x="0" y="35028"/>
                    <a:pt x="0" y="31864"/>
                  </a:cubicBezTo>
                  <a:cubicBezTo>
                    <a:pt x="0" y="30282"/>
                    <a:pt x="1395" y="27118"/>
                    <a:pt x="2990" y="27118"/>
                  </a:cubicBezTo>
                  <a:lnTo>
                    <a:pt x="2990" y="27118"/>
                  </a:lnTo>
                  <a:cubicBezTo>
                    <a:pt x="57807" y="1581"/>
                    <a:pt x="57807" y="1581"/>
                    <a:pt x="57807" y="1581"/>
                  </a:cubicBezTo>
                  <a:lnTo>
                    <a:pt x="57807" y="1581"/>
                  </a:lnTo>
                  <a:lnTo>
                    <a:pt x="57807" y="1581"/>
                  </a:lnTo>
                  <a:lnTo>
                    <a:pt x="57807" y="1581"/>
                  </a:lnTo>
                  <a:cubicBezTo>
                    <a:pt x="59202" y="0"/>
                    <a:pt x="59202" y="0"/>
                    <a:pt x="60598" y="0"/>
                  </a:cubicBezTo>
                  <a:cubicBezTo>
                    <a:pt x="60598" y="0"/>
                    <a:pt x="61993" y="0"/>
                    <a:pt x="61993" y="1581"/>
                  </a:cubicBezTo>
                  <a:lnTo>
                    <a:pt x="61993" y="1581"/>
                  </a:lnTo>
                  <a:lnTo>
                    <a:pt x="61993" y="1581"/>
                  </a:lnTo>
                  <a:lnTo>
                    <a:pt x="61993" y="1581"/>
                  </a:lnTo>
                  <a:cubicBezTo>
                    <a:pt x="117009" y="27118"/>
                    <a:pt x="117009" y="27118"/>
                    <a:pt x="117009" y="27118"/>
                  </a:cubicBezTo>
                  <a:lnTo>
                    <a:pt x="117009" y="27118"/>
                  </a:lnTo>
                  <a:cubicBezTo>
                    <a:pt x="118405" y="27118"/>
                    <a:pt x="119800" y="30282"/>
                    <a:pt x="119800" y="31864"/>
                  </a:cubicBezTo>
                  <a:cubicBezTo>
                    <a:pt x="119800" y="35028"/>
                    <a:pt x="118405" y="36610"/>
                    <a:pt x="117009" y="38192"/>
                  </a:cubicBezTo>
                  <a:close/>
                  <a:moveTo>
                    <a:pt x="5780" y="81355"/>
                  </a:moveTo>
                  <a:lnTo>
                    <a:pt x="5780" y="81355"/>
                  </a:lnTo>
                  <a:cubicBezTo>
                    <a:pt x="7176" y="81355"/>
                    <a:pt x="7176" y="81355"/>
                    <a:pt x="8571" y="81355"/>
                  </a:cubicBezTo>
                  <a:lnTo>
                    <a:pt x="8571" y="81355"/>
                  </a:lnTo>
                  <a:lnTo>
                    <a:pt x="8571" y="81355"/>
                  </a:lnTo>
                  <a:lnTo>
                    <a:pt x="8571" y="81355"/>
                  </a:lnTo>
                  <a:cubicBezTo>
                    <a:pt x="60598" y="106892"/>
                    <a:pt x="60598" y="106892"/>
                    <a:pt x="60598" y="106892"/>
                  </a:cubicBezTo>
                  <a:cubicBezTo>
                    <a:pt x="112823" y="81355"/>
                    <a:pt x="112823" y="81355"/>
                    <a:pt x="112823" y="81355"/>
                  </a:cubicBezTo>
                  <a:lnTo>
                    <a:pt x="112823" y="81355"/>
                  </a:lnTo>
                  <a:lnTo>
                    <a:pt x="112823" y="81355"/>
                  </a:lnTo>
                  <a:lnTo>
                    <a:pt x="112823" y="81355"/>
                  </a:lnTo>
                  <a:lnTo>
                    <a:pt x="114219" y="81355"/>
                  </a:lnTo>
                  <a:cubicBezTo>
                    <a:pt x="118405" y="81355"/>
                    <a:pt x="119800" y="84519"/>
                    <a:pt x="119800" y="87683"/>
                  </a:cubicBezTo>
                  <a:cubicBezTo>
                    <a:pt x="119800" y="91073"/>
                    <a:pt x="118405" y="92655"/>
                    <a:pt x="117009" y="94237"/>
                  </a:cubicBezTo>
                  <a:lnTo>
                    <a:pt x="117009" y="94237"/>
                  </a:lnTo>
                  <a:cubicBezTo>
                    <a:pt x="61993" y="119774"/>
                    <a:pt x="61993" y="119774"/>
                    <a:pt x="61993" y="119774"/>
                  </a:cubicBezTo>
                  <a:lnTo>
                    <a:pt x="61993" y="119774"/>
                  </a:lnTo>
                  <a:lnTo>
                    <a:pt x="61993" y="119774"/>
                  </a:lnTo>
                  <a:lnTo>
                    <a:pt x="61993" y="119774"/>
                  </a:lnTo>
                  <a:lnTo>
                    <a:pt x="60598" y="119774"/>
                  </a:lnTo>
                  <a:cubicBezTo>
                    <a:pt x="59202" y="119774"/>
                    <a:pt x="59202" y="119774"/>
                    <a:pt x="57807" y="119774"/>
                  </a:cubicBezTo>
                  <a:lnTo>
                    <a:pt x="57807" y="119774"/>
                  </a:lnTo>
                  <a:lnTo>
                    <a:pt x="57807" y="119774"/>
                  </a:lnTo>
                  <a:lnTo>
                    <a:pt x="57807" y="119774"/>
                  </a:lnTo>
                  <a:cubicBezTo>
                    <a:pt x="2990" y="94237"/>
                    <a:pt x="2990" y="94237"/>
                    <a:pt x="2990" y="94237"/>
                  </a:cubicBezTo>
                  <a:lnTo>
                    <a:pt x="2990" y="94237"/>
                  </a:lnTo>
                  <a:cubicBezTo>
                    <a:pt x="1395" y="92655"/>
                    <a:pt x="0" y="91073"/>
                    <a:pt x="0" y="87683"/>
                  </a:cubicBezTo>
                  <a:cubicBezTo>
                    <a:pt x="0" y="84519"/>
                    <a:pt x="2990" y="81355"/>
                    <a:pt x="5780" y="813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350">
                <a:cs typeface="+mn-ea"/>
                <a:sym typeface="+mn-lt"/>
              </a:endParaRPr>
            </a:p>
          </p:txBody>
        </p:sp>
        <p:sp>
          <p:nvSpPr>
            <p:cNvPr id="41" name="îṣļiḓe"/>
            <p:cNvSpPr/>
            <p:nvPr/>
          </p:nvSpPr>
          <p:spPr>
            <a:xfrm>
              <a:off x="2743738" y="3431736"/>
              <a:ext cx="311327" cy="3113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>
                <a:cs typeface="+mn-ea"/>
                <a:sym typeface="+mn-lt"/>
              </a:endParaRPr>
            </a:p>
          </p:txBody>
        </p:sp>
        <p:sp>
          <p:nvSpPr>
            <p:cNvPr id="42" name="îṡḻiḍê"/>
            <p:cNvSpPr/>
            <p:nvPr/>
          </p:nvSpPr>
          <p:spPr>
            <a:xfrm>
              <a:off x="2846943" y="3523111"/>
              <a:ext cx="104915" cy="1285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868" y="119800"/>
                  </a:moveTo>
                  <a:lnTo>
                    <a:pt x="112868" y="119800"/>
                  </a:lnTo>
                  <a:cubicBezTo>
                    <a:pt x="6885" y="119800"/>
                    <a:pt x="6885" y="119800"/>
                    <a:pt x="6885" y="119800"/>
                  </a:cubicBezTo>
                  <a:cubicBezTo>
                    <a:pt x="1721" y="119800"/>
                    <a:pt x="0" y="117004"/>
                    <a:pt x="0" y="114209"/>
                  </a:cubicBezTo>
                  <a:cubicBezTo>
                    <a:pt x="0" y="64891"/>
                    <a:pt x="0" y="64891"/>
                    <a:pt x="0" y="64891"/>
                  </a:cubicBezTo>
                  <a:cubicBezTo>
                    <a:pt x="0" y="62096"/>
                    <a:pt x="1721" y="59101"/>
                    <a:pt x="6885" y="59101"/>
                  </a:cubicBezTo>
                  <a:cubicBezTo>
                    <a:pt x="17213" y="59101"/>
                    <a:pt x="17213" y="59101"/>
                    <a:pt x="17213" y="59101"/>
                  </a:cubicBezTo>
                  <a:cubicBezTo>
                    <a:pt x="17213" y="33743"/>
                    <a:pt x="17213" y="33743"/>
                    <a:pt x="17213" y="33743"/>
                  </a:cubicBezTo>
                  <a:cubicBezTo>
                    <a:pt x="17213" y="13976"/>
                    <a:pt x="36393" y="0"/>
                    <a:pt x="59016" y="0"/>
                  </a:cubicBezTo>
                  <a:cubicBezTo>
                    <a:pt x="83360" y="0"/>
                    <a:pt x="100573" y="13976"/>
                    <a:pt x="100573" y="33743"/>
                  </a:cubicBezTo>
                  <a:cubicBezTo>
                    <a:pt x="100573" y="36539"/>
                    <a:pt x="98852" y="39534"/>
                    <a:pt x="93688" y="39534"/>
                  </a:cubicBezTo>
                  <a:cubicBezTo>
                    <a:pt x="90245" y="39534"/>
                    <a:pt x="86803" y="36539"/>
                    <a:pt x="86803" y="33743"/>
                  </a:cubicBezTo>
                  <a:cubicBezTo>
                    <a:pt x="86803" y="21164"/>
                    <a:pt x="74754" y="11181"/>
                    <a:pt x="59016" y="11181"/>
                  </a:cubicBezTo>
                  <a:cubicBezTo>
                    <a:pt x="43278" y="11181"/>
                    <a:pt x="31229" y="21164"/>
                    <a:pt x="31229" y="33743"/>
                  </a:cubicBezTo>
                  <a:cubicBezTo>
                    <a:pt x="31229" y="59101"/>
                    <a:pt x="31229" y="59101"/>
                    <a:pt x="31229" y="59101"/>
                  </a:cubicBezTo>
                  <a:cubicBezTo>
                    <a:pt x="86803" y="59101"/>
                    <a:pt x="86803" y="59101"/>
                    <a:pt x="86803" y="59101"/>
                  </a:cubicBezTo>
                  <a:cubicBezTo>
                    <a:pt x="100573" y="59101"/>
                    <a:pt x="100573" y="59101"/>
                    <a:pt x="100573" y="59101"/>
                  </a:cubicBezTo>
                  <a:cubicBezTo>
                    <a:pt x="112868" y="59101"/>
                    <a:pt x="112868" y="59101"/>
                    <a:pt x="112868" y="59101"/>
                  </a:cubicBezTo>
                  <a:cubicBezTo>
                    <a:pt x="116311" y="59101"/>
                    <a:pt x="119754" y="62096"/>
                    <a:pt x="119754" y="64891"/>
                  </a:cubicBezTo>
                  <a:cubicBezTo>
                    <a:pt x="119754" y="114209"/>
                    <a:pt x="119754" y="114209"/>
                    <a:pt x="119754" y="114209"/>
                  </a:cubicBezTo>
                  <a:cubicBezTo>
                    <a:pt x="119754" y="117004"/>
                    <a:pt x="116311" y="119800"/>
                    <a:pt x="112868" y="119800"/>
                  </a:cubicBezTo>
                  <a:close/>
                  <a:moveTo>
                    <a:pt x="59016" y="70482"/>
                  </a:moveTo>
                  <a:lnTo>
                    <a:pt x="59016" y="70482"/>
                  </a:lnTo>
                  <a:cubicBezTo>
                    <a:pt x="52131" y="70482"/>
                    <a:pt x="45000" y="76073"/>
                    <a:pt x="45000" y="81863"/>
                  </a:cubicBezTo>
                  <a:cubicBezTo>
                    <a:pt x="45000" y="86056"/>
                    <a:pt x="48688" y="90249"/>
                    <a:pt x="52131" y="91647"/>
                  </a:cubicBezTo>
                  <a:cubicBezTo>
                    <a:pt x="52131" y="103028"/>
                    <a:pt x="52131" y="103028"/>
                    <a:pt x="52131" y="103028"/>
                  </a:cubicBezTo>
                  <a:cubicBezTo>
                    <a:pt x="52131" y="105823"/>
                    <a:pt x="55573" y="108618"/>
                    <a:pt x="59016" y="108618"/>
                  </a:cubicBezTo>
                  <a:cubicBezTo>
                    <a:pt x="64180" y="108618"/>
                    <a:pt x="65901" y="105823"/>
                    <a:pt x="65901" y="103028"/>
                  </a:cubicBezTo>
                  <a:cubicBezTo>
                    <a:pt x="65901" y="91647"/>
                    <a:pt x="65901" y="91647"/>
                    <a:pt x="65901" y="91647"/>
                  </a:cubicBezTo>
                  <a:cubicBezTo>
                    <a:pt x="71065" y="90249"/>
                    <a:pt x="72786" y="86056"/>
                    <a:pt x="72786" y="81863"/>
                  </a:cubicBezTo>
                  <a:cubicBezTo>
                    <a:pt x="72786" y="76073"/>
                    <a:pt x="67622" y="70482"/>
                    <a:pt x="59016" y="704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350">
                <a:cs typeface="+mn-ea"/>
                <a:sym typeface="+mn-lt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845587" y="2202679"/>
              <a:ext cx="2209478" cy="0"/>
            </a:xfrm>
            <a:prstGeom prst="line">
              <a:avLst/>
            </a:prstGeom>
            <a:ln w="31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845587" y="3120152"/>
              <a:ext cx="2209478" cy="0"/>
            </a:xfrm>
            <a:prstGeom prst="line">
              <a:avLst/>
            </a:prstGeom>
            <a:ln w="31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本框 52"/>
            <p:cNvSpPr txBox="1"/>
            <p:nvPr/>
          </p:nvSpPr>
          <p:spPr>
            <a:xfrm>
              <a:off x="845587" y="1516798"/>
              <a:ext cx="1796168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2"/>
                  </a:solidFill>
                  <a:cs typeface="+mn-ea"/>
                  <a:sym typeface="+mn-lt"/>
                </a:rPr>
                <a:t> 十二生肖中，怎么让小老鼠排在第一名呢</a:t>
              </a:r>
              <a:r>
                <a:rPr lang="zh-CN" altLang="en-US" sz="1200" dirty="0" smtClean="0">
                  <a:solidFill>
                    <a:schemeClr val="tx2"/>
                  </a:solidFill>
                  <a:cs typeface="+mn-ea"/>
                  <a:sym typeface="+mn-lt"/>
                </a:rPr>
                <a:t>？</a:t>
              </a:r>
              <a:endParaRPr lang="en-US" altLang="zh-CN" sz="12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835694" y="2530226"/>
              <a:ext cx="1796168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1200" dirty="0" smtClean="0">
                  <a:solidFill>
                    <a:schemeClr val="tx2"/>
                  </a:solidFill>
                  <a:cs typeface="+mn-ea"/>
                  <a:sym typeface="+mn-lt"/>
                </a:rPr>
                <a:t>报名</a:t>
              </a:r>
              <a:r>
                <a:rPr lang="zh-CN" altLang="en-US" sz="1200" dirty="0">
                  <a:solidFill>
                    <a:schemeClr val="tx2"/>
                  </a:solidFill>
                  <a:cs typeface="+mn-ea"/>
                  <a:sym typeface="+mn-lt"/>
                </a:rPr>
                <a:t>那天，老鼠起得很早，牛也起得很早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855425" y="3364706"/>
              <a:ext cx="1796168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2"/>
                  </a:solidFill>
                  <a:cs typeface="+mn-ea"/>
                  <a:sym typeface="+mn-lt"/>
                </a:rPr>
                <a:t>它们在路上碰到了。牛个头大，迈的步子也大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648371" y="1541538"/>
            <a:ext cx="2209478" cy="2379894"/>
            <a:chOff x="6030162" y="1581150"/>
            <a:chExt cx="2209478" cy="2379894"/>
          </a:xfrm>
        </p:grpSpPr>
        <p:sp>
          <p:nvSpPr>
            <p:cNvPr id="19" name="ïsļîdê"/>
            <p:cNvSpPr/>
            <p:nvPr/>
          </p:nvSpPr>
          <p:spPr>
            <a:xfrm>
              <a:off x="6030162" y="1650823"/>
              <a:ext cx="311327" cy="3113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>
                <a:cs typeface="+mn-ea"/>
                <a:sym typeface="+mn-lt"/>
              </a:endParaRPr>
            </a:p>
          </p:txBody>
        </p:sp>
        <p:sp>
          <p:nvSpPr>
            <p:cNvPr id="20" name="ïṡlide"/>
            <p:cNvSpPr/>
            <p:nvPr/>
          </p:nvSpPr>
          <p:spPr>
            <a:xfrm>
              <a:off x="6030162" y="3431736"/>
              <a:ext cx="311327" cy="3113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>
                <a:cs typeface="+mn-ea"/>
                <a:sym typeface="+mn-lt"/>
              </a:endParaRPr>
            </a:p>
          </p:txBody>
        </p:sp>
        <p:sp>
          <p:nvSpPr>
            <p:cNvPr id="21" name="îślíḓè"/>
            <p:cNvSpPr/>
            <p:nvPr/>
          </p:nvSpPr>
          <p:spPr>
            <a:xfrm>
              <a:off x="6132144" y="1745035"/>
              <a:ext cx="129489" cy="1229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00" y="63664"/>
                  </a:moveTo>
                  <a:lnTo>
                    <a:pt x="119800" y="63664"/>
                  </a:lnTo>
                  <a:cubicBezTo>
                    <a:pt x="119800" y="66596"/>
                    <a:pt x="118405" y="69528"/>
                    <a:pt x="114219" y="69528"/>
                  </a:cubicBezTo>
                  <a:cubicBezTo>
                    <a:pt x="112823" y="69528"/>
                    <a:pt x="111428" y="68062"/>
                    <a:pt x="111428" y="68062"/>
                  </a:cubicBezTo>
                  <a:lnTo>
                    <a:pt x="111428" y="68062"/>
                  </a:lnTo>
                  <a:cubicBezTo>
                    <a:pt x="60598" y="14869"/>
                    <a:pt x="60598" y="14869"/>
                    <a:pt x="60598" y="14869"/>
                  </a:cubicBezTo>
                  <a:lnTo>
                    <a:pt x="60598" y="14869"/>
                  </a:lnTo>
                  <a:lnTo>
                    <a:pt x="60598" y="14869"/>
                  </a:lnTo>
                  <a:lnTo>
                    <a:pt x="60598" y="14869"/>
                  </a:lnTo>
                  <a:cubicBezTo>
                    <a:pt x="9966" y="68062"/>
                    <a:pt x="9966" y="68062"/>
                    <a:pt x="9966" y="68062"/>
                  </a:cubicBezTo>
                  <a:lnTo>
                    <a:pt x="9966" y="68062"/>
                  </a:lnTo>
                  <a:cubicBezTo>
                    <a:pt x="8571" y="68062"/>
                    <a:pt x="7176" y="69528"/>
                    <a:pt x="5780" y="69528"/>
                  </a:cubicBezTo>
                  <a:cubicBezTo>
                    <a:pt x="2990" y="69528"/>
                    <a:pt x="0" y="66596"/>
                    <a:pt x="0" y="63664"/>
                  </a:cubicBezTo>
                  <a:cubicBezTo>
                    <a:pt x="0" y="62198"/>
                    <a:pt x="0" y="60523"/>
                    <a:pt x="1395" y="59057"/>
                  </a:cubicBezTo>
                  <a:cubicBezTo>
                    <a:pt x="56411" y="1465"/>
                    <a:pt x="56411" y="1465"/>
                    <a:pt x="56411" y="1465"/>
                  </a:cubicBezTo>
                  <a:cubicBezTo>
                    <a:pt x="57807" y="0"/>
                    <a:pt x="59202" y="0"/>
                    <a:pt x="60598" y="0"/>
                  </a:cubicBez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cubicBezTo>
                    <a:pt x="61993" y="0"/>
                    <a:pt x="63388" y="1465"/>
                    <a:pt x="64784" y="1465"/>
                  </a:cubicBezTo>
                  <a:lnTo>
                    <a:pt x="64784" y="1465"/>
                  </a:lnTo>
                  <a:cubicBezTo>
                    <a:pt x="85913" y="25130"/>
                    <a:pt x="85913" y="25130"/>
                    <a:pt x="85913" y="25130"/>
                  </a:cubicBezTo>
                  <a:cubicBezTo>
                    <a:pt x="85913" y="19267"/>
                    <a:pt x="85913" y="19267"/>
                    <a:pt x="85913" y="19267"/>
                  </a:cubicBezTo>
                  <a:cubicBezTo>
                    <a:pt x="85913" y="16335"/>
                    <a:pt x="88903" y="13193"/>
                    <a:pt x="91694" y="13193"/>
                  </a:cubicBezTo>
                  <a:cubicBezTo>
                    <a:pt x="95880" y="13193"/>
                    <a:pt x="97275" y="16335"/>
                    <a:pt x="97275" y="19267"/>
                  </a:cubicBezTo>
                  <a:cubicBezTo>
                    <a:pt x="97275" y="36858"/>
                    <a:pt x="97275" y="36858"/>
                    <a:pt x="97275" y="36858"/>
                  </a:cubicBezTo>
                  <a:cubicBezTo>
                    <a:pt x="118405" y="59057"/>
                    <a:pt x="118405" y="59057"/>
                    <a:pt x="118405" y="59057"/>
                  </a:cubicBezTo>
                  <a:lnTo>
                    <a:pt x="118405" y="59057"/>
                  </a:lnTo>
                  <a:cubicBezTo>
                    <a:pt x="119800" y="60523"/>
                    <a:pt x="119800" y="62198"/>
                    <a:pt x="119800" y="63664"/>
                  </a:cubicBezTo>
                  <a:close/>
                  <a:moveTo>
                    <a:pt x="108438" y="72460"/>
                  </a:moveTo>
                  <a:lnTo>
                    <a:pt x="108438" y="72460"/>
                  </a:lnTo>
                  <a:cubicBezTo>
                    <a:pt x="108438" y="90261"/>
                    <a:pt x="108438" y="90261"/>
                    <a:pt x="108438" y="90261"/>
                  </a:cubicBezTo>
                  <a:cubicBezTo>
                    <a:pt x="108438" y="99057"/>
                    <a:pt x="108438" y="99057"/>
                    <a:pt x="108438" y="99057"/>
                  </a:cubicBezTo>
                  <a:cubicBezTo>
                    <a:pt x="108438" y="113926"/>
                    <a:pt x="108438" y="113926"/>
                    <a:pt x="108438" y="113926"/>
                  </a:cubicBezTo>
                  <a:cubicBezTo>
                    <a:pt x="108438" y="118324"/>
                    <a:pt x="107043" y="119790"/>
                    <a:pt x="102857" y="119790"/>
                  </a:cubicBezTo>
                  <a:cubicBezTo>
                    <a:pt x="91694" y="119790"/>
                    <a:pt x="91694" y="119790"/>
                    <a:pt x="91694" y="119790"/>
                  </a:cubicBezTo>
                  <a:cubicBezTo>
                    <a:pt x="91694" y="72460"/>
                    <a:pt x="91694" y="72460"/>
                    <a:pt x="91694" y="72460"/>
                  </a:cubicBezTo>
                  <a:cubicBezTo>
                    <a:pt x="69169" y="72460"/>
                    <a:pt x="69169" y="72460"/>
                    <a:pt x="69169" y="72460"/>
                  </a:cubicBezTo>
                  <a:cubicBezTo>
                    <a:pt x="69169" y="119790"/>
                    <a:pt x="69169" y="119790"/>
                    <a:pt x="69169" y="119790"/>
                  </a:cubicBezTo>
                  <a:cubicBezTo>
                    <a:pt x="16943" y="119790"/>
                    <a:pt x="16943" y="119790"/>
                    <a:pt x="16943" y="119790"/>
                  </a:cubicBezTo>
                  <a:cubicBezTo>
                    <a:pt x="14152" y="119790"/>
                    <a:pt x="11362" y="118324"/>
                    <a:pt x="11362" y="113926"/>
                  </a:cubicBezTo>
                  <a:cubicBezTo>
                    <a:pt x="11362" y="99057"/>
                    <a:pt x="11362" y="99057"/>
                    <a:pt x="11362" y="99057"/>
                  </a:cubicBezTo>
                  <a:cubicBezTo>
                    <a:pt x="11362" y="90261"/>
                    <a:pt x="11362" y="90261"/>
                    <a:pt x="11362" y="90261"/>
                  </a:cubicBezTo>
                  <a:cubicBezTo>
                    <a:pt x="11362" y="72460"/>
                    <a:pt x="11362" y="72460"/>
                    <a:pt x="11362" y="72460"/>
                  </a:cubicBezTo>
                  <a:cubicBezTo>
                    <a:pt x="60598" y="22198"/>
                    <a:pt x="60598" y="22198"/>
                    <a:pt x="60598" y="22198"/>
                  </a:cubicBezTo>
                  <a:lnTo>
                    <a:pt x="108438" y="72460"/>
                  </a:lnTo>
                  <a:close/>
                  <a:moveTo>
                    <a:pt x="50830" y="72460"/>
                  </a:moveTo>
                  <a:lnTo>
                    <a:pt x="50830" y="72460"/>
                  </a:lnTo>
                  <a:cubicBezTo>
                    <a:pt x="28305" y="72460"/>
                    <a:pt x="28305" y="72460"/>
                    <a:pt x="28305" y="72460"/>
                  </a:cubicBezTo>
                  <a:cubicBezTo>
                    <a:pt x="28305" y="96125"/>
                    <a:pt x="28305" y="96125"/>
                    <a:pt x="28305" y="96125"/>
                  </a:cubicBezTo>
                  <a:cubicBezTo>
                    <a:pt x="50830" y="96125"/>
                    <a:pt x="50830" y="96125"/>
                    <a:pt x="50830" y="96125"/>
                  </a:cubicBezTo>
                  <a:lnTo>
                    <a:pt x="50830" y="724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350">
                <a:cs typeface="+mn-ea"/>
                <a:sym typeface="+mn-lt"/>
              </a:endParaRPr>
            </a:p>
          </p:txBody>
        </p:sp>
        <p:sp>
          <p:nvSpPr>
            <p:cNvPr id="22" name="i$ḷïdé"/>
            <p:cNvSpPr/>
            <p:nvPr/>
          </p:nvSpPr>
          <p:spPr>
            <a:xfrm>
              <a:off x="6144429" y="3523111"/>
              <a:ext cx="104915" cy="1285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868" y="119800"/>
                  </a:moveTo>
                  <a:lnTo>
                    <a:pt x="112868" y="119800"/>
                  </a:lnTo>
                  <a:cubicBezTo>
                    <a:pt x="6885" y="119800"/>
                    <a:pt x="6885" y="119800"/>
                    <a:pt x="6885" y="119800"/>
                  </a:cubicBezTo>
                  <a:cubicBezTo>
                    <a:pt x="1721" y="119800"/>
                    <a:pt x="0" y="117004"/>
                    <a:pt x="0" y="114209"/>
                  </a:cubicBezTo>
                  <a:cubicBezTo>
                    <a:pt x="0" y="64891"/>
                    <a:pt x="0" y="64891"/>
                    <a:pt x="0" y="64891"/>
                  </a:cubicBezTo>
                  <a:cubicBezTo>
                    <a:pt x="0" y="62096"/>
                    <a:pt x="1721" y="59101"/>
                    <a:pt x="6885" y="59101"/>
                  </a:cubicBezTo>
                  <a:cubicBezTo>
                    <a:pt x="17213" y="59101"/>
                    <a:pt x="17213" y="59101"/>
                    <a:pt x="17213" y="59101"/>
                  </a:cubicBezTo>
                  <a:cubicBezTo>
                    <a:pt x="17213" y="33743"/>
                    <a:pt x="17213" y="33743"/>
                    <a:pt x="17213" y="33743"/>
                  </a:cubicBezTo>
                  <a:cubicBezTo>
                    <a:pt x="17213" y="13976"/>
                    <a:pt x="36393" y="0"/>
                    <a:pt x="59016" y="0"/>
                  </a:cubicBezTo>
                  <a:cubicBezTo>
                    <a:pt x="83360" y="0"/>
                    <a:pt x="100573" y="13976"/>
                    <a:pt x="100573" y="33743"/>
                  </a:cubicBezTo>
                  <a:cubicBezTo>
                    <a:pt x="100573" y="36539"/>
                    <a:pt x="98852" y="39534"/>
                    <a:pt x="93688" y="39534"/>
                  </a:cubicBezTo>
                  <a:cubicBezTo>
                    <a:pt x="90245" y="39534"/>
                    <a:pt x="86803" y="36539"/>
                    <a:pt x="86803" y="33743"/>
                  </a:cubicBezTo>
                  <a:cubicBezTo>
                    <a:pt x="86803" y="21164"/>
                    <a:pt x="74754" y="11181"/>
                    <a:pt x="59016" y="11181"/>
                  </a:cubicBezTo>
                  <a:cubicBezTo>
                    <a:pt x="43278" y="11181"/>
                    <a:pt x="31229" y="21164"/>
                    <a:pt x="31229" y="33743"/>
                  </a:cubicBezTo>
                  <a:cubicBezTo>
                    <a:pt x="31229" y="59101"/>
                    <a:pt x="31229" y="59101"/>
                    <a:pt x="31229" y="59101"/>
                  </a:cubicBezTo>
                  <a:cubicBezTo>
                    <a:pt x="86803" y="59101"/>
                    <a:pt x="86803" y="59101"/>
                    <a:pt x="86803" y="59101"/>
                  </a:cubicBezTo>
                  <a:cubicBezTo>
                    <a:pt x="100573" y="59101"/>
                    <a:pt x="100573" y="59101"/>
                    <a:pt x="100573" y="59101"/>
                  </a:cubicBezTo>
                  <a:cubicBezTo>
                    <a:pt x="112868" y="59101"/>
                    <a:pt x="112868" y="59101"/>
                    <a:pt x="112868" y="59101"/>
                  </a:cubicBezTo>
                  <a:cubicBezTo>
                    <a:pt x="116311" y="59101"/>
                    <a:pt x="119754" y="62096"/>
                    <a:pt x="119754" y="64891"/>
                  </a:cubicBezTo>
                  <a:cubicBezTo>
                    <a:pt x="119754" y="114209"/>
                    <a:pt x="119754" y="114209"/>
                    <a:pt x="119754" y="114209"/>
                  </a:cubicBezTo>
                  <a:cubicBezTo>
                    <a:pt x="119754" y="117004"/>
                    <a:pt x="116311" y="119800"/>
                    <a:pt x="112868" y="119800"/>
                  </a:cubicBezTo>
                  <a:close/>
                  <a:moveTo>
                    <a:pt x="59016" y="70482"/>
                  </a:moveTo>
                  <a:lnTo>
                    <a:pt x="59016" y="70482"/>
                  </a:lnTo>
                  <a:cubicBezTo>
                    <a:pt x="52131" y="70482"/>
                    <a:pt x="45000" y="76073"/>
                    <a:pt x="45000" y="81863"/>
                  </a:cubicBezTo>
                  <a:cubicBezTo>
                    <a:pt x="45000" y="86056"/>
                    <a:pt x="48688" y="90249"/>
                    <a:pt x="52131" y="91647"/>
                  </a:cubicBezTo>
                  <a:cubicBezTo>
                    <a:pt x="52131" y="103028"/>
                    <a:pt x="52131" y="103028"/>
                    <a:pt x="52131" y="103028"/>
                  </a:cubicBezTo>
                  <a:cubicBezTo>
                    <a:pt x="52131" y="105823"/>
                    <a:pt x="55573" y="108618"/>
                    <a:pt x="59016" y="108618"/>
                  </a:cubicBezTo>
                  <a:cubicBezTo>
                    <a:pt x="64180" y="108618"/>
                    <a:pt x="65901" y="105823"/>
                    <a:pt x="65901" y="103028"/>
                  </a:cubicBezTo>
                  <a:cubicBezTo>
                    <a:pt x="65901" y="91647"/>
                    <a:pt x="65901" y="91647"/>
                    <a:pt x="65901" y="91647"/>
                  </a:cubicBezTo>
                  <a:cubicBezTo>
                    <a:pt x="71065" y="90249"/>
                    <a:pt x="72786" y="86056"/>
                    <a:pt x="72786" y="81863"/>
                  </a:cubicBezTo>
                  <a:cubicBezTo>
                    <a:pt x="72786" y="76073"/>
                    <a:pt x="67622" y="70482"/>
                    <a:pt x="59016" y="704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350">
                <a:cs typeface="+mn-ea"/>
                <a:sym typeface="+mn-lt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6030162" y="2202679"/>
              <a:ext cx="2209478" cy="0"/>
            </a:xfrm>
            <a:prstGeom prst="line">
              <a:avLst/>
            </a:prstGeom>
            <a:ln w="31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íṩľíḑé"/>
            <p:cNvSpPr/>
            <p:nvPr/>
          </p:nvSpPr>
          <p:spPr>
            <a:xfrm>
              <a:off x="6030162" y="2491464"/>
              <a:ext cx="311327" cy="3113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>
                <a:cs typeface="+mn-ea"/>
                <a:sym typeface="+mn-lt"/>
              </a:endParaRPr>
            </a:p>
          </p:txBody>
        </p:sp>
        <p:sp>
          <p:nvSpPr>
            <p:cNvPr id="25" name="íš1ïḑê"/>
            <p:cNvSpPr/>
            <p:nvPr/>
          </p:nvSpPr>
          <p:spPr>
            <a:xfrm>
              <a:off x="6132144" y="2601463"/>
              <a:ext cx="129489" cy="11345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009" y="65310"/>
                  </a:moveTo>
                  <a:lnTo>
                    <a:pt x="117009" y="65310"/>
                  </a:lnTo>
                  <a:lnTo>
                    <a:pt x="117009" y="65310"/>
                  </a:lnTo>
                  <a:cubicBezTo>
                    <a:pt x="61993" y="91073"/>
                    <a:pt x="61993" y="91073"/>
                    <a:pt x="61993" y="91073"/>
                  </a:cubicBezTo>
                  <a:lnTo>
                    <a:pt x="61993" y="91073"/>
                  </a:lnTo>
                  <a:lnTo>
                    <a:pt x="61993" y="91073"/>
                  </a:lnTo>
                  <a:lnTo>
                    <a:pt x="61993" y="91073"/>
                  </a:lnTo>
                  <a:cubicBezTo>
                    <a:pt x="61993" y="92655"/>
                    <a:pt x="60598" y="92655"/>
                    <a:pt x="60598" y="92655"/>
                  </a:cubicBezTo>
                  <a:cubicBezTo>
                    <a:pt x="59202" y="92655"/>
                    <a:pt x="59202" y="92655"/>
                    <a:pt x="57807" y="91073"/>
                  </a:cubicBezTo>
                  <a:lnTo>
                    <a:pt x="57807" y="91073"/>
                  </a:lnTo>
                  <a:lnTo>
                    <a:pt x="57807" y="91073"/>
                  </a:lnTo>
                  <a:lnTo>
                    <a:pt x="57807" y="91073"/>
                  </a:lnTo>
                  <a:cubicBezTo>
                    <a:pt x="2990" y="65310"/>
                    <a:pt x="2990" y="65310"/>
                    <a:pt x="2990" y="65310"/>
                  </a:cubicBezTo>
                  <a:lnTo>
                    <a:pt x="2990" y="65310"/>
                  </a:lnTo>
                  <a:cubicBezTo>
                    <a:pt x="1395" y="65310"/>
                    <a:pt x="0" y="62146"/>
                    <a:pt x="0" y="60564"/>
                  </a:cubicBezTo>
                  <a:cubicBezTo>
                    <a:pt x="0" y="55819"/>
                    <a:pt x="2990" y="54237"/>
                    <a:pt x="5780" y="54237"/>
                  </a:cubicBezTo>
                  <a:cubicBezTo>
                    <a:pt x="7176" y="54237"/>
                    <a:pt x="7176" y="54237"/>
                    <a:pt x="8571" y="54237"/>
                  </a:cubicBezTo>
                  <a:lnTo>
                    <a:pt x="8571" y="54237"/>
                  </a:lnTo>
                  <a:lnTo>
                    <a:pt x="8571" y="54237"/>
                  </a:lnTo>
                  <a:lnTo>
                    <a:pt x="8571" y="54237"/>
                  </a:lnTo>
                  <a:cubicBezTo>
                    <a:pt x="60598" y="78192"/>
                    <a:pt x="60598" y="78192"/>
                    <a:pt x="60598" y="78192"/>
                  </a:cubicBezTo>
                  <a:cubicBezTo>
                    <a:pt x="112823" y="54237"/>
                    <a:pt x="112823" y="54237"/>
                    <a:pt x="112823" y="54237"/>
                  </a:cubicBezTo>
                  <a:lnTo>
                    <a:pt x="112823" y="54237"/>
                  </a:lnTo>
                  <a:lnTo>
                    <a:pt x="112823" y="54237"/>
                  </a:lnTo>
                  <a:lnTo>
                    <a:pt x="112823" y="54237"/>
                  </a:lnTo>
                  <a:lnTo>
                    <a:pt x="114219" y="54237"/>
                  </a:lnTo>
                  <a:cubicBezTo>
                    <a:pt x="118405" y="54237"/>
                    <a:pt x="119800" y="55819"/>
                    <a:pt x="119800" y="60564"/>
                  </a:cubicBezTo>
                  <a:cubicBezTo>
                    <a:pt x="119800" y="62146"/>
                    <a:pt x="118405" y="65310"/>
                    <a:pt x="117009" y="65310"/>
                  </a:cubicBezTo>
                  <a:close/>
                  <a:moveTo>
                    <a:pt x="117009" y="38192"/>
                  </a:moveTo>
                  <a:lnTo>
                    <a:pt x="117009" y="38192"/>
                  </a:lnTo>
                  <a:lnTo>
                    <a:pt x="117009" y="38192"/>
                  </a:lnTo>
                  <a:cubicBezTo>
                    <a:pt x="61993" y="63728"/>
                    <a:pt x="61993" y="63728"/>
                    <a:pt x="61993" y="63728"/>
                  </a:cubicBezTo>
                  <a:lnTo>
                    <a:pt x="61993" y="63728"/>
                  </a:lnTo>
                  <a:lnTo>
                    <a:pt x="61993" y="63728"/>
                  </a:lnTo>
                  <a:lnTo>
                    <a:pt x="61993" y="63728"/>
                  </a:lnTo>
                  <a:lnTo>
                    <a:pt x="60598" y="63728"/>
                  </a:lnTo>
                  <a:cubicBezTo>
                    <a:pt x="59202" y="63728"/>
                    <a:pt x="59202" y="63728"/>
                    <a:pt x="57807" y="63728"/>
                  </a:cubicBezTo>
                  <a:lnTo>
                    <a:pt x="57807" y="63728"/>
                  </a:lnTo>
                  <a:lnTo>
                    <a:pt x="57807" y="63728"/>
                  </a:lnTo>
                  <a:lnTo>
                    <a:pt x="57807" y="63728"/>
                  </a:lnTo>
                  <a:cubicBezTo>
                    <a:pt x="2990" y="38192"/>
                    <a:pt x="2990" y="38192"/>
                    <a:pt x="2990" y="38192"/>
                  </a:cubicBezTo>
                  <a:lnTo>
                    <a:pt x="2990" y="38192"/>
                  </a:lnTo>
                  <a:cubicBezTo>
                    <a:pt x="1395" y="36610"/>
                    <a:pt x="0" y="35028"/>
                    <a:pt x="0" y="31864"/>
                  </a:cubicBezTo>
                  <a:cubicBezTo>
                    <a:pt x="0" y="30282"/>
                    <a:pt x="1395" y="27118"/>
                    <a:pt x="2990" y="27118"/>
                  </a:cubicBezTo>
                  <a:lnTo>
                    <a:pt x="2990" y="27118"/>
                  </a:lnTo>
                  <a:cubicBezTo>
                    <a:pt x="57807" y="1581"/>
                    <a:pt x="57807" y="1581"/>
                    <a:pt x="57807" y="1581"/>
                  </a:cubicBezTo>
                  <a:lnTo>
                    <a:pt x="57807" y="1581"/>
                  </a:lnTo>
                  <a:lnTo>
                    <a:pt x="57807" y="1581"/>
                  </a:lnTo>
                  <a:lnTo>
                    <a:pt x="57807" y="1581"/>
                  </a:lnTo>
                  <a:cubicBezTo>
                    <a:pt x="59202" y="0"/>
                    <a:pt x="59202" y="0"/>
                    <a:pt x="60598" y="0"/>
                  </a:cubicBezTo>
                  <a:cubicBezTo>
                    <a:pt x="60598" y="0"/>
                    <a:pt x="61993" y="0"/>
                    <a:pt x="61993" y="1581"/>
                  </a:cubicBezTo>
                  <a:lnTo>
                    <a:pt x="61993" y="1581"/>
                  </a:lnTo>
                  <a:lnTo>
                    <a:pt x="61993" y="1581"/>
                  </a:lnTo>
                  <a:lnTo>
                    <a:pt x="61993" y="1581"/>
                  </a:lnTo>
                  <a:cubicBezTo>
                    <a:pt x="117009" y="27118"/>
                    <a:pt x="117009" y="27118"/>
                    <a:pt x="117009" y="27118"/>
                  </a:cubicBezTo>
                  <a:lnTo>
                    <a:pt x="117009" y="27118"/>
                  </a:lnTo>
                  <a:cubicBezTo>
                    <a:pt x="118405" y="27118"/>
                    <a:pt x="119800" y="30282"/>
                    <a:pt x="119800" y="31864"/>
                  </a:cubicBezTo>
                  <a:cubicBezTo>
                    <a:pt x="119800" y="35028"/>
                    <a:pt x="118405" y="36610"/>
                    <a:pt x="117009" y="38192"/>
                  </a:cubicBezTo>
                  <a:close/>
                  <a:moveTo>
                    <a:pt x="5780" y="81355"/>
                  </a:moveTo>
                  <a:lnTo>
                    <a:pt x="5780" y="81355"/>
                  </a:lnTo>
                  <a:cubicBezTo>
                    <a:pt x="7176" y="81355"/>
                    <a:pt x="7176" y="81355"/>
                    <a:pt x="8571" y="81355"/>
                  </a:cubicBezTo>
                  <a:lnTo>
                    <a:pt x="8571" y="81355"/>
                  </a:lnTo>
                  <a:lnTo>
                    <a:pt x="8571" y="81355"/>
                  </a:lnTo>
                  <a:lnTo>
                    <a:pt x="8571" y="81355"/>
                  </a:lnTo>
                  <a:cubicBezTo>
                    <a:pt x="60598" y="106892"/>
                    <a:pt x="60598" y="106892"/>
                    <a:pt x="60598" y="106892"/>
                  </a:cubicBezTo>
                  <a:cubicBezTo>
                    <a:pt x="112823" y="81355"/>
                    <a:pt x="112823" y="81355"/>
                    <a:pt x="112823" y="81355"/>
                  </a:cubicBezTo>
                  <a:lnTo>
                    <a:pt x="112823" y="81355"/>
                  </a:lnTo>
                  <a:lnTo>
                    <a:pt x="112823" y="81355"/>
                  </a:lnTo>
                  <a:lnTo>
                    <a:pt x="112823" y="81355"/>
                  </a:lnTo>
                  <a:lnTo>
                    <a:pt x="114219" y="81355"/>
                  </a:lnTo>
                  <a:cubicBezTo>
                    <a:pt x="118405" y="81355"/>
                    <a:pt x="119800" y="84519"/>
                    <a:pt x="119800" y="87683"/>
                  </a:cubicBezTo>
                  <a:cubicBezTo>
                    <a:pt x="119800" y="91073"/>
                    <a:pt x="118405" y="92655"/>
                    <a:pt x="117009" y="94237"/>
                  </a:cubicBezTo>
                  <a:lnTo>
                    <a:pt x="117009" y="94237"/>
                  </a:lnTo>
                  <a:cubicBezTo>
                    <a:pt x="61993" y="119774"/>
                    <a:pt x="61993" y="119774"/>
                    <a:pt x="61993" y="119774"/>
                  </a:cubicBezTo>
                  <a:lnTo>
                    <a:pt x="61993" y="119774"/>
                  </a:lnTo>
                  <a:lnTo>
                    <a:pt x="61993" y="119774"/>
                  </a:lnTo>
                  <a:lnTo>
                    <a:pt x="61993" y="119774"/>
                  </a:lnTo>
                  <a:lnTo>
                    <a:pt x="60598" y="119774"/>
                  </a:lnTo>
                  <a:cubicBezTo>
                    <a:pt x="59202" y="119774"/>
                    <a:pt x="59202" y="119774"/>
                    <a:pt x="57807" y="119774"/>
                  </a:cubicBezTo>
                  <a:lnTo>
                    <a:pt x="57807" y="119774"/>
                  </a:lnTo>
                  <a:lnTo>
                    <a:pt x="57807" y="119774"/>
                  </a:lnTo>
                  <a:lnTo>
                    <a:pt x="57807" y="119774"/>
                  </a:lnTo>
                  <a:cubicBezTo>
                    <a:pt x="2990" y="94237"/>
                    <a:pt x="2990" y="94237"/>
                    <a:pt x="2990" y="94237"/>
                  </a:cubicBezTo>
                  <a:lnTo>
                    <a:pt x="2990" y="94237"/>
                  </a:lnTo>
                  <a:cubicBezTo>
                    <a:pt x="1395" y="92655"/>
                    <a:pt x="0" y="91073"/>
                    <a:pt x="0" y="87683"/>
                  </a:cubicBezTo>
                  <a:cubicBezTo>
                    <a:pt x="0" y="84519"/>
                    <a:pt x="2990" y="81355"/>
                    <a:pt x="5780" y="813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350">
                <a:cs typeface="+mn-ea"/>
                <a:sym typeface="+mn-lt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6030162" y="3120152"/>
              <a:ext cx="2209478" cy="0"/>
            </a:xfrm>
            <a:prstGeom prst="line">
              <a:avLst/>
            </a:prstGeom>
            <a:ln w="31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文本框 58"/>
            <p:cNvSpPr txBox="1"/>
            <p:nvPr/>
          </p:nvSpPr>
          <p:spPr>
            <a:xfrm>
              <a:off x="6389564" y="1581150"/>
              <a:ext cx="1796168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2"/>
                  </a:solidFill>
                  <a:cs typeface="+mn-ea"/>
                  <a:sym typeface="+mn-lt"/>
                </a:rPr>
                <a:t>老鼠个头小，老鼠跑得上气不接下气</a:t>
              </a:r>
              <a:r>
                <a:rPr lang="zh-CN" altLang="en-US" sz="1200" dirty="0" smtClean="0">
                  <a:solidFill>
                    <a:schemeClr val="tx2"/>
                  </a:solidFill>
                  <a:cs typeface="+mn-ea"/>
                  <a:sym typeface="+mn-lt"/>
                </a:rPr>
                <a:t>。</a:t>
              </a:r>
              <a:endParaRPr lang="en-US" altLang="zh-CN" sz="12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6363611" y="2473955"/>
              <a:ext cx="1796168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2"/>
                  </a:solidFill>
                  <a:cs typeface="+mn-ea"/>
                  <a:sym typeface="+mn-lt"/>
                </a:rPr>
                <a:t>这可怎么办？ 它脑子一动，想出个主意</a:t>
              </a:r>
              <a:r>
                <a:rPr lang="zh-CN" altLang="en-US" sz="1200" dirty="0" smtClean="0">
                  <a:solidFill>
                    <a:schemeClr val="tx2"/>
                  </a:solidFill>
                  <a:cs typeface="+mn-ea"/>
                  <a:sym typeface="+mn-lt"/>
                </a:rPr>
                <a:t>来</a:t>
              </a:r>
              <a:endParaRPr lang="zh-CN" altLang="en-US" sz="12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6399402" y="3447698"/>
              <a:ext cx="1796168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2"/>
                  </a:solidFill>
                  <a:cs typeface="+mn-ea"/>
                  <a:sym typeface="+mn-lt"/>
                </a:rPr>
                <a:t>蹿到牛前面去了。 结果是老鼠得了</a:t>
              </a:r>
              <a:r>
                <a:rPr lang="zh-CN" altLang="en-US" sz="1200" dirty="0" smtClean="0">
                  <a:solidFill>
                    <a:schemeClr val="tx2"/>
                  </a:solidFill>
                  <a:cs typeface="+mn-ea"/>
                  <a:sym typeface="+mn-lt"/>
                </a:rPr>
                <a:t>第一名</a:t>
              </a:r>
              <a:endParaRPr lang="zh-CN" altLang="en-US" sz="12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1352550"/>
            <a:ext cx="2438400" cy="68599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第三部分</a:t>
            </a:r>
          </a:p>
        </p:txBody>
      </p:sp>
      <p:sp>
        <p:nvSpPr>
          <p:cNvPr id="2" name="矩形 1"/>
          <p:cNvSpPr/>
          <p:nvPr/>
        </p:nvSpPr>
        <p:spPr>
          <a:xfrm>
            <a:off x="1600200" y="1920954"/>
            <a:ext cx="6248400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None/>
              <a:tabLst>
                <a:tab pos="336550" algn="l"/>
              </a:tabLst>
            </a:pPr>
            <a:r>
              <a:rPr lang="zh-CN" altLang="en-US" sz="6600" b="1" dirty="0">
                <a:solidFill>
                  <a:schemeClr val="accent1"/>
                </a:solidFill>
                <a:cs typeface="+mn-ea"/>
                <a:sym typeface="+mn-lt"/>
              </a:rPr>
              <a:t>十二生肖与时辰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3"/>
          <a:stretch>
            <a:fillRect/>
          </a:stretch>
        </p:blipFill>
        <p:spPr>
          <a:xfrm>
            <a:off x="4114800" y="1378163"/>
            <a:ext cx="1905000" cy="707381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1828800" y="2960842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important part of chinese traditional culture 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important part of chinese traditional </a:t>
            </a:r>
            <a:endParaRPr lang="en-US" altLang="zh-CN" sz="1200" dirty="0" smtClean="0">
              <a:solidFill>
                <a:schemeClr val="accent1"/>
              </a:solidFill>
              <a:cs typeface="+mn-ea"/>
              <a:sym typeface="+mn-lt"/>
            </a:endParaRPr>
          </a:p>
          <a:p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part 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of chinese </a:t>
            </a:r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traditional 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important part of </a:t>
            </a:r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chinese traditional</a:t>
            </a:r>
            <a:endParaRPr lang="zh-CN" altLang="en-US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2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我图VIP设计PPT上传\10月份上传文件\298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 www.2ppt.com">
  <a:themeElements>
    <a:clrScheme name="自定义 9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00000"/>
      </a:accent1>
      <a:accent2>
        <a:srgbClr val="FFC000"/>
      </a:accent2>
      <a:accent3>
        <a:srgbClr val="C00000"/>
      </a:accent3>
      <a:accent4>
        <a:srgbClr val="FFC000"/>
      </a:accent4>
      <a:accent5>
        <a:srgbClr val="C00000"/>
      </a:accent5>
      <a:accent6>
        <a:srgbClr val="FFC000"/>
      </a:accent6>
      <a:hlink>
        <a:srgbClr val="C00000"/>
      </a:hlink>
      <a:folHlink>
        <a:srgbClr val="FFC000"/>
      </a:folHlink>
    </a:clrScheme>
    <a:fontScheme name="rpueqwai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1325</Words>
  <Application>Microsoft Office PowerPoint</Application>
  <PresentationFormat>全屏显示(16:9)</PresentationFormat>
  <Paragraphs>134</Paragraphs>
  <Slides>23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方正正黑简体</vt:lpstr>
      <vt:lpstr>汉仪劲楷简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目录</vt:lpstr>
      <vt:lpstr>第一部分</vt:lpstr>
      <vt:lpstr>PowerPoint 演示文稿</vt:lpstr>
      <vt:lpstr>PowerPoint 演示文稿</vt:lpstr>
      <vt:lpstr>第二部分</vt:lpstr>
      <vt:lpstr>PowerPoint 演示文稿</vt:lpstr>
      <vt:lpstr>PowerPoint 演示文稿</vt:lpstr>
      <vt:lpstr>第三部分</vt:lpstr>
      <vt:lpstr>PowerPoint 演示文稿</vt:lpstr>
      <vt:lpstr>PowerPoint 演示文稿</vt:lpstr>
      <vt:lpstr>第四部分</vt:lpstr>
      <vt:lpstr>PowerPoint 演示文稿</vt:lpstr>
      <vt:lpstr>PowerPoint 演示文稿</vt:lpstr>
      <vt:lpstr>第五部分</vt:lpstr>
      <vt:lpstr>PowerPoint 演示文稿</vt:lpstr>
      <vt:lpstr>PowerPoint 演示文稿</vt:lpstr>
      <vt:lpstr>第六部分</vt:lpstr>
      <vt:lpstr>PowerPoint 演示文稿</vt:lpstr>
      <vt:lpstr>PowerPoint 演示文稿</vt:lpstr>
      <vt:lpstr>第七部分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2022-03-09T02:54:14Z</dcterms:created>
  <dcterms:modified xsi:type="dcterms:W3CDTF">2023-01-10T05:28:29Z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15310EDB095440CE8AF68156F43C17B4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