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8" r:id="rId2"/>
    <p:sldId id="269" r:id="rId3"/>
    <p:sldId id="292" r:id="rId4"/>
    <p:sldId id="295" r:id="rId5"/>
    <p:sldId id="296" r:id="rId6"/>
    <p:sldId id="271" r:id="rId7"/>
    <p:sldId id="343" r:id="rId8"/>
    <p:sldId id="302" r:id="rId9"/>
    <p:sldId id="277" r:id="rId10"/>
    <p:sldId id="303" r:id="rId11"/>
    <p:sldId id="344" r:id="rId12"/>
    <p:sldId id="345" r:id="rId13"/>
    <p:sldId id="306" r:id="rId14"/>
    <p:sldId id="346" r:id="rId15"/>
    <p:sldId id="315" r:id="rId16"/>
    <p:sldId id="340" r:id="rId17"/>
    <p:sldId id="341" r:id="rId18"/>
    <p:sldId id="317" r:id="rId19"/>
    <p:sldId id="348" r:id="rId20"/>
    <p:sldId id="347" r:id="rId21"/>
    <p:sldId id="318" r:id="rId22"/>
    <p:sldId id="319" r:id="rId23"/>
    <p:sldId id="322" r:id="rId24"/>
    <p:sldId id="349" r:id="rId25"/>
    <p:sldId id="350" r:id="rId26"/>
    <p:sldId id="351" r:id="rId27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9443" autoAdjust="0"/>
  </p:normalViewPr>
  <p:slideViewPr>
    <p:cSldViewPr snapToGrid="0">
      <p:cViewPr>
        <p:scale>
          <a:sx n="80" d="100"/>
          <a:sy n="80" d="100"/>
        </p:scale>
        <p:origin x="-1698" y="-8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42770" y="1431824"/>
            <a:ext cx="6872756" cy="3865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35830" y="5512523"/>
            <a:ext cx="5886637" cy="451024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6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1496768" y="1684375"/>
            <a:ext cx="9553265" cy="2753769"/>
            <a:chOff x="3940" y="1684"/>
            <a:chExt cx="11117" cy="4006"/>
          </a:xfrm>
        </p:grpSpPr>
        <p:sp>
          <p:nvSpPr>
            <p:cNvPr id="3" name="Rectangle 5"/>
            <p:cNvSpPr/>
            <p:nvPr/>
          </p:nvSpPr>
          <p:spPr>
            <a:xfrm>
              <a:off x="3940" y="4750"/>
              <a:ext cx="11117" cy="94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 algn="ctr">
                <a:spcBef>
                  <a:spcPct val="0"/>
                </a:spcBef>
                <a:buNone/>
              </a:pPr>
              <a:r>
                <a:rPr lang="en-US" altLang="zh-CN" sz="36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Times New Roman" panose="02020603050405020304" pitchFamily="18" charset="0"/>
                </a:rPr>
                <a:t>Welcome to the unit</a:t>
              </a:r>
              <a:endParaRPr lang="zh-CN" altLang="en-US" sz="3600" b="1" dirty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3956" y="1684"/>
              <a:ext cx="11101" cy="1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6600" b="1" dirty="0" smtClean="0">
                  <a:latin typeface="微软雅黑" panose="020B0503020204020204" charset="-122"/>
                  <a:ea typeface="微软雅黑" panose="020B0503020204020204" charset="-122"/>
                </a:rPr>
                <a:t>Unit 1</a:t>
              </a:r>
              <a:r>
                <a:rPr lang="zh-CN" altLang="en-US" sz="6600" b="1" dirty="0" smtClean="0">
                  <a:latin typeface="微软雅黑" panose="020B0503020204020204" charset="-122"/>
                  <a:ea typeface="微软雅黑" panose="020B0503020204020204" charset="-122"/>
                </a:rPr>
                <a:t>　</a:t>
              </a:r>
              <a:r>
                <a:rPr lang="en-US" altLang="zh-CN" sz="6600" b="1" dirty="0" smtClean="0">
                  <a:latin typeface="微软雅黑" panose="020B0503020204020204" charset="-122"/>
                  <a:ea typeface="微软雅黑" panose="020B0503020204020204" charset="-122"/>
                </a:rPr>
                <a:t>This is me!</a:t>
              </a:r>
              <a:endParaRPr lang="zh-CN" altLang="en-US" sz="6600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975233" y="1567333"/>
            <a:ext cx="379412" cy="1127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矩形 8"/>
          <p:cNvSpPr/>
          <p:nvPr/>
        </p:nvSpPr>
        <p:spPr>
          <a:xfrm>
            <a:off x="0" y="5763340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31088" y="1320232"/>
            <a:ext cx="8713787" cy="784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 after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照顾；照料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575229" y="1951613"/>
            <a:ext cx="11011720" cy="2169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to Look After Your </a:t>
            </a:r>
            <a:r>
              <a:rPr lang="en-US" altLang="zh-CN" sz="3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E­dog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《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如何照料你的电子狗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》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you help me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 after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my daughter?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你能帮我照顾一下我的女儿吗？</a:t>
            </a:r>
          </a:p>
        </p:txBody>
      </p:sp>
      <p:sp>
        <p:nvSpPr>
          <p:cNvPr id="10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647016" y="1478151"/>
            <a:ext cx="11214337" cy="4159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look after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为动词短语，意为“照顾；照料”，后可接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或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，其同义短语为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take care of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 after…well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意为“好好照顾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……”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，其同义短语为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take good care of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must look after my grandma well.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must take good care of my grandma. 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我必须好好照顾我的奶奶。</a:t>
            </a: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1059448" y="2350595"/>
            <a:ext cx="110593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名词</a:t>
            </a: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2959148" y="2350595"/>
            <a:ext cx="95971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代词</a:t>
            </a:r>
          </a:p>
        </p:txBody>
      </p:sp>
      <p:sp>
        <p:nvSpPr>
          <p:cNvPr id="10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541878" y="1338139"/>
            <a:ext cx="11214337" cy="35548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look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的常用短语：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 for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寻找　　　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look at/have a look at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看一看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 like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看起来像 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look up 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在词典或参考书中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查阅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 around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环顾四周 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look forward to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盼望；期望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 out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当心 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look the same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看上去一模一样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546977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681597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33768" y="2304490"/>
            <a:ext cx="11030352" cy="346716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(1)Please ________ my cat when I am not at home.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 after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 at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 for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 up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2637622" y="2502322"/>
            <a:ext cx="52121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10017" y="1591965"/>
            <a:ext cx="11030352" cy="4159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(2)—Can I ________ your new watch?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—Sure. Here you are.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 out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 around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 at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 like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2851377" y="1789796"/>
            <a:ext cx="53309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186226"/>
            <a:ext cx="1422184" cy="57624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句型透视</a:t>
            </a:r>
            <a:endParaRPr lang="zh-CN" altLang="en-US" sz="2400" b="1" dirty="0">
              <a:solidFill>
                <a:srgbClr val="00A6A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28580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76497" y="1620499"/>
            <a:ext cx="11110452" cy="784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I'm Eddie.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我是埃迪。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91783" y="2420378"/>
            <a:ext cx="10443017" cy="4159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I'm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是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的缩写形式，意为“我是”，其中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是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动词一般现在时的第一人称单数形式。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动词的一般现在时还包括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am Mike.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我是迈克。</a:t>
            </a:r>
          </a:p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 name is Millie.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她的名字是米莉。</a:t>
            </a:r>
          </a:p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you from America?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你来自美国吗？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3232992" y="2613977"/>
            <a:ext cx="89962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am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2947981" y="3991515"/>
            <a:ext cx="275217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                   are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43469" y="1758374"/>
            <a:ext cx="11129930" cy="27746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口诀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动词用法口诀：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(I)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用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，你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(you)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用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跟着他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(he)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、她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(she)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、它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(it)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单数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，复数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，一定不要忘记啦！</a:t>
            </a:r>
          </a:p>
        </p:txBody>
      </p:sp>
      <p:sp>
        <p:nvSpPr>
          <p:cNvPr id="7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/>
          <p:nvPr/>
        </p:nvSpPr>
        <p:spPr>
          <a:xfrm>
            <a:off x="773739" y="954330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00371" y="1088950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06472" y="1391545"/>
            <a:ext cx="10755507" cy="277935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indent="266700" eaLnBrk="0" hangingPunct="0"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用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动词的适当形式填空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(1)Amy and Millie ________  sisters.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(2)My mother ________ a doctor.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(3)I ________  from the USA.</a:t>
            </a: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4237258" y="2298213"/>
            <a:ext cx="88100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595994" y="2998855"/>
            <a:ext cx="69100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1897821" y="3687625"/>
            <a:ext cx="59599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80962" y="917034"/>
            <a:ext cx="11301522" cy="138967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—Are you my master?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你是我的主人吗？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—Yes, I am.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是的，我是。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70764" y="2288704"/>
            <a:ext cx="10840388" cy="4159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本句是含有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动词的一般疑问句，其结构是“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动词＋主语＋其他？”答语常用简略形式，肯定回答为“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 主语＋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动词的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．”；否定回答为“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 主语＋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动词的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．”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—Is this your classroom?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这是你的教室吗？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—Yes, it is./No, it isn't. 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是的，它是。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不，它不是。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9216384" y="3177964"/>
            <a:ext cx="86576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Yes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3468728" y="3854856"/>
            <a:ext cx="144765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肯定形式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9275762" y="3878606"/>
            <a:ext cx="55700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3599357" y="4531750"/>
            <a:ext cx="141203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否定形式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43469" y="1758376"/>
            <a:ext cx="11129930" cy="27746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口诀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含有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动词的一般疑问句口诀：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一般疑问句并不难，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动词调到主语前。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大写小写有变化，句末要把问号加。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第一人称变第二。</a:t>
            </a:r>
          </a:p>
        </p:txBody>
      </p:sp>
      <p:sp>
        <p:nvSpPr>
          <p:cNvPr id="7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16205" y="1045210"/>
            <a:ext cx="3611733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3684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228825" y="2481943"/>
          <a:ext cx="9962339" cy="3198387"/>
        </p:xfrm>
        <a:graphic>
          <a:graphicData uri="http://schemas.openxmlformats.org/drawingml/2006/table">
            <a:tbl>
              <a:tblPr/>
              <a:tblGrid>
                <a:gridCol w="29987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635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9838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单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词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闯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关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电子狗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 '</a:t>
                      </a:r>
                      <a:r>
                        <a:rPr kumimoji="0" lang="en-US" altLang="en-US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iːdɒɡ</a:t>
                      </a:r>
                      <a:r>
                        <a:rPr kumimoji="0" lang="en-US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/________　　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2.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主人；大师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 '</a:t>
                      </a:r>
                      <a:r>
                        <a:rPr kumimoji="0" lang="en-US" altLang="en-US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mɑːstə</a:t>
                      </a:r>
                      <a:r>
                        <a:rPr kumimoji="0" lang="en-US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(r)/________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7409896" y="3544253"/>
            <a:ext cx="90281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e­dog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8" name="矩形 27"/>
          <p:cNvSpPr>
            <a:spLocks noChangeArrowheads="1"/>
          </p:cNvSpPr>
          <p:nvPr/>
        </p:nvSpPr>
        <p:spPr bwMode="auto">
          <a:xfrm>
            <a:off x="8679510" y="4327273"/>
            <a:ext cx="109036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master</a:t>
            </a:r>
          </a:p>
        </p:txBody>
      </p:sp>
      <p:sp>
        <p:nvSpPr>
          <p:cNvPr id="21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39388" y="2060798"/>
            <a:ext cx="11305308" cy="2169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如果一般疑问句中的主语由名词充当，则其简略回答应用相应的代词作主语。一般疑问句是对事情或情况提出疑问的句子，读时通常用升调。</a:t>
            </a:r>
          </a:p>
        </p:txBody>
      </p:sp>
      <p:sp>
        <p:nvSpPr>
          <p:cNvPr id="7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656161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790781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61063" y="2284466"/>
            <a:ext cx="10755507" cy="27746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改为一般疑问句并作肯定回答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boys are students.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—________ the boys students?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—Yes, ________ 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344639" y="3883582"/>
            <a:ext cx="68604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</a:p>
        </p:txBody>
      </p:sp>
      <p:sp>
        <p:nvSpPr>
          <p:cNvPr id="10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2021531" y="4572350"/>
            <a:ext cx="263359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              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739003" y="5040937"/>
            <a:ext cx="10840388" cy="138967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“Good night.”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意为“晚安”，主要用于晚上分手时，尤其是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前的问候语，答语还是“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Good night.”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62850" y="828924"/>
            <a:ext cx="11137748" cy="138967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Good morning./Good afternoon./Good evening.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早上好。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下午好。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晚上好。</a:t>
            </a: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739003" y="2307119"/>
            <a:ext cx="10840388" cy="27746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这是人们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________/________/________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见面时经常说的问候语，这种问候语适用于任何关系的人之间。</a:t>
            </a:r>
          </a:p>
          <a:p>
            <a:pPr algn="just"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—Good morning,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Mr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Wu.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早上好，吴先生。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—Good morning, Daniel.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早上好，丹尼尔。</a:t>
            </a: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3883232" y="2486003"/>
            <a:ext cx="421715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上午             下午             晚上</a:t>
            </a: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973676" y="5889791"/>
            <a:ext cx="95580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睡觉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8" grpId="0" autoUpdateAnimBg="0"/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108674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256942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61063" y="1791571"/>
            <a:ext cx="10755507" cy="4159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早晨你在上学的路上遇到了同学吉姆，你会对他说：“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Jim.”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Good morning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Good afternoon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Good evening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Good bye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1476146" y="2691081"/>
            <a:ext cx="44765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31088" y="1320232"/>
            <a:ext cx="8713787" cy="784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Nice to meet you.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见到你很高兴。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575229" y="2029117"/>
            <a:ext cx="11011720" cy="424731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句型“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Nice to meet you.”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相当于“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Glad to meet you.”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，用于初次见面经过介绍相识后，相互打招呼。答语常用“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 to meet you, too.”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—Linda, this is John.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琳达，这是约翰。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—Nice to meet you, John. 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很高兴见到你，约翰。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—Nice to meet you, too.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见到你也很高兴。</a:t>
            </a: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9882815" y="2944362"/>
            <a:ext cx="167187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Nice/Glad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647016" y="2473072"/>
            <a:ext cx="11214337" cy="2169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句型“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do you do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？”意为“你好”，用于初次见面打招呼，在现代英语中，常用于一些较为正式的场合。其答语仍然要用“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do you do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？”</a:t>
            </a:r>
          </a:p>
        </p:txBody>
      </p:sp>
      <p:sp>
        <p:nvSpPr>
          <p:cNvPr id="10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966174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114442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61063" y="1649071"/>
            <a:ext cx="10755507" cy="193899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—Nice to meet you. I'm Sandy and these are Brad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andKen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  <a:p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See you later			B. You're welcome</a:t>
            </a:r>
          </a:p>
          <a:p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Glad to meet you all	D. Thank you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347766" y="3864589"/>
            <a:ext cx="11454530" cy="209288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考查交际用语辨析。句意：“很高兴见到你。我是桑迪，这是布拉德和肯。”“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________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。”“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See you later.”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意为“回头见”；“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You're welcome.”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意为“不用谢”；“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Glad to meet you all.”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意为“很高兴见到你们”；“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Thank you.”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意为“谢谢”。根据语境可知，本句应是初次见面时互相打招呼用语。故选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C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1499897" y="2192323"/>
            <a:ext cx="40015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256121" y="1562159"/>
          <a:ext cx="9962339" cy="3749675"/>
        </p:xfrm>
        <a:graphic>
          <a:graphicData uri="http://schemas.openxmlformats.org/drawingml/2006/table">
            <a:tbl>
              <a:tblPr/>
              <a:tblGrid>
                <a:gridCol w="30071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552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9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互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1.read this book____________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2.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照顾；照料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7306918" y="2878874"/>
            <a:ext cx="14221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读这本书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" name="矩形 38"/>
          <p:cNvSpPr>
            <a:spLocks noChangeArrowheads="1"/>
          </p:cNvSpPr>
          <p:nvPr/>
        </p:nvSpPr>
        <p:spPr bwMode="auto">
          <a:xfrm>
            <a:off x="7025622" y="3681019"/>
            <a:ext cx="14574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look after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256121" y="1630399"/>
          <a:ext cx="10508249" cy="4060709"/>
        </p:xfrm>
        <a:graphic>
          <a:graphicData uri="http://schemas.openxmlformats.org/drawingml/2006/table">
            <a:tbl>
              <a:tblPr/>
              <a:tblGrid>
                <a:gridCol w="26627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455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1.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这是我！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 ________ me!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2. —________ you my ________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？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你是我的主人吗？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—Yes, ________ ________. 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是的，我是。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6249153" y="2346743"/>
            <a:ext cx="288297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This                is</a:t>
            </a: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5199317" y="3117934"/>
            <a:ext cx="398031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Are                            master</a:t>
            </a:r>
          </a:p>
        </p:txBody>
      </p:sp>
      <p:sp>
        <p:nvSpPr>
          <p:cNvPr id="7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5698070" y="4673604"/>
            <a:ext cx="281653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                  am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587381" y="1166373"/>
          <a:ext cx="11013216" cy="4663440"/>
        </p:xfrm>
        <a:graphic>
          <a:graphicData uri="http://schemas.openxmlformats.org/drawingml/2006/table">
            <a:tbl>
              <a:tblPr/>
              <a:tblGrid>
                <a:gridCol w="27852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280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 ________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．早上好。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—________ your ________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？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你叫什么名字？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—________ ________ ________ Daniel.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我叫丹尼尔。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5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Nice ________ ________ you.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见到你很高兴。</a:t>
                      </a:r>
                      <a:endParaRPr kumimoji="0" lang="en-US" altLang="zh-CN" sz="3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4367866" y="1391974"/>
            <a:ext cx="31017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Good         morning</a:t>
            </a:r>
          </a:p>
        </p:txBody>
      </p:sp>
      <p:sp>
        <p:nvSpPr>
          <p:cNvPr id="6" name="矩形 28"/>
          <p:cNvSpPr>
            <a:spLocks noChangeArrowheads="1"/>
          </p:cNvSpPr>
          <p:nvPr/>
        </p:nvSpPr>
        <p:spPr bwMode="auto">
          <a:xfrm>
            <a:off x="4619494" y="2158700"/>
            <a:ext cx="382385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What's                     name</a:t>
            </a:r>
          </a:p>
        </p:txBody>
      </p:sp>
      <p:sp>
        <p:nvSpPr>
          <p:cNvPr id="7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4300655" y="3726244"/>
            <a:ext cx="440395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My             name                is</a:t>
            </a: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5369436" y="5281912"/>
            <a:ext cx="281266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to               meet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6" grpId="0"/>
      <p:bldP spid="9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7470" y="894080"/>
            <a:ext cx="4431030" cy="84518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746760" y="1064895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新魏" panose="02010800040101010101" charset="-122"/>
                <a:cs typeface="Times New Roman" panose="02020603050405020304" pitchFamily="18" charset="0"/>
                <a:sym typeface="+mn-ea"/>
              </a:rPr>
              <a:t>课堂互动探究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新魏" panose="02010800040101010101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Rectangle 9"/>
          <p:cNvSpPr/>
          <p:nvPr/>
        </p:nvSpPr>
        <p:spPr>
          <a:xfrm>
            <a:off x="746443" y="1710753"/>
            <a:ext cx="1491114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73075" y="1845373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31088" y="2234648"/>
            <a:ext cx="8713787" cy="784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love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v.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喜爱，热爱，喜欢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02525" y="2889389"/>
            <a:ext cx="10206502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Oh, I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love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e­dogs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哦，我喜欢电子狗。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you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love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me, Mum?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妈妈，你爱我吗？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Jim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loves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swimming, but he doesn't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love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swim in winter.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吉姆喜欢游泳，但是他不喜欢在冬天游泳。</a:t>
            </a:r>
          </a:p>
        </p:txBody>
      </p:sp>
      <p:sp>
        <p:nvSpPr>
          <p:cNvPr id="13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34939" y="1280907"/>
            <a:ext cx="10755507" cy="485684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(1)love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作动词，意为“喜爱，热爱，喜欢”，有强烈的感情色彩，相当于“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like…very much”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，其后可以接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或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作宾语。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(2)love/like doing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意为“喜欢做某事”，表示习惯性动作；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love/like to do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意为“喜欢做某事”，表示某一特定动作，具有偶然性。</a:t>
            </a:r>
          </a:p>
          <a:p>
            <a:pPr>
              <a:lnSpc>
                <a:spcPct val="150000"/>
              </a:lnSpc>
            </a:pP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9761516" y="2173882"/>
            <a:ext cx="117565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名词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1056908" y="2874526"/>
            <a:ext cx="552060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代词               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doing                 to do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541878" y="1728212"/>
            <a:ext cx="11214337" cy="27746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(1)love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也可作名词，表示“爱”。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 mother's love for me is very deep.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我妈妈对我的爱是很深的。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(2)lovely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是形容词，意为“可爱的，动人的”。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 is a lovely girl.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她是一个可爱的女孩。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379325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51394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11188" y="2254688"/>
            <a:ext cx="10755507" cy="347184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根据句意及首字母提示补全单词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l________ my dog very much. I often play with him.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根据汉语意思完成句子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西蒙喜爱读书，他是一个可爱的男孩。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Simon ________ ________. He is a ________ boy. 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942473" y="3171412"/>
            <a:ext cx="223869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/like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1816926" y="5225841"/>
            <a:ext cx="631767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loves/likes      reading                           lovely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1383</Words>
  <Application>Microsoft Office PowerPoint</Application>
  <PresentationFormat>宽屏</PresentationFormat>
  <Paragraphs>196</Paragraphs>
  <Slides>26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35" baseType="lpstr">
      <vt:lpstr>仿宋</vt:lpstr>
      <vt:lpstr>黑体</vt:lpstr>
      <vt:lpstr>华文新魏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2023-01-16T16:14:32Z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72EE0BA0BC494F36A8DE900182D86B83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