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80" r:id="rId4"/>
    <p:sldId id="294" r:id="rId5"/>
    <p:sldId id="295" r:id="rId6"/>
    <p:sldId id="296" r:id="rId7"/>
    <p:sldId id="289" r:id="rId8"/>
    <p:sldId id="299" r:id="rId9"/>
    <p:sldId id="300" r:id="rId10"/>
    <p:sldId id="265" r:id="rId11"/>
    <p:sldId id="301" r:id="rId12"/>
    <p:sldId id="291" r:id="rId13"/>
    <p:sldId id="298" r:id="rId14"/>
    <p:sldId id="297" r:id="rId15"/>
    <p:sldId id="305" r:id="rId16"/>
    <p:sldId id="306" r:id="rId17"/>
    <p:sldId id="307" r:id="rId18"/>
    <p:sldId id="308" r:id="rId19"/>
    <p:sldId id="271" r:id="rId20"/>
    <p:sldId id="302" r:id="rId21"/>
    <p:sldId id="272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8302" autoAdjust="0"/>
  </p:normalViewPr>
  <p:slideViewPr>
    <p:cSldViewPr>
      <p:cViewPr>
        <p:scale>
          <a:sx n="120" d="100"/>
          <a:sy n="120" d="100"/>
        </p:scale>
        <p:origin x="-1560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CE2-C6EB-40B1-AB63-E0918F4ED4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4698F-AABA-47B2-987D-B18F1D66D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40A7-49EB-4931-8A31-7AD3391CE1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510C-4197-4E10-B732-9BC57DB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5438" y="598680"/>
            <a:ext cx="1779974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小数乘法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054" y="1173835"/>
            <a:ext cx="9143999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小数点位置变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7782" y="4443962"/>
            <a:ext cx="915178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/>
              <p:cNvGraphicFramePr>
                <a:graphicFrameLocks noGrp="1"/>
              </p:cNvGraphicFramePr>
              <p:nvPr/>
            </p:nvGraphicFramePr>
            <p:xfrm>
              <a:off x="818306" y="1614313"/>
              <a:ext cx="7365722" cy="3801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79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77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86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833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72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4502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200.5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97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8.6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06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缩小</a:t>
                          </a:r>
                          <a:r>
                            <a:rPr lang="zh-CN" altLang="zh-CN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到原来的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endParaRPr lang="zh-CN" altLang="zh-CN" sz="24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55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缩小</a:t>
                          </a:r>
                          <a:r>
                            <a:rPr lang="zh-CN" altLang="zh-CN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到原来的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endParaRPr lang="zh-CN" altLang="zh-CN" sz="24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855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缩小</a:t>
                          </a:r>
                          <a:r>
                            <a:rPr lang="zh-CN" altLang="zh-CN" sz="2400" b="1" kern="12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+mn-cs"/>
                            </a:rPr>
                            <a:t>到原来的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/>
                                      <a:ea typeface="楷体" panose="02010609060101010101" pitchFamily="49" charset="-122"/>
                                    </a:rPr>
                                    <m:t>𝟏𝟎𝟎𝟎</m:t>
                                  </m:r>
                                </m:den>
                              </m:f>
                            </m:oMath>
                          </a14:m>
                          <a:endParaRPr lang="zh-CN" altLang="zh-CN" sz="2400" b="1" kern="1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/>
              <p:cNvGraphicFramePr>
                <a:graphicFrameLocks noGrp="1"/>
              </p:cNvGraphicFramePr>
              <p:nvPr/>
            </p:nvGraphicFramePr>
            <p:xfrm>
              <a:off x="818306" y="1614313"/>
              <a:ext cx="7365722" cy="3801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7913"/>
                    <a:gridCol w="1008112"/>
                    <a:gridCol w="1167712"/>
                    <a:gridCol w="1108658"/>
                    <a:gridCol w="1083327"/>
                  </a:tblGrid>
                  <a:tr h="9372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4502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200.5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97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1" dirty="0"/>
                            <a:t>8.6</a:t>
                          </a:r>
                          <a:endParaRPr lang="zh-CN" altLang="en-US" sz="2800" b="1" dirty="0"/>
                        </a:p>
                      </a:txBody>
                      <a:tcPr anchor="ctr"/>
                    </a:tc>
                  </a:tr>
                  <a:tr h="8928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</a:tr>
                  <a:tr h="9855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</a:tr>
                  <a:tr h="98615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59" y="902027"/>
            <a:ext cx="3610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．按要求填写下表。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6223" y="2571750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450.2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0522" y="3416682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45.02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223" y="4208770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4.502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6343" y="3435846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2.005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343" y="2571750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20.05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4335" y="4208770"/>
            <a:ext cx="126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0.2005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794" y="2571750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9.7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0479" y="3435846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0.97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8471" y="4227934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0.097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599" y="2571750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0.86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8591" y="3435846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0.086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6583" y="4227934"/>
            <a:ext cx="140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0.0086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59" y="902027"/>
            <a:ext cx="36102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．按要求填写下表。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637987" y="1859661"/>
          <a:ext cx="7534417" cy="265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小汽车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白鳍豚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金丝猴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速度（米</a:t>
                      </a:r>
                      <a:r>
                        <a:rPr lang="en-US" altLang="zh-CN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分）</a:t>
                      </a:r>
                      <a:endParaRPr lang="zh-CN" altLang="zh-CN" sz="2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1835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1330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630</a:t>
                      </a:r>
                      <a:endParaRPr lang="zh-CN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4.2</a:t>
                      </a:r>
                      <a:endParaRPr lang="zh-CN" alt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速度（千米</a:t>
                      </a:r>
                      <a:r>
                        <a:rPr lang="en-US" altLang="zh-CN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分）</a:t>
                      </a:r>
                      <a:endParaRPr lang="zh-CN" altLang="zh-CN" sz="2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74479" y="3613542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1.835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300" y="3632706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1.33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2447" y="3632706"/>
            <a:ext cx="111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0.63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2567" y="3632706"/>
            <a:ext cx="140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0.0042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68" y="555527"/>
            <a:ext cx="2167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．算一算。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1027113" y="1295400"/>
            <a:ext cx="7137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10.6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　　　　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  <a:p>
            <a:pPr indent="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5.8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  <a:p>
            <a:pPr indent="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45.6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42.75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  <a:p>
            <a:pPr indent="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900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0.8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141962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0.106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859785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4.56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60231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421366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0.006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215419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0.058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172" y="357986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0.008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0172" y="2855882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4.275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213970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027113" y="843558"/>
            <a:ext cx="7137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3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0.12×100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　　　　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3.65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  <a:p>
            <a:pPr indent="0" eaLnBrk="1" hangingPunct="1">
              <a:lnSpc>
                <a:spcPct val="3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19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0.91×1000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  <a:p>
            <a:pPr indent="0" eaLnBrk="1" hangingPunct="1">
              <a:lnSpc>
                <a:spcPct val="3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0.42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90.2×100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71705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343584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0.0042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27560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0.00365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820" y="2355728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0.19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43584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9020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355728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910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683568" y="555527"/>
            <a:ext cx="2167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．算一算。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568" y="555527"/>
            <a:ext cx="5729454" cy="738664"/>
            <a:chOff x="683568" y="555526"/>
            <a:chExt cx="5729454" cy="738664"/>
          </a:xfrm>
        </p:grpSpPr>
        <p:sp>
          <p:nvSpPr>
            <p:cNvPr id="4" name="TextBox 36"/>
            <p:cNvSpPr txBox="1">
              <a:spLocks noChangeArrowheads="1"/>
            </p:cNvSpPr>
            <p:nvPr/>
          </p:nvSpPr>
          <p:spPr bwMode="auto">
            <a:xfrm>
              <a:off x="683568" y="555526"/>
              <a:ext cx="572945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73050" indent="-2730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．在     里填上“</a:t>
              </a:r>
              <a:r>
                <a:rPr lang="en-US" altLang="zh-CN" sz="2800" b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&gt;”“&lt;”</a:t>
              </a:r>
              <a:r>
                <a:rPr lang="zh-CN" altLang="en-US" sz="2800" b="1" dirty="0">
                  <a:latin typeface="Times New Roman" panose="02020603050405020304" pitchFamily="18" charset="0"/>
                  <a:sym typeface="Times New Roman" panose="02020603050405020304" pitchFamily="18" charset="0"/>
                </a:rPr>
                <a:t>或“＝”。</a:t>
              </a:r>
            </a:p>
          </p:txBody>
        </p:sp>
        <p:sp>
          <p:nvSpPr>
            <p:cNvPr id="5" name="流程图: 联系 4"/>
            <p:cNvSpPr/>
            <p:nvPr/>
          </p:nvSpPr>
          <p:spPr>
            <a:xfrm>
              <a:off x="1763688" y="771550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63849" y="1419624"/>
            <a:ext cx="4493867" cy="738664"/>
            <a:chOff x="863847" y="1419622"/>
            <a:chExt cx="4493867" cy="738664"/>
          </a:xfrm>
        </p:grpSpPr>
        <p:sp>
          <p:nvSpPr>
            <p:cNvPr id="7" name="矩形 6"/>
            <p:cNvSpPr/>
            <p:nvPr/>
          </p:nvSpPr>
          <p:spPr>
            <a:xfrm>
              <a:off x="863847" y="1419622"/>
              <a:ext cx="449386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50.6÷10      5.06</a:t>
              </a:r>
            </a:p>
          </p:txBody>
        </p:sp>
        <p:sp>
          <p:nvSpPr>
            <p:cNvPr id="13" name="流程图: 联系 12"/>
            <p:cNvSpPr/>
            <p:nvPr/>
          </p:nvSpPr>
          <p:spPr>
            <a:xfrm>
              <a:off x="2523133" y="1627823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60032" y="1401038"/>
            <a:ext cx="3168352" cy="738664"/>
            <a:chOff x="4860032" y="1419622"/>
            <a:chExt cx="3168352" cy="738664"/>
          </a:xfrm>
        </p:grpSpPr>
        <p:sp>
          <p:nvSpPr>
            <p:cNvPr id="8" name="矩形 7"/>
            <p:cNvSpPr/>
            <p:nvPr/>
          </p:nvSpPr>
          <p:spPr>
            <a:xfrm>
              <a:off x="4860032" y="1419622"/>
              <a:ext cx="31683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3.8÷100      0.38</a:t>
              </a:r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6483573" y="1673424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7584" y="3651870"/>
            <a:ext cx="4068712" cy="738664"/>
            <a:chOff x="827584" y="3651870"/>
            <a:chExt cx="4068712" cy="738664"/>
          </a:xfrm>
        </p:grpSpPr>
        <p:sp>
          <p:nvSpPr>
            <p:cNvPr id="11" name="矩形 10"/>
            <p:cNvSpPr/>
            <p:nvPr/>
          </p:nvSpPr>
          <p:spPr>
            <a:xfrm>
              <a:off x="827584" y="3651870"/>
              <a:ext cx="40687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56780÷1000      56.78</a:t>
              </a:r>
            </a:p>
          </p:txBody>
        </p:sp>
        <p:sp>
          <p:nvSpPr>
            <p:cNvPr id="15" name="流程图: 联系 14"/>
            <p:cNvSpPr/>
            <p:nvPr/>
          </p:nvSpPr>
          <p:spPr>
            <a:xfrm>
              <a:off x="3099197" y="3905672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8415" y="2499743"/>
            <a:ext cx="3168352" cy="738664"/>
            <a:chOff x="858415" y="2499742"/>
            <a:chExt cx="3168352" cy="738664"/>
          </a:xfrm>
        </p:grpSpPr>
        <p:sp>
          <p:nvSpPr>
            <p:cNvPr id="12" name="矩形 11"/>
            <p:cNvSpPr/>
            <p:nvPr/>
          </p:nvSpPr>
          <p:spPr>
            <a:xfrm>
              <a:off x="858415" y="2499742"/>
              <a:ext cx="31683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9.57÷10      95.7</a:t>
              </a:r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2483768" y="2753544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88024" y="2499743"/>
            <a:ext cx="2968272" cy="738664"/>
            <a:chOff x="4788024" y="2499742"/>
            <a:chExt cx="2968272" cy="738664"/>
          </a:xfrm>
        </p:grpSpPr>
        <p:sp>
          <p:nvSpPr>
            <p:cNvPr id="9" name="矩形 8"/>
            <p:cNvSpPr/>
            <p:nvPr/>
          </p:nvSpPr>
          <p:spPr>
            <a:xfrm>
              <a:off x="4788024" y="2499742"/>
              <a:ext cx="296827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0.56÷10      5.6</a:t>
              </a:r>
            </a:p>
          </p:txBody>
        </p:sp>
        <p:sp>
          <p:nvSpPr>
            <p:cNvPr id="17" name="流程图: 联系 16"/>
            <p:cNvSpPr/>
            <p:nvPr/>
          </p:nvSpPr>
          <p:spPr>
            <a:xfrm>
              <a:off x="6411565" y="2753544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88024" y="3633286"/>
            <a:ext cx="3568512" cy="738664"/>
            <a:chOff x="4788024" y="3633286"/>
            <a:chExt cx="3568512" cy="738664"/>
          </a:xfrm>
        </p:grpSpPr>
        <p:sp>
          <p:nvSpPr>
            <p:cNvPr id="10" name="矩形 9"/>
            <p:cNvSpPr/>
            <p:nvPr/>
          </p:nvSpPr>
          <p:spPr>
            <a:xfrm>
              <a:off x="4788024" y="3633286"/>
              <a:ext cx="35685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0"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3.78÷10      0.0378</a:t>
              </a:r>
            </a:p>
          </p:txBody>
        </p:sp>
        <p:sp>
          <p:nvSpPr>
            <p:cNvPr id="18" name="流程图: 联系 17"/>
            <p:cNvSpPr/>
            <p:nvPr/>
          </p:nvSpPr>
          <p:spPr>
            <a:xfrm>
              <a:off x="6411565" y="3867894"/>
              <a:ext cx="320675" cy="322262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3537" y="148047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=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263260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&lt;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55248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</a:rPr>
              <a:t>&lt;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378717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=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261984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&lt;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372637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&gt;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724435" y="1028984"/>
            <a:ext cx="7952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9525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分米＝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   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           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	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70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平方厘米＝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平方分米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75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230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吨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720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毫升＝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(         	)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升</a:t>
            </a:r>
            <a:endParaRPr lang="en-US" altLang="zh-CN" sz="24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683568" y="546752"/>
            <a:ext cx="46923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．在括号里填上适当的数。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796" y="1203600"/>
            <a:ext cx="9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923680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0.7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639857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0.075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7804" y="3431945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0.23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3869922" y="433439"/>
            <a:ext cx="4248472" cy="883475"/>
          </a:xfrm>
          <a:prstGeom prst="cloudCallout">
            <a:avLst>
              <a:gd name="adj1" fmla="val -67349"/>
              <a:gd name="adj2" fmla="val 489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3635896" y="1316914"/>
            <a:ext cx="4248472" cy="883475"/>
          </a:xfrm>
          <a:prstGeom prst="cloudCallout">
            <a:avLst>
              <a:gd name="adj1" fmla="val -62530"/>
              <a:gd name="adj2" fmla="val 319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平方厘米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平方分米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3869922" y="2104778"/>
            <a:ext cx="4248472" cy="860193"/>
          </a:xfrm>
          <a:prstGeom prst="cloudCallout">
            <a:avLst>
              <a:gd name="adj1" fmla="val -62530"/>
              <a:gd name="adj2" fmla="val 319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3635896" y="2861735"/>
            <a:ext cx="4248472" cy="860193"/>
          </a:xfrm>
          <a:prstGeom prst="cloudCallout">
            <a:avLst>
              <a:gd name="adj1" fmla="val -62851"/>
              <a:gd name="adj2" fmla="val 430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0317" y="4083920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0.72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3635896" y="3513710"/>
            <a:ext cx="4248472" cy="860193"/>
          </a:xfrm>
          <a:prstGeom prst="cloudCallout">
            <a:avLst>
              <a:gd name="adj1" fmla="val -62851"/>
              <a:gd name="adj2" fmla="val 430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毫升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120359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克＝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厘米＝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吨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吨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9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平方米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平方分米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=(        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平方米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升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450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毫升＝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     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2067696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4.05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787776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8.06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343714"/>
            <a:ext cx="91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5.4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3507857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9.08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683568" y="546752"/>
            <a:ext cx="46923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．在括号里填上适当的数。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4299944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3.45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2" y="555527"/>
            <a:ext cx="19030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95250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改错。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4499992" y="411510"/>
            <a:ext cx="4248472" cy="1296144"/>
          </a:xfrm>
          <a:prstGeom prst="cloudCallout">
            <a:avLst>
              <a:gd name="adj1" fmla="val -82126"/>
              <a:gd name="adj2" fmla="val 393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491630"/>
            <a:ext cx="5742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克＝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( 7.7)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</a:p>
          <a:p>
            <a:pPr indent="9525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改正：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克＝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</a:t>
            </a:r>
          </a:p>
          <a:p>
            <a:pPr indent="95250"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95250">
              <a:lnSpc>
                <a:spcPct val="20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厘米＝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   8.7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</a:p>
          <a:p>
            <a:pPr indent="9525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改正：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厘米＝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</a:t>
            </a:r>
          </a:p>
        </p:txBody>
      </p:sp>
      <p:sp>
        <p:nvSpPr>
          <p:cNvPr id="7" name="矩形 6"/>
          <p:cNvSpPr/>
          <p:nvPr/>
        </p:nvSpPr>
        <p:spPr>
          <a:xfrm>
            <a:off x="3920737" y="2139704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7.07</a:t>
            </a:r>
            <a:endParaRPr lang="zh-CN" altLang="en-US" dirty="0">
              <a:solidFill>
                <a:prstClr val="black"/>
              </a:solidFill>
              <a:sym typeface="+mn-ea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004048" y="2228077"/>
            <a:ext cx="4248472" cy="1296144"/>
          </a:xfrm>
          <a:prstGeom prst="cloudCallout">
            <a:avLst>
              <a:gd name="adj1" fmla="val -82126"/>
              <a:gd name="adj2" fmla="val 393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=0.01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9" name="矩形 8"/>
          <p:cNvSpPr/>
          <p:nvPr/>
        </p:nvSpPr>
        <p:spPr>
          <a:xfrm>
            <a:off x="3707905" y="4011912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sym typeface="Times New Roman" panose="02020603050405020304"/>
              </a:rPr>
              <a:t>8.07</a:t>
            </a:r>
            <a:endParaRPr lang="zh-CN" altLang="en-US" dirty="0">
              <a:solidFill>
                <a:prstClr val="black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68" y="555527"/>
            <a:ext cx="58705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95250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在下面的括号里填上合适的数。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700" y="1496174"/>
            <a:ext cx="3309017" cy="19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640" y="1132934"/>
            <a:ext cx="2706513" cy="26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76425" y="3681415"/>
            <a:ext cx="3189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载重是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4500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千克，合（      ）吨。</a:t>
            </a:r>
            <a:endParaRPr lang="zh-CN" altLang="en-US" dirty="0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169346" y="3723880"/>
            <a:ext cx="35071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马拉松全长是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195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米，合（	       ）千米。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03652" y="4342037"/>
            <a:ext cx="56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4.5</a:t>
            </a:r>
            <a:endParaRPr lang="zh-CN" alt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44211" y="4227935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42.195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1563638"/>
            <a:ext cx="7992888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96341" y="1708978"/>
                <a:ext cx="7420076" cy="294176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小数点向左移动的规律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b="1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小数点向左移动一位、两位、三位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……</a:t>
                </a:r>
                <a:r>
                  <a:rPr lang="zh-CN" altLang="en-US" sz="2800" b="1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，所得的数就缩小到原来的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、</a:t>
                </a:r>
                <a:r>
                  <a:rPr lang="en-US" altLang="zh-CN" sz="2800" b="1" dirty="0">
                    <a:solidFill>
                      <a:prstClr val="black"/>
                    </a:solidFill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、</a:t>
                </a:r>
                <a:r>
                  <a:rPr lang="en-US" altLang="zh-CN" sz="2800" b="1" dirty="0">
                    <a:solidFill>
                      <a:prstClr val="black"/>
                    </a:solidFill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𝟎𝟎</m:t>
                        </m:r>
                        <m: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……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如果小数位数不够时，要用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0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补足。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41" y="1708978"/>
                <a:ext cx="7420076" cy="2941767"/>
              </a:xfrm>
              <a:prstGeom prst="rect">
                <a:avLst/>
              </a:prstGeom>
              <a:blipFill rotWithShape="1">
                <a:blip r:embed="rId4"/>
                <a:stretch>
                  <a:fillRect l="-5" t="-7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925994" y="3147816"/>
            <a:ext cx="882898" cy="1265255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38" y="1128630"/>
            <a:ext cx="6105478" cy="3735564"/>
          </a:xfrm>
          <a:prstGeom prst="rect">
            <a:avLst/>
          </a:prstGeom>
        </p:spPr>
      </p:pic>
      <p:sp>
        <p:nvSpPr>
          <p:cNvPr id="9" name="云形标注 8"/>
          <p:cNvSpPr/>
          <p:nvPr/>
        </p:nvSpPr>
        <p:spPr>
          <a:xfrm>
            <a:off x="5405035" y="1282233"/>
            <a:ext cx="3779911" cy="1296144"/>
          </a:xfrm>
          <a:prstGeom prst="cloudCallout">
            <a:avLst>
              <a:gd name="adj1" fmla="val 15154"/>
              <a:gd name="adj2" fmla="val 8945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你知道小数点为什么 “厉害”吗？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1059582"/>
            <a:ext cx="7992888" cy="34563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24739" y="1635646"/>
            <a:ext cx="7420076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把低级单位的数改写成高级单位的数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用低级单位前面的数除以进率，位数不够的用“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0”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补足。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832648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518457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800" y="2990458"/>
            <a:ext cx="1357751" cy="17709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524" y="1137382"/>
            <a:ext cx="7440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  <a:sym typeface="Times New Roman" panose="02020603050405020304" pitchFamily="18" charset="0"/>
              </a:rPr>
              <a:t>把</a:t>
            </a:r>
            <a:r>
              <a:rPr lang="en-US" altLang="zh-CN" sz="2800" b="1" dirty="0">
                <a:latin typeface="+mn-ea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+mn-ea"/>
                <a:sym typeface="Times New Roman" panose="02020603050405020304" pitchFamily="18" charset="0"/>
              </a:rPr>
              <a:t>米长的彩带平均分成</a:t>
            </a:r>
            <a:r>
              <a:rPr lang="en-US" altLang="zh-CN" sz="2800" b="1" dirty="0">
                <a:latin typeface="+mn-ea"/>
                <a:sym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+mn-ea"/>
                <a:sym typeface="Times New Roman" panose="02020603050405020304" pitchFamily="18" charset="0"/>
              </a:rPr>
              <a:t>份、</a:t>
            </a:r>
            <a:r>
              <a:rPr lang="en-US" altLang="zh-CN" sz="2800" b="1" dirty="0">
                <a:latin typeface="+mn-ea"/>
                <a:sym typeface="Times New Roman" panose="02020603050405020304" pitchFamily="18" charset="0"/>
              </a:rPr>
              <a:t>100</a:t>
            </a:r>
            <a:r>
              <a:rPr lang="zh-CN" altLang="en-US" sz="2800" b="1" dirty="0">
                <a:latin typeface="+mn-ea"/>
                <a:sym typeface="Times New Roman" panose="02020603050405020304" pitchFamily="18" charset="0"/>
              </a:rPr>
              <a:t>份、</a:t>
            </a:r>
            <a:r>
              <a:rPr lang="en-US" altLang="zh-CN" sz="2800" b="1" dirty="0">
                <a:latin typeface="+mn-ea"/>
                <a:sym typeface="Times New Roman" panose="02020603050405020304" pitchFamily="18" charset="0"/>
              </a:rPr>
              <a:t>1000</a:t>
            </a:r>
            <a:r>
              <a:rPr lang="zh-CN" altLang="en-US" sz="2800" b="1" dirty="0">
                <a:latin typeface="+mn-ea"/>
                <a:sym typeface="Times New Roman" panose="02020603050405020304" pitchFamily="18" charset="0"/>
              </a:rPr>
              <a:t>份，每份各是多少米？</a:t>
            </a:r>
          </a:p>
          <a:p>
            <a:pPr lvl="0"/>
            <a:endParaRPr lang="zh-CN" altLang="en-US" sz="2400" b="1" dirty="0"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0" name="云形标注 9"/>
          <p:cNvSpPr/>
          <p:nvPr/>
        </p:nvSpPr>
        <p:spPr>
          <a:xfrm>
            <a:off x="3851924" y="2412110"/>
            <a:ext cx="3669017" cy="1156699"/>
          </a:xfrm>
          <a:prstGeom prst="cloudCallout">
            <a:avLst>
              <a:gd name="adj1" fmla="val 52662"/>
              <a:gd name="adj2" fmla="val 6131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写出除法算式，结果用小数表示。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8" y="2859784"/>
            <a:ext cx="19907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3395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355" indent="-808355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）把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米长的彩带平均分成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份，每份是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分米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分米可以写成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5" name="矩形 4"/>
          <p:cNvSpPr/>
          <p:nvPr/>
        </p:nvSpPr>
        <p:spPr>
          <a:xfrm>
            <a:off x="2915939" y="141962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除法算式：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39552" y="177966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355" indent="-808355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）把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米长的彩带平均分成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份，每份是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厘米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厘米可以写成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7" name="矩形 6"/>
          <p:cNvSpPr/>
          <p:nvPr/>
        </p:nvSpPr>
        <p:spPr>
          <a:xfrm>
            <a:off x="2915816" y="285978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除法算式：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9552" y="321982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355" indent="-808355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）把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米长的彩带平均分成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份，每份是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毫米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毫米可以写成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0.005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9" name="矩形 8"/>
          <p:cNvSpPr/>
          <p:nvPr/>
        </p:nvSpPr>
        <p:spPr>
          <a:xfrm>
            <a:off x="2915816" y="434233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除法算式：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8288" y="138466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5÷10 = 0. 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28597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5÷100 = 0. 05(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434233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5÷1000 = 0. 005(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1115616" y="699542"/>
            <a:ext cx="22653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0.05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0.005</a:t>
            </a:r>
            <a:endParaRPr lang="zh-CN" altLang="en-US" sz="24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" name="图片 2" descr="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5232" y="1065821"/>
            <a:ext cx="1304454" cy="17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3707904" y="555528"/>
            <a:ext cx="3058822" cy="1457314"/>
          </a:xfrm>
          <a:prstGeom prst="cloudCallout">
            <a:avLst>
              <a:gd name="adj1" fmla="val 65139"/>
              <a:gd name="adj2" fmla="val 3161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观察这几个算式，你发现了什么？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682" y="3386055"/>
            <a:ext cx="948786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1851570" y="2626605"/>
            <a:ext cx="2648425" cy="1457314"/>
          </a:xfrm>
          <a:prstGeom prst="cloudCallout">
            <a:avLst>
              <a:gd name="adj1" fmla="val -68268"/>
              <a:gd name="adj2" fmla="val 400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除以</a:t>
            </a:r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的小数点就向左移动一位。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476279"/>
            <a:ext cx="989146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云形标注 9"/>
          <p:cNvSpPr/>
          <p:nvPr/>
        </p:nvSpPr>
        <p:spPr>
          <a:xfrm>
            <a:off x="4585874" y="2951111"/>
            <a:ext cx="2619358" cy="1160061"/>
          </a:xfrm>
          <a:prstGeom prst="cloudCallout">
            <a:avLst>
              <a:gd name="adj1" fmla="val 66703"/>
              <a:gd name="adj2" fmla="val 527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除以</a:t>
            </a:r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100……</a:t>
            </a:r>
            <a:endParaRPr lang="zh-CN" altLang="en-US" sz="2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755576" y="1552847"/>
            <a:ext cx="22653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0.05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5÷1000</a:t>
            </a:r>
            <a:r>
              <a:rPr lang="zh-CN" altLang="en-US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0.005</a:t>
            </a:r>
            <a:endParaRPr lang="zh-CN" altLang="en-US" sz="24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1840" y="339503"/>
                <a:ext cx="5472608" cy="467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28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小数点向左移动的变化规律：</a:t>
                </a:r>
                <a:endParaRPr lang="en-US" altLang="zh-CN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小数点向左移动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位，这个数缩小到原来的</a:t>
                </a:r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；</a:t>
                </a:r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小数点向左移动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两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位，这个数缩小到原来的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𝟎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；</a:t>
                </a:r>
              </a:p>
              <a:p>
                <a:pPr>
                  <a:lnSpc>
                    <a:spcPct val="114000"/>
                  </a:lnSpc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小数点向左移动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三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位，这个数缩小到原来的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</m:t>
                        </m:r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；</a:t>
                </a:r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……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39503"/>
                <a:ext cx="5472608" cy="4676921"/>
              </a:xfrm>
              <a:prstGeom prst="rect">
                <a:avLst/>
              </a:prstGeom>
              <a:blipFill rotWithShape="1">
                <a:blip r:embed="rId2"/>
                <a:stretch>
                  <a:fillRect t="-9" r="4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943" y="529973"/>
            <a:ext cx="1440161" cy="667236"/>
            <a:chOff x="480869" y="708178"/>
            <a:chExt cx="1216345" cy="667236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试一试</a:t>
              </a:r>
            </a:p>
          </p:txBody>
        </p:sp>
      </p:grp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271633" y="513425"/>
            <a:ext cx="61167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直接写出下面各题的得数，再用计算器检验一下。</a:t>
            </a:r>
          </a:p>
        </p:txBody>
      </p:sp>
      <p:sp>
        <p:nvSpPr>
          <p:cNvPr id="2" name="矩形 1"/>
          <p:cNvSpPr/>
          <p:nvPr/>
        </p:nvSpPr>
        <p:spPr>
          <a:xfrm>
            <a:off x="1016188" y="1898418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53.8÷10=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53.8÷100=	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53.8÷1000 =</a:t>
            </a:r>
            <a:endParaRPr lang="zh-CN" altLang="en-US" sz="24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20269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5.38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022" y="258557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0.538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118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0.0538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图片 2" descr="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3354" y="2137216"/>
            <a:ext cx="1150140" cy="15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云形标注 14"/>
          <p:cNvSpPr/>
          <p:nvPr/>
        </p:nvSpPr>
        <p:spPr>
          <a:xfrm>
            <a:off x="3923928" y="1144366"/>
            <a:ext cx="3528392" cy="1631216"/>
          </a:xfrm>
          <a:prstGeom prst="cloudCallout">
            <a:avLst>
              <a:gd name="adj1" fmla="val 63205"/>
              <a:gd name="adj2" fmla="val 456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ea typeface="华文楷体" panose="02010600040101010101" pitchFamily="2" charset="-122"/>
              </a:rPr>
              <a:t>53.8÷1000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，小数点向左移动三位，位数不够了，怎么办？</a:t>
            </a: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924" y="3652746"/>
            <a:ext cx="1076098" cy="1236709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3779912" y="3349031"/>
            <a:ext cx="2672210" cy="1278625"/>
          </a:xfrm>
          <a:prstGeom prst="cloudCallout">
            <a:avLst>
              <a:gd name="adj1" fmla="val -88378"/>
              <a:gd name="adj2" fmla="val 66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位数不够时，要用</a:t>
            </a:r>
            <a:r>
              <a:rPr lang="en-US" altLang="zh-CN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补足哟！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0" grpId="0"/>
      <p:bldP spid="11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6149" y="2643758"/>
            <a:ext cx="1304454" cy="17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5193594" y="1629916"/>
            <a:ext cx="2684782" cy="1296144"/>
          </a:xfrm>
          <a:prstGeom prst="cloudCallout">
            <a:avLst>
              <a:gd name="adj1" fmla="val 35996"/>
              <a:gd name="adj2" fmla="val 852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说一说你是怎样做的。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239935" y="771551"/>
            <a:ext cx="70764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把梅花鹿的身高改写成以米为单位的数。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49050" y="2062662"/>
            <a:ext cx="3929127" cy="2299963"/>
            <a:chOff x="849046" y="1869010"/>
            <a:chExt cx="3929127" cy="2299963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9046" y="2174108"/>
              <a:ext cx="3362913" cy="199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云形标注 8"/>
            <p:cNvSpPr/>
            <p:nvPr/>
          </p:nvSpPr>
          <p:spPr>
            <a:xfrm>
              <a:off x="1839372" y="1869010"/>
              <a:ext cx="2938801" cy="1296144"/>
            </a:xfrm>
            <a:prstGeom prst="cloudCallout">
              <a:avLst>
                <a:gd name="adj1" fmla="val -54997"/>
                <a:gd name="adj2" fmla="val 3680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我的身高是</a:t>
              </a:r>
              <a:r>
                <a:rPr lang="en-US" altLang="zh-CN" sz="24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85</a:t>
              </a:r>
              <a:r>
                <a:rPr lang="zh-CN" altLang="en-US" sz="24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厘米。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8" y="1268581"/>
            <a:ext cx="1092168" cy="1334870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627333"/>
            <a:ext cx="1010634" cy="1242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云形标注 5"/>
              <p:cNvSpPr/>
              <p:nvPr/>
            </p:nvSpPr>
            <p:spPr>
              <a:xfrm>
                <a:off x="1554584" y="655606"/>
                <a:ext cx="3017416" cy="1225949"/>
              </a:xfrm>
              <a:prstGeom prst="cloudCallout">
                <a:avLst>
                  <a:gd name="adj1" fmla="val -60085"/>
                  <a:gd name="adj2" fmla="val 5786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85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厘米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𝟖𝟓</m:t>
                        </m:r>
                      </m:num>
                      <m:den>
                        <m:r>
                          <a:rPr lang="en-US" altLang="zh-CN" sz="22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华文楷体" panose="02010600040101010101" pitchFamily="2" charset="-122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zh-CN" altLang="en-US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米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=0.85</a:t>
                </a:r>
                <a:r>
                  <a:rPr lang="zh-CN" altLang="en-US" sz="2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米</a:t>
                </a:r>
              </a:p>
            </p:txBody>
          </p:sp>
        </mc:Choice>
        <mc:Fallback xmlns="">
          <p:sp>
            <p:nvSpPr>
              <p:cNvPr id="6" name="云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584" y="655606"/>
                <a:ext cx="3017416" cy="1225949"/>
              </a:xfrm>
              <a:prstGeom prst="cloudCallout">
                <a:avLst>
                  <a:gd name="adj1" fmla="val -60085"/>
                  <a:gd name="adj2" fmla="val 57868"/>
                </a:avLst>
              </a:prstGeom>
              <a:blipFill rotWithShape="1">
                <a:blip r:embed="rId4"/>
                <a:stretch>
                  <a:fillRect l="-12504" t="-1215" r="-1326" b="-15380"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云形标注 6"/>
          <p:cNvSpPr/>
          <p:nvPr/>
        </p:nvSpPr>
        <p:spPr>
          <a:xfrm>
            <a:off x="4202478" y="1059582"/>
            <a:ext cx="3321853" cy="1332990"/>
          </a:xfrm>
          <a:prstGeom prst="cloudCallout">
            <a:avLst>
              <a:gd name="adj1" fmla="val 54541"/>
              <a:gd name="adj2" fmla="val 441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把厘米改成米，要除以进率</a:t>
            </a:r>
            <a:r>
              <a:rPr lang="en-US" altLang="zh-CN" sz="2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sz="2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39148" y="2715768"/>
            <a:ext cx="2929196" cy="616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1" eaLnBrk="0" fontAlgn="ctr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85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100=0.85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米</a:t>
            </a:r>
            <a:endParaRPr lang="zh-C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0" fontAlgn="ctr" hangingPunct="0">
              <a:lnSpc>
                <a:spcPct val="150000"/>
              </a:lnSpc>
              <a:defRPr/>
            </a:pPr>
            <a:endParaRPr lang="zh-CN" altLang="en-US" sz="16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4427984" y="3651872"/>
            <a:ext cx="882898" cy="1265255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611560" y="2669984"/>
            <a:ext cx="3456384" cy="1712747"/>
          </a:xfrm>
          <a:prstGeom prst="cloudCallout">
            <a:avLst>
              <a:gd name="adj1" fmla="val 54541"/>
              <a:gd name="adj2" fmla="val 441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把低级单位的数改写成高级单位的数，要除以进率。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全屏显示(16:9)</PresentationFormat>
  <Paragraphs>184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2023-01-16T16:14:56Z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250F27B6CA594B718E96B325953A5ED4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