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1" r:id="rId3"/>
    <p:sldId id="317" r:id="rId4"/>
    <p:sldId id="280" r:id="rId5"/>
    <p:sldId id="334" r:id="rId6"/>
    <p:sldId id="328" r:id="rId7"/>
    <p:sldId id="287" r:id="rId8"/>
    <p:sldId id="333" r:id="rId9"/>
    <p:sldId id="335" r:id="rId10"/>
    <p:sldId id="304" r:id="rId11"/>
    <p:sldId id="336" r:id="rId12"/>
    <p:sldId id="312" r:id="rId13"/>
    <p:sldId id="337" r:id="rId14"/>
    <p:sldId id="311" r:id="rId15"/>
    <p:sldId id="332" r:id="rId16"/>
    <p:sldId id="316" r:id="rId17"/>
    <p:sldId id="339" r:id="rId18"/>
    <p:sldId id="272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9852" autoAdjust="0"/>
  </p:normalViewPr>
  <p:slideViewPr>
    <p:cSldViewPr>
      <p:cViewPr varScale="1">
        <p:scale>
          <a:sx n="154" d="100"/>
          <a:sy n="154" d="100"/>
        </p:scale>
        <p:origin x="-5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6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b="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用</a:t>
            </a:r>
            <a:r>
              <a:rPr lang="en-US" altLang="zh-CN" sz="1200" b="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1-6</a:t>
            </a:r>
            <a:r>
              <a:rPr lang="zh-CN" altLang="en-US" sz="1200" b="0" dirty="0" smtClean="0"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的乘法口诀求商</a:t>
            </a:r>
            <a:endParaRPr lang="zh-CN" altLang="en-US" sz="1200" b="0" dirty="0"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5" Type="http://schemas.openxmlformats.org/officeDocument/2006/relationships/slide" Target="slide18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二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527181"/>
            <a:ext cx="9144000" cy="746358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44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1-6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的乘法口诀求商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" action="ppaction://noaction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矩形 22"/>
          <p:cNvSpPr/>
          <p:nvPr/>
        </p:nvSpPr>
        <p:spPr>
          <a:xfrm>
            <a:off x="1343488" y="627687"/>
            <a:ext cx="2652008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 smtClean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表内除法（</a:t>
            </a:r>
            <a:r>
              <a:rPr lang="zh-CN" altLang="en-US" sz="2800" dirty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2800" dirty="0" smtClean="0">
                <a:solidFill>
                  <a:srgbClr val="0050AA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endParaRPr lang="zh-CN" altLang="en-US" sz="2800" dirty="0">
              <a:solidFill>
                <a:srgbClr val="0050AA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 bwMode="auto">
          <a:xfrm>
            <a:off x="4" y="553904"/>
            <a:ext cx="1272119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矩形 23"/>
          <p:cNvSpPr/>
          <p:nvPr/>
        </p:nvSpPr>
        <p:spPr>
          <a:xfrm>
            <a:off x="3074244" y="4413689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3" name="标题 3"/>
          <p:cNvSpPr>
            <a:spLocks noGrp="1" noChangeArrowheads="1"/>
          </p:cNvSpPr>
          <p:nvPr/>
        </p:nvSpPr>
        <p:spPr bwMode="auto">
          <a:xfrm>
            <a:off x="683568" y="1707654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5" name="标题 3"/>
          <p:cNvSpPr>
            <a:spLocks noGrp="1" noChangeArrowheads="1"/>
          </p:cNvSpPr>
          <p:nvPr/>
        </p:nvSpPr>
        <p:spPr bwMode="auto">
          <a:xfrm>
            <a:off x="2339752" y="1533575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6" name="标题 3"/>
          <p:cNvSpPr>
            <a:spLocks noGrp="1" noChangeArrowheads="1"/>
          </p:cNvSpPr>
          <p:nvPr/>
        </p:nvSpPr>
        <p:spPr bwMode="auto">
          <a:xfrm>
            <a:off x="2771800" y="2385399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7" name="标题 3"/>
          <p:cNvSpPr>
            <a:spLocks noGrp="1" noChangeArrowheads="1"/>
          </p:cNvSpPr>
          <p:nvPr/>
        </p:nvSpPr>
        <p:spPr bwMode="auto">
          <a:xfrm>
            <a:off x="2267744" y="3219822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8" name="标题 3"/>
          <p:cNvSpPr>
            <a:spLocks noGrp="1" noChangeArrowheads="1"/>
          </p:cNvSpPr>
          <p:nvPr/>
        </p:nvSpPr>
        <p:spPr bwMode="auto">
          <a:xfrm>
            <a:off x="1373585" y="3219822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9" name="标题 3"/>
          <p:cNvSpPr>
            <a:spLocks noGrp="1" noChangeArrowheads="1"/>
          </p:cNvSpPr>
          <p:nvPr/>
        </p:nvSpPr>
        <p:spPr bwMode="auto">
          <a:xfrm>
            <a:off x="852751" y="2385399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0" name="标题 3"/>
          <p:cNvSpPr>
            <a:spLocks noGrp="1" noChangeArrowheads="1"/>
          </p:cNvSpPr>
          <p:nvPr/>
        </p:nvSpPr>
        <p:spPr bwMode="auto">
          <a:xfrm>
            <a:off x="1319758" y="1533575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1" name="标题 3"/>
          <p:cNvSpPr>
            <a:spLocks noGrp="1" noChangeArrowheads="1"/>
          </p:cNvSpPr>
          <p:nvPr/>
        </p:nvSpPr>
        <p:spPr bwMode="auto">
          <a:xfrm>
            <a:off x="3347864" y="2385399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" name="标题 3"/>
          <p:cNvSpPr>
            <a:spLocks noGrp="1" noChangeArrowheads="1"/>
          </p:cNvSpPr>
          <p:nvPr/>
        </p:nvSpPr>
        <p:spPr bwMode="auto">
          <a:xfrm>
            <a:off x="5215176" y="2385399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3" name="标题 3"/>
          <p:cNvSpPr>
            <a:spLocks noGrp="1" noChangeArrowheads="1"/>
          </p:cNvSpPr>
          <p:nvPr/>
        </p:nvSpPr>
        <p:spPr bwMode="auto">
          <a:xfrm>
            <a:off x="4293179" y="1466229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4" name="标题 3"/>
          <p:cNvSpPr>
            <a:spLocks noGrp="1" noChangeArrowheads="1"/>
          </p:cNvSpPr>
          <p:nvPr/>
        </p:nvSpPr>
        <p:spPr bwMode="auto">
          <a:xfrm>
            <a:off x="4293179" y="3316997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5" name="标题 3"/>
          <p:cNvSpPr>
            <a:spLocks noGrp="1" noChangeArrowheads="1"/>
          </p:cNvSpPr>
          <p:nvPr/>
        </p:nvSpPr>
        <p:spPr bwMode="auto">
          <a:xfrm>
            <a:off x="7092280" y="3291830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6" name="标题 3"/>
          <p:cNvSpPr>
            <a:spLocks noGrp="1" noChangeArrowheads="1"/>
          </p:cNvSpPr>
          <p:nvPr/>
        </p:nvSpPr>
        <p:spPr bwMode="auto">
          <a:xfrm>
            <a:off x="7668344" y="2385399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7" name="标题 3"/>
          <p:cNvSpPr>
            <a:spLocks noGrp="1" noChangeArrowheads="1"/>
          </p:cNvSpPr>
          <p:nvPr/>
        </p:nvSpPr>
        <p:spPr bwMode="auto">
          <a:xfrm>
            <a:off x="7164288" y="1563638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8" name="标题 3"/>
          <p:cNvSpPr>
            <a:spLocks noGrp="1" noChangeArrowheads="1"/>
          </p:cNvSpPr>
          <p:nvPr/>
        </p:nvSpPr>
        <p:spPr bwMode="auto">
          <a:xfrm>
            <a:off x="6012160" y="1707654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标题 3"/>
          <p:cNvSpPr>
            <a:spLocks noGrp="1" noChangeArrowheads="1"/>
          </p:cNvSpPr>
          <p:nvPr/>
        </p:nvSpPr>
        <p:spPr bwMode="auto">
          <a:xfrm>
            <a:off x="5940152" y="3003798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0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790085"/>
            <a:ext cx="1756886" cy="1594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" name="标题 3"/>
          <p:cNvSpPr>
            <a:spLocks noGrp="1" noChangeArrowheads="1"/>
          </p:cNvSpPr>
          <p:nvPr/>
        </p:nvSpPr>
        <p:spPr bwMode="auto">
          <a:xfrm>
            <a:off x="2118832" y="1843203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6" name="标题 3"/>
          <p:cNvSpPr>
            <a:spLocks noGrp="1" noChangeArrowheads="1"/>
          </p:cNvSpPr>
          <p:nvPr/>
        </p:nvSpPr>
        <p:spPr bwMode="auto">
          <a:xfrm>
            <a:off x="1371604" y="1843203"/>
            <a:ext cx="609601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7" name="标题 3"/>
          <p:cNvSpPr>
            <a:spLocks noGrp="1" noChangeArrowheads="1"/>
          </p:cNvSpPr>
          <p:nvPr/>
        </p:nvSpPr>
        <p:spPr bwMode="auto">
          <a:xfrm>
            <a:off x="2123728" y="2902117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8" name="标题 3"/>
          <p:cNvSpPr>
            <a:spLocks noGrp="1" noChangeArrowheads="1"/>
          </p:cNvSpPr>
          <p:nvPr/>
        </p:nvSpPr>
        <p:spPr bwMode="auto">
          <a:xfrm>
            <a:off x="1480552" y="2902117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9" name="标题 3"/>
          <p:cNvSpPr>
            <a:spLocks noGrp="1" noChangeArrowheads="1"/>
          </p:cNvSpPr>
          <p:nvPr/>
        </p:nvSpPr>
        <p:spPr bwMode="auto">
          <a:xfrm>
            <a:off x="2446871" y="2381127"/>
            <a:ext cx="32493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0" name="标题 3"/>
          <p:cNvSpPr>
            <a:spLocks noGrp="1" noChangeArrowheads="1"/>
          </p:cNvSpPr>
          <p:nvPr/>
        </p:nvSpPr>
        <p:spPr bwMode="auto">
          <a:xfrm>
            <a:off x="1115620" y="2372660"/>
            <a:ext cx="518451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1" name="标题 3"/>
          <p:cNvSpPr>
            <a:spLocks noGrp="1" noChangeArrowheads="1"/>
          </p:cNvSpPr>
          <p:nvPr/>
        </p:nvSpPr>
        <p:spPr bwMode="auto">
          <a:xfrm>
            <a:off x="1642537" y="2372660"/>
            <a:ext cx="67733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÷2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2" name="Picture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07202" y="1728862"/>
            <a:ext cx="1756886" cy="17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" name="标题 3"/>
          <p:cNvSpPr>
            <a:spLocks noGrp="1" noChangeArrowheads="1"/>
          </p:cNvSpPr>
          <p:nvPr/>
        </p:nvSpPr>
        <p:spPr bwMode="auto">
          <a:xfrm>
            <a:off x="4139952" y="3003798"/>
            <a:ext cx="72008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4" name="标题 3"/>
          <p:cNvSpPr>
            <a:spLocks noGrp="1" noChangeArrowheads="1"/>
          </p:cNvSpPr>
          <p:nvPr/>
        </p:nvSpPr>
        <p:spPr bwMode="auto">
          <a:xfrm>
            <a:off x="4139956" y="2398061"/>
            <a:ext cx="61831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÷4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5" name="标题 3"/>
          <p:cNvSpPr>
            <a:spLocks noGrp="1" noChangeArrowheads="1"/>
          </p:cNvSpPr>
          <p:nvPr/>
        </p:nvSpPr>
        <p:spPr bwMode="auto">
          <a:xfrm>
            <a:off x="4309534" y="1775467"/>
            <a:ext cx="35560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6" name="标题 3"/>
          <p:cNvSpPr>
            <a:spLocks noGrp="1" noChangeArrowheads="1"/>
          </p:cNvSpPr>
          <p:nvPr/>
        </p:nvSpPr>
        <p:spPr bwMode="auto">
          <a:xfrm>
            <a:off x="3563888" y="2398061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16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7" name="标题 3"/>
          <p:cNvSpPr>
            <a:spLocks noGrp="1" noChangeArrowheads="1"/>
          </p:cNvSpPr>
          <p:nvPr/>
        </p:nvSpPr>
        <p:spPr bwMode="auto">
          <a:xfrm>
            <a:off x="4910670" y="2406528"/>
            <a:ext cx="40656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28" name="Picture 4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80" y="1749991"/>
            <a:ext cx="1635443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" name="标题 3"/>
          <p:cNvSpPr>
            <a:spLocks noGrp="1" noChangeArrowheads="1"/>
          </p:cNvSpPr>
          <p:nvPr/>
        </p:nvSpPr>
        <p:spPr bwMode="auto">
          <a:xfrm>
            <a:off x="6156176" y="2012620"/>
            <a:ext cx="50405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15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0" name="标题 3"/>
          <p:cNvSpPr>
            <a:spLocks noGrp="1" noChangeArrowheads="1"/>
          </p:cNvSpPr>
          <p:nvPr/>
        </p:nvSpPr>
        <p:spPr bwMode="auto">
          <a:xfrm>
            <a:off x="6156176" y="2745439"/>
            <a:ext cx="50405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1" name="标题 3"/>
          <p:cNvSpPr>
            <a:spLocks noGrp="1" noChangeArrowheads="1"/>
          </p:cNvSpPr>
          <p:nvPr/>
        </p:nvSpPr>
        <p:spPr bwMode="auto">
          <a:xfrm>
            <a:off x="6570137" y="2398061"/>
            <a:ext cx="59415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÷3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2" name="标题 3"/>
          <p:cNvSpPr>
            <a:spLocks noGrp="1" noChangeArrowheads="1"/>
          </p:cNvSpPr>
          <p:nvPr/>
        </p:nvSpPr>
        <p:spPr bwMode="auto">
          <a:xfrm>
            <a:off x="7333791" y="2398061"/>
            <a:ext cx="40656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3" name="标题 3"/>
          <p:cNvSpPr>
            <a:spLocks noGrp="1" noChangeArrowheads="1"/>
          </p:cNvSpPr>
          <p:nvPr/>
        </p:nvSpPr>
        <p:spPr bwMode="auto">
          <a:xfrm>
            <a:off x="6901743" y="2969930"/>
            <a:ext cx="40656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4" name="标题 3"/>
          <p:cNvSpPr>
            <a:spLocks noGrp="1" noChangeArrowheads="1"/>
          </p:cNvSpPr>
          <p:nvPr/>
        </p:nvSpPr>
        <p:spPr bwMode="auto">
          <a:xfrm>
            <a:off x="6901743" y="1813530"/>
            <a:ext cx="406565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4" name="标题 3"/>
          <p:cNvSpPr>
            <a:spLocks noGrp="1" noChangeArrowheads="1"/>
          </p:cNvSpPr>
          <p:nvPr/>
        </p:nvSpPr>
        <p:spPr bwMode="auto">
          <a:xfrm>
            <a:off x="539552" y="2355726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0" name="标题 3"/>
          <p:cNvSpPr>
            <a:spLocks noGrp="1" noChangeArrowheads="1"/>
          </p:cNvSpPr>
          <p:nvPr/>
        </p:nvSpPr>
        <p:spPr bwMode="auto">
          <a:xfrm>
            <a:off x="1043608" y="2355726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6" name="标题 3"/>
          <p:cNvSpPr>
            <a:spLocks noGrp="1" noChangeArrowheads="1"/>
          </p:cNvSpPr>
          <p:nvPr/>
        </p:nvSpPr>
        <p:spPr bwMode="auto">
          <a:xfrm>
            <a:off x="1043608" y="2823778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7" name="标题 3"/>
          <p:cNvSpPr>
            <a:spLocks noGrp="1" noChangeArrowheads="1"/>
          </p:cNvSpPr>
          <p:nvPr/>
        </p:nvSpPr>
        <p:spPr bwMode="auto">
          <a:xfrm>
            <a:off x="1979712" y="2355726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8" name="标题 3"/>
          <p:cNvSpPr>
            <a:spLocks noGrp="1" noChangeArrowheads="1"/>
          </p:cNvSpPr>
          <p:nvPr/>
        </p:nvSpPr>
        <p:spPr bwMode="auto">
          <a:xfrm>
            <a:off x="1979712" y="2823778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9" name="标题 3"/>
          <p:cNvSpPr>
            <a:spLocks noGrp="1" noChangeArrowheads="1"/>
          </p:cNvSpPr>
          <p:nvPr/>
        </p:nvSpPr>
        <p:spPr bwMode="auto">
          <a:xfrm>
            <a:off x="3059832" y="2355726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5÷5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0" name="标题 3"/>
          <p:cNvSpPr>
            <a:spLocks noGrp="1" noChangeArrowheads="1"/>
          </p:cNvSpPr>
          <p:nvPr/>
        </p:nvSpPr>
        <p:spPr bwMode="auto">
          <a:xfrm>
            <a:off x="3059832" y="2823778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8÷4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1" name="标题 3"/>
          <p:cNvSpPr>
            <a:spLocks noGrp="1" noChangeArrowheads="1"/>
          </p:cNvSpPr>
          <p:nvPr/>
        </p:nvSpPr>
        <p:spPr bwMode="auto">
          <a:xfrm>
            <a:off x="3965873" y="2355726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3" name="标题 3"/>
          <p:cNvSpPr>
            <a:spLocks noGrp="1" noChangeArrowheads="1"/>
          </p:cNvSpPr>
          <p:nvPr/>
        </p:nvSpPr>
        <p:spPr bwMode="auto">
          <a:xfrm>
            <a:off x="3965873" y="2823778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4" name="标题 3"/>
          <p:cNvSpPr>
            <a:spLocks noGrp="1" noChangeArrowheads="1"/>
          </p:cNvSpPr>
          <p:nvPr/>
        </p:nvSpPr>
        <p:spPr bwMode="auto">
          <a:xfrm>
            <a:off x="5076056" y="2355726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6÷1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6" name="标题 3"/>
          <p:cNvSpPr>
            <a:spLocks noGrp="1" noChangeArrowheads="1"/>
          </p:cNvSpPr>
          <p:nvPr/>
        </p:nvSpPr>
        <p:spPr bwMode="auto">
          <a:xfrm>
            <a:off x="5076056" y="2823778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4÷4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7" name="标题 3"/>
          <p:cNvSpPr>
            <a:spLocks noGrp="1" noChangeArrowheads="1"/>
          </p:cNvSpPr>
          <p:nvPr/>
        </p:nvSpPr>
        <p:spPr bwMode="auto">
          <a:xfrm>
            <a:off x="5982097" y="2355726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9" name="标题 3"/>
          <p:cNvSpPr>
            <a:spLocks noGrp="1" noChangeArrowheads="1"/>
          </p:cNvSpPr>
          <p:nvPr/>
        </p:nvSpPr>
        <p:spPr bwMode="auto">
          <a:xfrm>
            <a:off x="5982097" y="2823778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0" name="标题 3"/>
          <p:cNvSpPr>
            <a:spLocks noGrp="1" noChangeArrowheads="1"/>
          </p:cNvSpPr>
          <p:nvPr/>
        </p:nvSpPr>
        <p:spPr bwMode="auto">
          <a:xfrm>
            <a:off x="7092280" y="2355726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1" name="标题 3"/>
          <p:cNvSpPr>
            <a:spLocks noGrp="1" noChangeArrowheads="1"/>
          </p:cNvSpPr>
          <p:nvPr/>
        </p:nvSpPr>
        <p:spPr bwMode="auto">
          <a:xfrm>
            <a:off x="7092280" y="2823778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15÷5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" name="标题 3"/>
          <p:cNvSpPr>
            <a:spLocks noGrp="1" noChangeArrowheads="1"/>
          </p:cNvSpPr>
          <p:nvPr/>
        </p:nvSpPr>
        <p:spPr bwMode="auto">
          <a:xfrm>
            <a:off x="8159115" y="2355726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3" name="标题 3"/>
          <p:cNvSpPr>
            <a:spLocks noGrp="1" noChangeArrowheads="1"/>
          </p:cNvSpPr>
          <p:nvPr/>
        </p:nvSpPr>
        <p:spPr bwMode="auto">
          <a:xfrm>
            <a:off x="8159115" y="2823778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90" grpId="0"/>
      <p:bldP spid="96" grpId="0"/>
      <p:bldP spid="97" grpId="0"/>
      <p:bldP spid="98" grpId="0"/>
      <p:bldP spid="99" grpId="0"/>
      <p:bldP spid="100" grpId="0"/>
      <p:bldP spid="101" grpId="0"/>
      <p:bldP spid="103" grpId="0"/>
      <p:bldP spid="104" grpId="0"/>
      <p:bldP spid="106" grpId="0"/>
      <p:bldP spid="107" grpId="0"/>
      <p:bldP spid="109" grpId="0"/>
      <p:bldP spid="110" grpId="0"/>
      <p:bldP spid="111" grpId="0"/>
      <p:bldP spid="112" grpId="0"/>
      <p:bldP spid="1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7" name="文本框 10245"/>
          <p:cNvSpPr txBox="1">
            <a:spLocks noChangeArrowheads="1"/>
          </p:cNvSpPr>
          <p:nvPr/>
        </p:nvSpPr>
        <p:spPr bwMode="auto">
          <a:xfrm>
            <a:off x="1115619" y="1707656"/>
            <a:ext cx="6480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选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3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个数写出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道算式。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8" name="标题 3"/>
          <p:cNvSpPr>
            <a:spLocks noGrp="1" noChangeArrowheads="1"/>
          </p:cNvSpPr>
          <p:nvPr/>
        </p:nvSpPr>
        <p:spPr bwMode="auto">
          <a:xfrm>
            <a:off x="1403648" y="2643758"/>
            <a:ext cx="3672408" cy="136815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2×5=10   5×2=10 </a:t>
            </a:r>
            <a:endParaRPr lang="en-US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10÷5=2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10÷2=5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81" name="文本框 10245"/>
          <p:cNvSpPr txBox="1">
            <a:spLocks noChangeArrowheads="1"/>
          </p:cNvSpPr>
          <p:nvPr/>
        </p:nvSpPr>
        <p:spPr bwMode="auto">
          <a:xfrm>
            <a:off x="1403650" y="2253176"/>
            <a:ext cx="6480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11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、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833543" y="230335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2771552" y="2281431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4500245" y="2283972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8" grpId="0"/>
      <p:bldP spid="81" grpId="0"/>
      <p:bldP spid="5" grpId="0" bldLvl="0" animBg="1"/>
      <p:bldP spid="82" grpId="0" bldLvl="0" animBg="1"/>
      <p:bldP spid="8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7" name="文本框 10245"/>
          <p:cNvSpPr txBox="1">
            <a:spLocks noChangeArrowheads="1"/>
          </p:cNvSpPr>
          <p:nvPr/>
        </p:nvSpPr>
        <p:spPr bwMode="auto">
          <a:xfrm>
            <a:off x="1115619" y="1707656"/>
            <a:ext cx="64807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7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8" name="标题 3"/>
          <p:cNvSpPr>
            <a:spLocks noGrp="1" noChangeArrowheads="1"/>
          </p:cNvSpPr>
          <p:nvPr/>
        </p:nvSpPr>
        <p:spPr bwMode="auto">
          <a:xfrm>
            <a:off x="971600" y="2283720"/>
            <a:ext cx="7488832" cy="6480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lvl="0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(1)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每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堆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三角形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堆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一共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个。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1691685" y="1716161"/>
            <a:ext cx="3459603" cy="541509"/>
            <a:chOff x="7884" y="19022"/>
            <a:chExt cx="4105" cy="638"/>
          </a:xfrm>
        </p:grpSpPr>
        <p:grpSp>
          <p:nvGrpSpPr>
            <p:cNvPr id="14" name="组合 13"/>
            <p:cNvGrpSpPr/>
            <p:nvPr/>
          </p:nvGrpSpPr>
          <p:grpSpPr>
            <a:xfrm>
              <a:off x="7884" y="19022"/>
              <a:ext cx="831" cy="631"/>
              <a:chOff x="7884" y="19022"/>
              <a:chExt cx="831" cy="631"/>
            </a:xfrm>
          </p:grpSpPr>
          <p:sp>
            <p:nvSpPr>
              <p:cNvPr id="32" name="等腰三角形 31"/>
              <p:cNvSpPr/>
              <p:nvPr/>
            </p:nvSpPr>
            <p:spPr>
              <a:xfrm>
                <a:off x="7884" y="19022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3" name="等腰三角形 32"/>
              <p:cNvSpPr/>
              <p:nvPr/>
            </p:nvSpPr>
            <p:spPr>
              <a:xfrm>
                <a:off x="8358" y="19029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4" name="等腰三角形 33"/>
              <p:cNvSpPr/>
              <p:nvPr/>
            </p:nvSpPr>
            <p:spPr>
              <a:xfrm>
                <a:off x="7907" y="19379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5" name="等腰三角形 34"/>
              <p:cNvSpPr/>
              <p:nvPr/>
            </p:nvSpPr>
            <p:spPr>
              <a:xfrm>
                <a:off x="8364" y="19387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9474" y="19028"/>
              <a:ext cx="831" cy="631"/>
              <a:chOff x="7884" y="19022"/>
              <a:chExt cx="831" cy="631"/>
            </a:xfrm>
          </p:grpSpPr>
          <p:sp>
            <p:nvSpPr>
              <p:cNvPr id="28" name="等腰三角形 27"/>
              <p:cNvSpPr/>
              <p:nvPr/>
            </p:nvSpPr>
            <p:spPr>
              <a:xfrm>
                <a:off x="7884" y="19022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9" name="等腰三角形 28"/>
              <p:cNvSpPr/>
              <p:nvPr/>
            </p:nvSpPr>
            <p:spPr>
              <a:xfrm>
                <a:off x="8358" y="19029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0" name="等腰三角形 29"/>
              <p:cNvSpPr/>
              <p:nvPr/>
            </p:nvSpPr>
            <p:spPr>
              <a:xfrm>
                <a:off x="7907" y="19379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1" name="等腰三角形 30"/>
              <p:cNvSpPr/>
              <p:nvPr/>
            </p:nvSpPr>
            <p:spPr>
              <a:xfrm>
                <a:off x="8364" y="19387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1158" y="19029"/>
              <a:ext cx="831" cy="631"/>
              <a:chOff x="7884" y="19022"/>
              <a:chExt cx="831" cy="631"/>
            </a:xfrm>
          </p:grpSpPr>
          <p:sp>
            <p:nvSpPr>
              <p:cNvPr id="24" name="等腰三角形 23"/>
              <p:cNvSpPr/>
              <p:nvPr/>
            </p:nvSpPr>
            <p:spPr>
              <a:xfrm>
                <a:off x="7884" y="19022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5" name="等腰三角形 24"/>
              <p:cNvSpPr/>
              <p:nvPr/>
            </p:nvSpPr>
            <p:spPr>
              <a:xfrm>
                <a:off x="8358" y="19029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6" name="等腰三角形 25"/>
              <p:cNvSpPr/>
              <p:nvPr/>
            </p:nvSpPr>
            <p:spPr>
              <a:xfrm>
                <a:off x="7907" y="19379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27" name="等腰三角形 26"/>
              <p:cNvSpPr/>
              <p:nvPr/>
            </p:nvSpPr>
            <p:spPr>
              <a:xfrm>
                <a:off x="8364" y="19387"/>
                <a:ext cx="351" cy="26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971600" y="3147816"/>
            <a:ext cx="7488832" cy="64807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lvl="0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(2)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三角形，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每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一堆，摆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堆。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2859784"/>
            <a:ext cx="2231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3×4=12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标题 3"/>
          <p:cNvSpPr>
            <a:spLocks noGrp="1" noChangeArrowheads="1"/>
          </p:cNvSpPr>
          <p:nvPr/>
        </p:nvSpPr>
        <p:spPr bwMode="auto">
          <a:xfrm>
            <a:off x="971600" y="4011912"/>
            <a:ext cx="7488832" cy="56125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lvl="0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(3)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三角形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平均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分成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堆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，每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堆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771800" y="3651872"/>
            <a:ext cx="2231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12÷4=3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771800" y="4414343"/>
            <a:ext cx="2231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12÷3=4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36" grpId="0"/>
      <p:bldP spid="6" grpId="0"/>
      <p:bldP spid="37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0" name="标题 3"/>
          <p:cNvSpPr>
            <a:spLocks noGrp="1" noChangeArrowheads="1"/>
          </p:cNvSpPr>
          <p:nvPr/>
        </p:nvSpPr>
        <p:spPr bwMode="auto">
          <a:xfrm>
            <a:off x="899592" y="1638884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1" name="图片 100" descr="7－2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232311" y="1563638"/>
            <a:ext cx="3384376" cy="2594904"/>
          </a:xfrm>
          <a:prstGeom prst="rect">
            <a:avLst/>
          </a:prstGeom>
        </p:spPr>
      </p:pic>
      <p:sp>
        <p:nvSpPr>
          <p:cNvPr id="102" name="AutoShape 12"/>
          <p:cNvSpPr>
            <a:spLocks noChangeArrowheads="1"/>
          </p:cNvSpPr>
          <p:nvPr/>
        </p:nvSpPr>
        <p:spPr bwMode="auto">
          <a:xfrm flipH="1">
            <a:off x="5580116" y="2719002"/>
            <a:ext cx="1537335" cy="648072"/>
          </a:xfrm>
          <a:prstGeom prst="wedgeRoundRectCallout">
            <a:avLst>
              <a:gd name="adj1" fmla="val -60545"/>
              <a:gd name="adj2" fmla="val -1326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3" name="标题 3"/>
          <p:cNvSpPr>
            <a:spLocks noGrp="1" noChangeArrowheads="1"/>
          </p:cNvSpPr>
          <p:nvPr/>
        </p:nvSpPr>
        <p:spPr bwMode="auto">
          <a:xfrm>
            <a:off x="5533272" y="2715768"/>
            <a:ext cx="1691173" cy="694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平均每天吃多少个？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4" name="AutoShape 12"/>
          <p:cNvSpPr>
            <a:spLocks noChangeArrowheads="1"/>
          </p:cNvSpPr>
          <p:nvPr/>
        </p:nvSpPr>
        <p:spPr bwMode="auto">
          <a:xfrm flipH="1">
            <a:off x="1354128" y="2252421"/>
            <a:ext cx="1423923" cy="648072"/>
          </a:xfrm>
          <a:prstGeom prst="wedgeRoundRectCallout">
            <a:avLst>
              <a:gd name="adj1" fmla="val -47253"/>
              <a:gd name="adj2" fmla="val 69530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5" name="标题 3"/>
          <p:cNvSpPr>
            <a:spLocks noGrp="1" noChangeArrowheads="1"/>
          </p:cNvSpPr>
          <p:nvPr/>
        </p:nvSpPr>
        <p:spPr bwMode="auto">
          <a:xfrm>
            <a:off x="1403652" y="2211712"/>
            <a:ext cx="1518415" cy="72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</a:t>
            </a:r>
            <a:r>
              <a:rPr lang="en-US" altLang="zh-CN" sz="2200" spc="-2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天吃完这些桃。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7" name="标题 3"/>
          <p:cNvSpPr>
            <a:spLocks noGrp="1" noChangeArrowheads="1"/>
          </p:cNvSpPr>
          <p:nvPr/>
        </p:nvSpPr>
        <p:spPr bwMode="auto">
          <a:xfrm>
            <a:off x="4280903" y="4239507"/>
            <a:ext cx="503485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8" name="矩形 107"/>
          <p:cNvSpPr/>
          <p:nvPr/>
        </p:nvSpPr>
        <p:spPr>
          <a:xfrm>
            <a:off x="3016592" y="4328605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3928693" y="4328605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0" name="矩形 109"/>
          <p:cNvSpPr/>
          <p:nvPr/>
        </p:nvSpPr>
        <p:spPr>
          <a:xfrm>
            <a:off x="4723296" y="4328605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3486464" y="4321616"/>
            <a:ext cx="396000" cy="39600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2" name="标题 3"/>
          <p:cNvSpPr>
            <a:spLocks noGrp="1" noChangeArrowheads="1"/>
          </p:cNvSpPr>
          <p:nvPr/>
        </p:nvSpPr>
        <p:spPr bwMode="auto">
          <a:xfrm>
            <a:off x="2908001" y="4248264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3" name="标题 3"/>
          <p:cNvSpPr>
            <a:spLocks noGrp="1" noChangeArrowheads="1"/>
          </p:cNvSpPr>
          <p:nvPr/>
        </p:nvSpPr>
        <p:spPr bwMode="auto">
          <a:xfrm>
            <a:off x="3851920" y="4248264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4" name="标题 3"/>
          <p:cNvSpPr>
            <a:spLocks noGrp="1" noChangeArrowheads="1"/>
          </p:cNvSpPr>
          <p:nvPr/>
        </p:nvSpPr>
        <p:spPr bwMode="auto">
          <a:xfrm>
            <a:off x="4628181" y="4248264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5" name="标题 3"/>
          <p:cNvSpPr>
            <a:spLocks noGrp="1" noChangeArrowheads="1"/>
          </p:cNvSpPr>
          <p:nvPr/>
        </p:nvSpPr>
        <p:spPr bwMode="auto">
          <a:xfrm>
            <a:off x="3428418" y="4231172"/>
            <a:ext cx="50405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6" name="标题 3"/>
          <p:cNvSpPr>
            <a:spLocks noGrp="1" noChangeArrowheads="1"/>
          </p:cNvSpPr>
          <p:nvPr/>
        </p:nvSpPr>
        <p:spPr bwMode="auto">
          <a:xfrm>
            <a:off x="5000408" y="4239507"/>
            <a:ext cx="1080120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7" name="标题 3"/>
          <p:cNvSpPr>
            <a:spLocks noGrp="1" noChangeArrowheads="1"/>
          </p:cNvSpPr>
          <p:nvPr/>
        </p:nvSpPr>
        <p:spPr bwMode="auto">
          <a:xfrm>
            <a:off x="5386086" y="4260237"/>
            <a:ext cx="36004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02" grpId="0" animBg="1"/>
      <p:bldP spid="103" grpId="0"/>
      <p:bldP spid="104" grpId="0" animBg="1"/>
      <p:bldP spid="105" grpId="0"/>
      <p:bldP spid="107" grpId="0"/>
      <p:bldP spid="107" grpId="1"/>
      <p:bldP spid="108" grpId="0" animBg="1"/>
      <p:bldP spid="109" grpId="0" animBg="1"/>
      <p:bldP spid="110" grpId="0" animBg="1"/>
      <p:bldP spid="111" grpId="0" animBg="1"/>
      <p:bldP spid="112" grpId="0"/>
      <p:bldP spid="113" grpId="0"/>
      <p:bldP spid="114" grpId="0"/>
      <p:bldP spid="115" grpId="0"/>
      <p:bldP spid="116" grpId="0"/>
      <p:bldP spid="1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3" name="AutoShape 12"/>
          <p:cNvSpPr>
            <a:spLocks noChangeArrowheads="1"/>
          </p:cNvSpPr>
          <p:nvPr/>
        </p:nvSpPr>
        <p:spPr bwMode="auto">
          <a:xfrm>
            <a:off x="4211960" y="2731608"/>
            <a:ext cx="3312368" cy="360040"/>
          </a:xfrm>
          <a:prstGeom prst="wedgeRoundRectCallout">
            <a:avLst>
              <a:gd name="adj1" fmla="val 58306"/>
              <a:gd name="adj2" fmla="val 6602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4" name="标题 3"/>
          <p:cNvSpPr>
            <a:spLocks noGrp="1" noChangeArrowheads="1"/>
          </p:cNvSpPr>
          <p:nvPr/>
        </p:nvSpPr>
        <p:spPr bwMode="auto">
          <a:xfrm>
            <a:off x="755576" y="1651489"/>
            <a:ext cx="504056" cy="42004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标题 3"/>
          <p:cNvSpPr>
            <a:spLocks noGrp="1" noChangeArrowheads="1"/>
          </p:cNvSpPr>
          <p:nvPr/>
        </p:nvSpPr>
        <p:spPr bwMode="auto">
          <a:xfrm>
            <a:off x="4139952" y="2689662"/>
            <a:ext cx="345638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spc="-2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每班分</a:t>
            </a:r>
            <a:r>
              <a:rPr lang="en-US" altLang="zh-CN" sz="2200" spc="-2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 spc="-2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个，可以分给几个班？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标题 3"/>
          <p:cNvSpPr>
            <a:spLocks noGrp="1" noChangeArrowheads="1"/>
          </p:cNvSpPr>
          <p:nvPr/>
        </p:nvSpPr>
        <p:spPr bwMode="auto">
          <a:xfrm>
            <a:off x="4500567" y="3748056"/>
            <a:ext cx="503485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＝  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236256" y="3837154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4148357" y="3837154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942960" y="3837154"/>
            <a:ext cx="396000" cy="39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椭圆 39"/>
          <p:cNvSpPr/>
          <p:nvPr/>
        </p:nvSpPr>
        <p:spPr>
          <a:xfrm>
            <a:off x="3706128" y="3830165"/>
            <a:ext cx="396000" cy="396000"/>
          </a:xfrm>
          <a:prstGeom prst="ellipse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标题 3"/>
          <p:cNvSpPr>
            <a:spLocks noGrp="1" noChangeArrowheads="1"/>
          </p:cNvSpPr>
          <p:nvPr/>
        </p:nvSpPr>
        <p:spPr bwMode="auto">
          <a:xfrm>
            <a:off x="3127665" y="3756813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16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标题 3"/>
          <p:cNvSpPr>
            <a:spLocks noGrp="1" noChangeArrowheads="1"/>
          </p:cNvSpPr>
          <p:nvPr/>
        </p:nvSpPr>
        <p:spPr bwMode="auto">
          <a:xfrm>
            <a:off x="4071584" y="3756813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3" name="标题 3"/>
          <p:cNvSpPr>
            <a:spLocks noGrp="1" noChangeArrowheads="1"/>
          </p:cNvSpPr>
          <p:nvPr/>
        </p:nvSpPr>
        <p:spPr bwMode="auto">
          <a:xfrm>
            <a:off x="4847845" y="3756813"/>
            <a:ext cx="576064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标题 3"/>
          <p:cNvSpPr>
            <a:spLocks noGrp="1" noChangeArrowheads="1"/>
          </p:cNvSpPr>
          <p:nvPr/>
        </p:nvSpPr>
        <p:spPr bwMode="auto">
          <a:xfrm>
            <a:off x="3648082" y="3739721"/>
            <a:ext cx="504056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÷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5" name="标题 3"/>
          <p:cNvSpPr>
            <a:spLocks noGrp="1" noChangeArrowheads="1"/>
          </p:cNvSpPr>
          <p:nvPr/>
        </p:nvSpPr>
        <p:spPr bwMode="auto">
          <a:xfrm>
            <a:off x="5220072" y="3748056"/>
            <a:ext cx="1080120" cy="5431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（  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" name="标题 3"/>
          <p:cNvSpPr>
            <a:spLocks noGrp="1" noChangeArrowheads="1"/>
          </p:cNvSpPr>
          <p:nvPr/>
        </p:nvSpPr>
        <p:spPr bwMode="auto">
          <a:xfrm>
            <a:off x="5605750" y="3768786"/>
            <a:ext cx="360040" cy="488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7" name="图片 46" descr="7－3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187624" y="1795503"/>
            <a:ext cx="1801724" cy="1708238"/>
          </a:xfrm>
          <a:prstGeom prst="rect">
            <a:avLst/>
          </a:prstGeom>
        </p:spPr>
      </p:pic>
      <p:pic>
        <p:nvPicPr>
          <p:cNvPr id="48" name="图片 47" descr="7－4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987824" y="2940001"/>
            <a:ext cx="864096" cy="539294"/>
          </a:xfrm>
          <a:prstGeom prst="rect">
            <a:avLst/>
          </a:prstGeom>
        </p:spPr>
      </p:pic>
      <p:sp>
        <p:nvSpPr>
          <p:cNvPr id="49" name="标题 3"/>
          <p:cNvSpPr>
            <a:spLocks noGrp="1" noChangeArrowheads="1"/>
          </p:cNvSpPr>
          <p:nvPr/>
        </p:nvSpPr>
        <p:spPr bwMode="auto">
          <a:xfrm>
            <a:off x="2915816" y="2972798"/>
            <a:ext cx="93610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0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16</a:t>
            </a:r>
            <a:r>
              <a:rPr lang="zh-CN" altLang="en-US" sz="20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个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/>
      <p:bldP spid="35" grpId="0"/>
      <p:bldP spid="36" grpId="0"/>
      <p:bldP spid="36" grpId="1"/>
      <p:bldP spid="37" grpId="0" animBg="1"/>
      <p:bldP spid="38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1115616" y="2139704"/>
            <a:ext cx="4871464" cy="500137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学会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了口诀求商。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1187624" y="2863701"/>
            <a:ext cx="6624736" cy="93102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根据一道乘法口诀有时可以写出两道乘法算式和两道除法算式。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43608" y="2211710"/>
            <a:ext cx="6624736" cy="17927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根据有的乘法口诀只能写出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一</a:t>
            </a: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道乘法算式和一道除法算式，如：一一得一、二二得四、三三得九、四四十六、五五二十五、六六三十六。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4"/>
          <p:cNvSpPr>
            <a:spLocks noChangeArrowheads="1"/>
          </p:cNvSpPr>
          <p:nvPr/>
        </p:nvSpPr>
        <p:spPr bwMode="auto">
          <a:xfrm>
            <a:off x="2149606" y="1673247"/>
            <a:ext cx="4608512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从补充习题中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选取。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3568" y="1887257"/>
            <a:ext cx="1009150" cy="1265255"/>
          </a:xfrm>
          <a:prstGeom prst="rect">
            <a:avLst/>
          </a:prstGeom>
        </p:spPr>
      </p:pic>
      <p:sp>
        <p:nvSpPr>
          <p:cNvPr id="7" name="标题 3"/>
          <p:cNvSpPr>
            <a:spLocks noGrp="1" noChangeArrowheads="1"/>
          </p:cNvSpPr>
          <p:nvPr/>
        </p:nvSpPr>
        <p:spPr bwMode="auto">
          <a:xfrm>
            <a:off x="1709971" y="1286377"/>
            <a:ext cx="6732177" cy="9361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lnSpc>
                <a:spcPts val="3500"/>
              </a:lnSpc>
            </a:pP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3347868" y="3751455"/>
            <a:ext cx="3889457" cy="548489"/>
          </a:xfrm>
          <a:prstGeom prst="wedgeRoundRectCallout">
            <a:avLst>
              <a:gd name="adj1" fmla="val 53104"/>
              <a:gd name="adj2" fmla="val -4029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我们学过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1-6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的乘法口诀。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25357" y="2845571"/>
            <a:ext cx="622259" cy="1598389"/>
          </a:xfrm>
          <a:prstGeom prst="rect">
            <a:avLst/>
          </a:prstGeom>
        </p:spPr>
      </p:pic>
      <p:sp>
        <p:nvSpPr>
          <p:cNvPr id="64" name="AutoShape 12"/>
          <p:cNvSpPr>
            <a:spLocks noChangeArrowheads="1"/>
          </p:cNvSpPr>
          <p:nvPr/>
        </p:nvSpPr>
        <p:spPr bwMode="auto">
          <a:xfrm>
            <a:off x="1535166" y="1491631"/>
            <a:ext cx="4260970" cy="490023"/>
          </a:xfrm>
          <a:prstGeom prst="wedgeRoundRectCallout">
            <a:avLst>
              <a:gd name="adj1" fmla="val -54398"/>
              <a:gd name="adj2" fmla="val 42158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我们已经学过哪些乘法口诀？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63314" y="2117868"/>
            <a:ext cx="1009150" cy="1265255"/>
          </a:xfrm>
          <a:prstGeom prst="rect">
            <a:avLst/>
          </a:prstGeom>
        </p:spPr>
      </p:pic>
      <p:sp>
        <p:nvSpPr>
          <p:cNvPr id="64" name="AutoShape 12"/>
          <p:cNvSpPr>
            <a:spLocks noChangeArrowheads="1"/>
          </p:cNvSpPr>
          <p:nvPr/>
        </p:nvSpPr>
        <p:spPr bwMode="auto">
          <a:xfrm>
            <a:off x="1940291" y="1347142"/>
            <a:ext cx="4215889" cy="895154"/>
          </a:xfrm>
          <a:prstGeom prst="wedgeRoundRectCallout">
            <a:avLst>
              <a:gd name="adj1" fmla="val -58849"/>
              <a:gd name="adj2" fmla="val 44328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>
              <a:lnSpc>
                <a:spcPts val="3500"/>
              </a:lnSpc>
            </a:pP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根据乘法口诀 “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二五一十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”你能写出几道算式？</a:t>
            </a:r>
            <a:endParaRPr lang="en-US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3563892" y="2845571"/>
            <a:ext cx="3638087" cy="1238349"/>
          </a:xfrm>
          <a:prstGeom prst="wedgeRoundRectCallout">
            <a:avLst>
              <a:gd name="adj1" fmla="val 57175"/>
              <a:gd name="adj2" fmla="val -40295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我能写出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道算式：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2×5=10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5×2=10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10÷5=2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10÷2=5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25357" y="2845571"/>
            <a:ext cx="622259" cy="15983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217" name="组合 216"/>
          <p:cNvGrpSpPr/>
          <p:nvPr/>
        </p:nvGrpSpPr>
        <p:grpSpPr>
          <a:xfrm>
            <a:off x="1014826" y="1124458"/>
            <a:ext cx="360000" cy="380282"/>
            <a:chOff x="719592" y="1018103"/>
            <a:chExt cx="360000" cy="380282"/>
          </a:xfrm>
        </p:grpSpPr>
        <p:pic>
          <p:nvPicPr>
            <p:cNvPr id="218" name="Picture 6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9" name="TextBox 218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7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221" name="AutoShape 12"/>
          <p:cNvSpPr>
            <a:spLocks noChangeArrowheads="1"/>
          </p:cNvSpPr>
          <p:nvPr/>
        </p:nvSpPr>
        <p:spPr bwMode="auto">
          <a:xfrm flipV="1">
            <a:off x="2166384" y="3429334"/>
            <a:ext cx="3528392" cy="648072"/>
          </a:xfrm>
          <a:prstGeom prst="wedgeRoundRectCallout">
            <a:avLst>
              <a:gd name="adj1" fmla="val -59489"/>
              <a:gd name="adj2" fmla="val -26186"/>
              <a:gd name="adj3" fmla="val 16667"/>
            </a:avLst>
          </a:prstGeom>
          <a:solidFill>
            <a:srgbClr val="FDD3E2"/>
          </a:solidFill>
          <a:ln w="9525">
            <a:solidFill>
              <a:srgbClr val="CC0066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2" name="标题 3"/>
          <p:cNvSpPr>
            <a:spLocks noGrp="1" noChangeArrowheads="1"/>
          </p:cNvSpPr>
          <p:nvPr/>
        </p:nvSpPr>
        <p:spPr bwMode="auto">
          <a:xfrm>
            <a:off x="2166954" y="3428714"/>
            <a:ext cx="3743846" cy="64807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个小朋友打乒乓球，每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人一组，可以分成几组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23" name="图片 222" descr="7－1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352919" y="1124458"/>
            <a:ext cx="4235309" cy="2160240"/>
          </a:xfrm>
          <a:prstGeom prst="rect">
            <a:avLst/>
          </a:prstGeom>
        </p:spPr>
      </p:pic>
      <p:sp>
        <p:nvSpPr>
          <p:cNvPr id="224" name="矩形 223"/>
          <p:cNvSpPr/>
          <p:nvPr/>
        </p:nvSpPr>
        <p:spPr>
          <a:xfrm>
            <a:off x="3847188" y="4198319"/>
            <a:ext cx="1488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？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26" name="图片 225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956455" y="3341578"/>
            <a:ext cx="879245" cy="11023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" grpId="0" animBg="1"/>
      <p:bldP spid="222" grpId="0"/>
      <p:bldP spid="2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72" name="AutoShape 12"/>
          <p:cNvSpPr>
            <a:spLocks noChangeArrowheads="1"/>
          </p:cNvSpPr>
          <p:nvPr/>
        </p:nvSpPr>
        <p:spPr bwMode="auto">
          <a:xfrm flipH="1">
            <a:off x="4638097" y="4133806"/>
            <a:ext cx="2160240" cy="648072"/>
          </a:xfrm>
          <a:prstGeom prst="wedgeRoundRectCallout">
            <a:avLst>
              <a:gd name="adj1" fmla="val -60545"/>
              <a:gd name="adj2" fmla="val -1326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3" name="AutoShape 12"/>
          <p:cNvSpPr>
            <a:spLocks noChangeArrowheads="1"/>
          </p:cNvSpPr>
          <p:nvPr/>
        </p:nvSpPr>
        <p:spPr bwMode="auto">
          <a:xfrm flipV="1">
            <a:off x="6031416" y="3581440"/>
            <a:ext cx="1800200" cy="359420"/>
          </a:xfrm>
          <a:prstGeom prst="wedgeRoundRectCallout">
            <a:avLst>
              <a:gd name="adj1" fmla="val 53895"/>
              <a:gd name="adj2" fmla="val 8014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74" name="组合 273"/>
          <p:cNvGrpSpPr/>
          <p:nvPr/>
        </p:nvGrpSpPr>
        <p:grpSpPr>
          <a:xfrm>
            <a:off x="1134872" y="1360453"/>
            <a:ext cx="7128792" cy="1363932"/>
            <a:chOff x="251520" y="555526"/>
            <a:chExt cx="6480720" cy="576064"/>
          </a:xfrm>
        </p:grpSpPr>
        <p:sp>
          <p:nvSpPr>
            <p:cNvPr id="275" name="矩形 274"/>
            <p:cNvSpPr/>
            <p:nvPr/>
          </p:nvSpPr>
          <p:spPr>
            <a:xfrm>
              <a:off x="251520" y="555526"/>
              <a:ext cx="6480720" cy="576064"/>
            </a:xfrm>
            <a:prstGeom prst="rect">
              <a:avLst/>
            </a:prstGeom>
            <a:solidFill>
              <a:srgbClr val="FDD3E2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cxnSp>
          <p:nvCxnSpPr>
            <p:cNvPr id="276" name="直接连接符 275"/>
            <p:cNvCxnSpPr/>
            <p:nvPr/>
          </p:nvCxnSpPr>
          <p:spPr>
            <a:xfrm>
              <a:off x="2411760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直接连接符 276"/>
            <p:cNvCxnSpPr/>
            <p:nvPr/>
          </p:nvCxnSpPr>
          <p:spPr>
            <a:xfrm>
              <a:off x="4573673" y="555526"/>
              <a:ext cx="0" cy="576064"/>
            </a:xfrm>
            <a:prstGeom prst="line">
              <a:avLst/>
            </a:prstGeom>
            <a:solidFill>
              <a:srgbClr val="FDD3E2"/>
            </a:solidFill>
            <a:ln w="95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2" name="AutoShape 12"/>
          <p:cNvSpPr>
            <a:spLocks noChangeArrowheads="1"/>
          </p:cNvSpPr>
          <p:nvPr/>
        </p:nvSpPr>
        <p:spPr bwMode="auto">
          <a:xfrm flipH="1">
            <a:off x="3599381" y="1455279"/>
            <a:ext cx="2160240" cy="648072"/>
          </a:xfrm>
          <a:prstGeom prst="wedgeRoundRectCallout">
            <a:avLst>
              <a:gd name="adj1" fmla="val 35817"/>
              <a:gd name="adj2" fmla="val 66941"/>
              <a:gd name="adj3" fmla="val 16667"/>
            </a:avLst>
          </a:prstGeom>
          <a:solidFill>
            <a:srgbClr val="FFFFCC"/>
          </a:solidFill>
          <a:ln w="9525">
            <a:solidFill>
              <a:srgbClr val="FF660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4" name="标题 3"/>
          <p:cNvSpPr>
            <a:spLocks noGrp="1" noChangeArrowheads="1"/>
          </p:cNvSpPr>
          <p:nvPr/>
        </p:nvSpPr>
        <p:spPr bwMode="auto">
          <a:xfrm>
            <a:off x="6031416" y="3577350"/>
            <a:ext cx="1944216" cy="36351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可以分成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组。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86" name="组合 285"/>
          <p:cNvGrpSpPr/>
          <p:nvPr/>
        </p:nvGrpSpPr>
        <p:grpSpPr>
          <a:xfrm>
            <a:off x="1494912" y="2250309"/>
            <a:ext cx="256514" cy="401554"/>
            <a:chOff x="4652963" y="995958"/>
            <a:chExt cx="316684" cy="495746"/>
          </a:xfrm>
        </p:grpSpPr>
        <p:pic>
          <p:nvPicPr>
            <p:cNvPr id="287" name="图片 286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652963" y="995958"/>
              <a:ext cx="172698" cy="495746"/>
            </a:xfrm>
            <a:prstGeom prst="rect">
              <a:avLst/>
            </a:prstGeom>
          </p:spPr>
        </p:pic>
        <p:pic>
          <p:nvPicPr>
            <p:cNvPr id="288" name="图片 287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796949" y="995958"/>
              <a:ext cx="172698" cy="495746"/>
            </a:xfrm>
            <a:prstGeom prst="rect">
              <a:avLst/>
            </a:prstGeom>
          </p:spPr>
        </p:pic>
      </p:grpSp>
      <p:grpSp>
        <p:nvGrpSpPr>
          <p:cNvPr id="289" name="组合 288"/>
          <p:cNvGrpSpPr/>
          <p:nvPr/>
        </p:nvGrpSpPr>
        <p:grpSpPr>
          <a:xfrm>
            <a:off x="1957023" y="2250309"/>
            <a:ext cx="256514" cy="401554"/>
            <a:chOff x="4652963" y="995958"/>
            <a:chExt cx="316684" cy="495746"/>
          </a:xfrm>
        </p:grpSpPr>
        <p:pic>
          <p:nvPicPr>
            <p:cNvPr id="290" name="图片 289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652963" y="995958"/>
              <a:ext cx="172698" cy="495746"/>
            </a:xfrm>
            <a:prstGeom prst="rect">
              <a:avLst/>
            </a:prstGeom>
          </p:spPr>
        </p:pic>
        <p:pic>
          <p:nvPicPr>
            <p:cNvPr id="291" name="图片 290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796949" y="995958"/>
              <a:ext cx="172698" cy="495746"/>
            </a:xfrm>
            <a:prstGeom prst="rect">
              <a:avLst/>
            </a:prstGeom>
          </p:spPr>
        </p:pic>
      </p:grpSp>
      <p:grpSp>
        <p:nvGrpSpPr>
          <p:cNvPr id="292" name="组合 291"/>
          <p:cNvGrpSpPr/>
          <p:nvPr/>
        </p:nvGrpSpPr>
        <p:grpSpPr>
          <a:xfrm>
            <a:off x="2881245" y="2250309"/>
            <a:ext cx="256514" cy="401554"/>
            <a:chOff x="4652963" y="995958"/>
            <a:chExt cx="316684" cy="495746"/>
          </a:xfrm>
        </p:grpSpPr>
        <p:pic>
          <p:nvPicPr>
            <p:cNvPr id="293" name="图片 292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652963" y="995958"/>
              <a:ext cx="172698" cy="495746"/>
            </a:xfrm>
            <a:prstGeom prst="rect">
              <a:avLst/>
            </a:prstGeom>
          </p:spPr>
        </p:pic>
        <p:pic>
          <p:nvPicPr>
            <p:cNvPr id="294" name="图片 293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796949" y="995958"/>
              <a:ext cx="172698" cy="495746"/>
            </a:xfrm>
            <a:prstGeom prst="rect">
              <a:avLst/>
            </a:prstGeom>
          </p:spPr>
        </p:pic>
      </p:grpSp>
      <p:sp>
        <p:nvSpPr>
          <p:cNvPr id="295" name="标题 3"/>
          <p:cNvSpPr>
            <a:spLocks noGrp="1" noChangeArrowheads="1"/>
          </p:cNvSpPr>
          <p:nvPr/>
        </p:nvSpPr>
        <p:spPr bwMode="auto">
          <a:xfrm>
            <a:off x="3576897" y="1417804"/>
            <a:ext cx="2248826" cy="72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200" spc="-2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200" b="1" spc="-25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200" spc="-2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 spc="-25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200" spc="-2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 spc="-25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200" spc="-2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 spc="-25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－</a:t>
            </a:r>
            <a:r>
              <a:rPr lang="en-US" altLang="zh-CN" sz="2200" spc="-2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 spc="-25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＝</a:t>
            </a:r>
            <a:r>
              <a:rPr lang="en-US" altLang="zh-CN" sz="2200" spc="-25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0</a:t>
            </a:r>
            <a:r>
              <a:rPr lang="zh-CN" altLang="en-US" sz="2200" b="1" spc="-25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可以分成</a:t>
            </a:r>
            <a:r>
              <a:rPr lang="en-US" altLang="zh-CN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组。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7" name="标题 3"/>
          <p:cNvSpPr>
            <a:spLocks noGrp="1" noChangeArrowheads="1"/>
          </p:cNvSpPr>
          <p:nvPr/>
        </p:nvSpPr>
        <p:spPr bwMode="auto">
          <a:xfrm>
            <a:off x="1062868" y="2771953"/>
            <a:ext cx="2952899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可以用乘法口诀算。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8" name="标题 3"/>
          <p:cNvSpPr>
            <a:spLocks noGrp="1" noChangeArrowheads="1"/>
          </p:cNvSpPr>
          <p:nvPr/>
        </p:nvSpPr>
        <p:spPr bwMode="auto">
          <a:xfrm>
            <a:off x="1926960" y="3220779"/>
            <a:ext cx="446449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想：二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得八，商是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99" name="矩形 298"/>
          <p:cNvSpPr/>
          <p:nvPr/>
        </p:nvSpPr>
        <p:spPr>
          <a:xfrm>
            <a:off x="3439128" y="3609481"/>
            <a:ext cx="22081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4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（组）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00" name="组合 299"/>
          <p:cNvGrpSpPr/>
          <p:nvPr/>
        </p:nvGrpSpPr>
        <p:grpSpPr>
          <a:xfrm>
            <a:off x="486800" y="970351"/>
            <a:ext cx="360000" cy="380282"/>
            <a:chOff x="719592" y="1018103"/>
            <a:chExt cx="360000" cy="380282"/>
          </a:xfrm>
        </p:grpSpPr>
        <p:pic>
          <p:nvPicPr>
            <p:cNvPr id="301" name="Picture 6"/>
            <p:cNvPicPr>
              <a:picLocks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19592" y="1018103"/>
              <a:ext cx="360000" cy="3802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2" name="TextBox 301"/>
            <p:cNvSpPr txBox="1"/>
            <p:nvPr/>
          </p:nvSpPr>
          <p:spPr>
            <a:xfrm>
              <a:off x="791580" y="1023578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7</a:t>
              </a:r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303" name="矩形 302"/>
          <p:cNvSpPr/>
          <p:nvPr/>
        </p:nvSpPr>
        <p:spPr>
          <a:xfrm>
            <a:off x="3751210" y="915568"/>
            <a:ext cx="14881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8÷2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？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4" name="AutoShape 12"/>
          <p:cNvSpPr>
            <a:spLocks noChangeArrowheads="1"/>
          </p:cNvSpPr>
          <p:nvPr/>
        </p:nvSpPr>
        <p:spPr bwMode="auto">
          <a:xfrm>
            <a:off x="1845160" y="3968900"/>
            <a:ext cx="1440160" cy="610357"/>
          </a:xfrm>
          <a:prstGeom prst="wedgeRoundRectCallout">
            <a:avLst>
              <a:gd name="adj1" fmla="val -66176"/>
              <a:gd name="adj2" fmla="val 19175"/>
              <a:gd name="adj3" fmla="val 16667"/>
            </a:avLst>
          </a:prstGeom>
          <a:solidFill>
            <a:srgbClr val="AFFFFF">
              <a:alpha val="94118"/>
            </a:srgbClr>
          </a:solidFill>
          <a:ln w="9525">
            <a:solidFill>
              <a:srgbClr val="2FD1D1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5" name="标题 3"/>
          <p:cNvSpPr>
            <a:spLocks noGrp="1" noChangeArrowheads="1"/>
          </p:cNvSpPr>
          <p:nvPr/>
        </p:nvSpPr>
        <p:spPr bwMode="auto">
          <a:xfrm>
            <a:off x="1845160" y="3982806"/>
            <a:ext cx="1584176" cy="57606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组正好是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人吗？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6" name="标题 3"/>
          <p:cNvSpPr>
            <a:spLocks noGrp="1" noChangeArrowheads="1"/>
          </p:cNvSpPr>
          <p:nvPr/>
        </p:nvSpPr>
        <p:spPr bwMode="auto">
          <a:xfrm>
            <a:off x="4700283" y="4091863"/>
            <a:ext cx="2191736" cy="72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每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人一组，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组正好是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8" name="矩形 307"/>
          <p:cNvSpPr/>
          <p:nvPr/>
        </p:nvSpPr>
        <p:spPr>
          <a:xfrm>
            <a:off x="3112644" y="3190718"/>
            <a:ext cx="576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四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11" name="组合 310"/>
          <p:cNvGrpSpPr/>
          <p:nvPr/>
        </p:nvGrpSpPr>
        <p:grpSpPr>
          <a:xfrm>
            <a:off x="2419134" y="2266494"/>
            <a:ext cx="256514" cy="401554"/>
            <a:chOff x="4652963" y="995958"/>
            <a:chExt cx="316684" cy="495746"/>
          </a:xfrm>
        </p:grpSpPr>
        <p:pic>
          <p:nvPicPr>
            <p:cNvPr id="312" name="图片 311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652963" y="995958"/>
              <a:ext cx="172698" cy="495746"/>
            </a:xfrm>
            <a:prstGeom prst="rect">
              <a:avLst/>
            </a:prstGeom>
          </p:spPr>
        </p:pic>
        <p:pic>
          <p:nvPicPr>
            <p:cNvPr id="313" name="图片 312" descr="一根小棒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4796949" y="995958"/>
              <a:ext cx="172698" cy="495746"/>
            </a:xfrm>
            <a:prstGeom prst="rect">
              <a:avLst/>
            </a:prstGeom>
          </p:spPr>
        </p:pic>
      </p:grpSp>
      <p:pic>
        <p:nvPicPr>
          <p:cNvPr id="46" name="Picture 2" descr="D:\童晓芳\个人专业成长\各类撰稿\20180605路编1-6下册《课件》\课件专用人物图\40.jpg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1187628" y="1707656"/>
            <a:ext cx="435401" cy="50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8" name="AutoShape 12"/>
          <p:cNvSpPr>
            <a:spLocks noChangeArrowheads="1"/>
          </p:cNvSpPr>
          <p:nvPr/>
        </p:nvSpPr>
        <p:spPr bwMode="auto">
          <a:xfrm flipH="1">
            <a:off x="1554868" y="1458390"/>
            <a:ext cx="1884260" cy="314902"/>
          </a:xfrm>
          <a:prstGeom prst="wedgeRoundRectCallout">
            <a:avLst>
              <a:gd name="adj1" fmla="val 43986"/>
              <a:gd name="adj2" fmla="val 73246"/>
              <a:gd name="adj3" fmla="val 16667"/>
            </a:avLst>
          </a:prstGeom>
          <a:solidFill>
            <a:srgbClr val="C3EAB8"/>
          </a:solidFill>
          <a:ln w="9525">
            <a:solidFill>
              <a:srgbClr val="68A828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3" name="标题 3"/>
          <p:cNvSpPr>
            <a:spLocks noGrp="1" noChangeArrowheads="1"/>
          </p:cNvSpPr>
          <p:nvPr/>
        </p:nvSpPr>
        <p:spPr bwMode="auto">
          <a:xfrm>
            <a:off x="1494912" y="1428243"/>
            <a:ext cx="1872208" cy="3600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用小棒分一分。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1" name="AutoShape 12"/>
          <p:cNvSpPr>
            <a:spLocks noChangeArrowheads="1"/>
          </p:cNvSpPr>
          <p:nvPr/>
        </p:nvSpPr>
        <p:spPr bwMode="auto">
          <a:xfrm flipV="1">
            <a:off x="5940152" y="1419622"/>
            <a:ext cx="1800200" cy="648072"/>
          </a:xfrm>
          <a:prstGeom prst="wedgeRoundRectCallout">
            <a:avLst>
              <a:gd name="adj1" fmla="val 42711"/>
              <a:gd name="adj2" fmla="val -69009"/>
              <a:gd name="adj3" fmla="val 16667"/>
            </a:avLst>
          </a:prstGeom>
          <a:solidFill>
            <a:srgbClr val="EBCDFB"/>
          </a:solidFill>
          <a:ln w="9525">
            <a:solidFill>
              <a:srgbClr val="7030A0"/>
            </a:solidFill>
            <a:miter lim="800000"/>
          </a:ln>
          <a:effectLst/>
        </p:spPr>
        <p:txBody>
          <a:bodyPr/>
          <a:lstStyle/>
          <a:p>
            <a:pPr algn="ctr"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5" name="标题 3"/>
          <p:cNvSpPr>
            <a:spLocks noGrp="1" noChangeArrowheads="1"/>
          </p:cNvSpPr>
          <p:nvPr/>
        </p:nvSpPr>
        <p:spPr bwMode="auto">
          <a:xfrm>
            <a:off x="5868144" y="1419622"/>
            <a:ext cx="2016224" cy="7200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个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人是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人，可以分成</a:t>
            </a:r>
            <a:r>
              <a:rPr lang="en-US" altLang="zh-CN" sz="22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2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组。</a:t>
            </a:r>
            <a:endParaRPr lang="zh-CN" altLang="en-US" sz="22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" grpId="0" animBg="1"/>
      <p:bldP spid="273" grpId="0" animBg="1"/>
      <p:bldP spid="282" grpId="0" animBg="1"/>
      <p:bldP spid="284" grpId="0"/>
      <p:bldP spid="295" grpId="0"/>
      <p:bldP spid="297" grpId="0"/>
      <p:bldP spid="298" grpId="0"/>
      <p:bldP spid="299" grpId="0"/>
      <p:bldP spid="303" grpId="0"/>
      <p:bldP spid="304" grpId="0" animBg="1"/>
      <p:bldP spid="305" grpId="0"/>
      <p:bldP spid="306" grpId="0"/>
      <p:bldP spid="308" grpId="0"/>
      <p:bldP spid="278" grpId="0" animBg="1"/>
      <p:bldP spid="283" grpId="0"/>
      <p:bldP spid="281" grpId="0" animBg="1"/>
      <p:bldP spid="28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23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96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9" y="1203598"/>
            <a:ext cx="1296001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标题 3"/>
          <p:cNvSpPr>
            <a:spLocks noGrp="1" noChangeArrowheads="1"/>
          </p:cNvSpPr>
          <p:nvPr/>
        </p:nvSpPr>
        <p:spPr bwMode="auto">
          <a:xfrm>
            <a:off x="1043608" y="1843968"/>
            <a:ext cx="66247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12÷3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  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想：三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十二，商是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2254459" y="1869135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9" name="标题 3"/>
          <p:cNvSpPr>
            <a:spLocks noGrp="1" noChangeArrowheads="1"/>
          </p:cNvSpPr>
          <p:nvPr/>
        </p:nvSpPr>
        <p:spPr bwMode="auto">
          <a:xfrm>
            <a:off x="1043608" y="2564048"/>
            <a:ext cx="66247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10÷5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    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想：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五一十，商是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0" name="矩形 99"/>
          <p:cNvSpPr/>
          <p:nvPr/>
        </p:nvSpPr>
        <p:spPr>
          <a:xfrm>
            <a:off x="2254459" y="2585722"/>
            <a:ext cx="396000" cy="39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1" name="标题 3"/>
          <p:cNvSpPr>
            <a:spLocks noGrp="1" noChangeArrowheads="1"/>
          </p:cNvSpPr>
          <p:nvPr/>
        </p:nvSpPr>
        <p:spPr bwMode="auto">
          <a:xfrm>
            <a:off x="2220903" y="1851670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" name="标题 3"/>
          <p:cNvSpPr>
            <a:spLocks noGrp="1" noChangeArrowheads="1"/>
          </p:cNvSpPr>
          <p:nvPr/>
        </p:nvSpPr>
        <p:spPr bwMode="auto">
          <a:xfrm>
            <a:off x="2237681" y="2571750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3" name="标题 3"/>
          <p:cNvSpPr>
            <a:spLocks noGrp="1" noChangeArrowheads="1"/>
          </p:cNvSpPr>
          <p:nvPr/>
        </p:nvSpPr>
        <p:spPr bwMode="auto">
          <a:xfrm>
            <a:off x="4283968" y="1843968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四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4" name="标题 3"/>
          <p:cNvSpPr>
            <a:spLocks noGrp="1" noChangeArrowheads="1"/>
          </p:cNvSpPr>
          <p:nvPr/>
        </p:nvSpPr>
        <p:spPr bwMode="auto">
          <a:xfrm>
            <a:off x="6787470" y="1843968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5" name="标题 3"/>
          <p:cNvSpPr>
            <a:spLocks noGrp="1" noChangeArrowheads="1"/>
          </p:cNvSpPr>
          <p:nvPr/>
        </p:nvSpPr>
        <p:spPr bwMode="auto">
          <a:xfrm>
            <a:off x="3995936" y="2564048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6" name="标题 3"/>
          <p:cNvSpPr>
            <a:spLocks noGrp="1" noChangeArrowheads="1"/>
          </p:cNvSpPr>
          <p:nvPr/>
        </p:nvSpPr>
        <p:spPr bwMode="auto">
          <a:xfrm>
            <a:off x="6787470" y="2571750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98" grpId="0" animBg="1"/>
      <p:bldP spid="99" grpId="0"/>
      <p:bldP spid="100" grpId="0" animBg="1"/>
      <p:bldP spid="101" grpId="0"/>
      <p:bldP spid="102" grpId="0"/>
      <p:bldP spid="103" grpId="0"/>
      <p:bldP spid="104" grpId="0"/>
      <p:bldP spid="105" grpId="0"/>
      <p:bldP spid="1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4" name="标题 3"/>
          <p:cNvSpPr>
            <a:spLocks noGrp="1" noChangeArrowheads="1"/>
          </p:cNvSpPr>
          <p:nvPr/>
        </p:nvSpPr>
        <p:spPr bwMode="auto">
          <a:xfrm>
            <a:off x="899592" y="1987297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5" name="标题 3"/>
          <p:cNvSpPr>
            <a:spLocks noGrp="1" noChangeArrowheads="1"/>
          </p:cNvSpPr>
          <p:nvPr/>
        </p:nvSpPr>
        <p:spPr bwMode="auto">
          <a:xfrm>
            <a:off x="1403648" y="1987297"/>
            <a:ext cx="2160240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spc="-5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×</a:t>
            </a:r>
            <a:r>
              <a:rPr lang="zh-CN" altLang="en-US" sz="2400" b="1" spc="-5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</a:t>
            </a:r>
            <a:r>
              <a:rPr lang="zh-CN" altLang="en-US" sz="2400" b="1" spc="-5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）</a:t>
            </a:r>
            <a:r>
              <a:rPr lang="zh-CN" altLang="en-US" sz="2400" spc="-5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6" name="标题 3"/>
          <p:cNvSpPr>
            <a:spLocks noGrp="1" noChangeArrowheads="1"/>
          </p:cNvSpPr>
          <p:nvPr/>
        </p:nvSpPr>
        <p:spPr bwMode="auto">
          <a:xfrm>
            <a:off x="1403648" y="2455349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9÷3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7" name="标题 3"/>
          <p:cNvSpPr>
            <a:spLocks noGrp="1" noChangeArrowheads="1"/>
          </p:cNvSpPr>
          <p:nvPr/>
        </p:nvSpPr>
        <p:spPr bwMode="auto">
          <a:xfrm>
            <a:off x="1403648" y="2923401"/>
            <a:ext cx="208823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三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得九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8" name="标题 3"/>
          <p:cNvSpPr>
            <a:spLocks noGrp="1" noChangeArrowheads="1"/>
          </p:cNvSpPr>
          <p:nvPr/>
        </p:nvSpPr>
        <p:spPr bwMode="auto">
          <a:xfrm>
            <a:off x="4788598" y="1987297"/>
            <a:ext cx="2375693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spc="-5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</a:t>
            </a:r>
            <a:r>
              <a:rPr lang="zh-CN" altLang="en-US" sz="2400" b="1" spc="-5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）</a:t>
            </a:r>
            <a:r>
              <a:rPr lang="en-US" altLang="zh-CN" sz="2400" spc="-5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×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r>
              <a:rPr lang="en-US" altLang="zh-CN" sz="2400" spc="-5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</a:t>
            </a:r>
            <a:r>
              <a:rPr lang="zh-CN" altLang="en-US" sz="2400" spc="-5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9" name="标题 3"/>
          <p:cNvSpPr>
            <a:spLocks noGrp="1" noChangeArrowheads="1"/>
          </p:cNvSpPr>
          <p:nvPr/>
        </p:nvSpPr>
        <p:spPr bwMode="auto">
          <a:xfrm>
            <a:off x="4788595" y="2455349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12÷6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0" name="标题 3"/>
          <p:cNvSpPr>
            <a:spLocks noGrp="1" noChangeArrowheads="1"/>
          </p:cNvSpPr>
          <p:nvPr/>
        </p:nvSpPr>
        <p:spPr bwMode="auto">
          <a:xfrm>
            <a:off x="4788595" y="2923401"/>
            <a:ext cx="208823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（  ）</a:t>
            </a:r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六十二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1" name="标题 3"/>
          <p:cNvSpPr>
            <a:spLocks noGrp="1" noChangeArrowheads="1"/>
          </p:cNvSpPr>
          <p:nvPr/>
        </p:nvSpPr>
        <p:spPr bwMode="auto">
          <a:xfrm>
            <a:off x="2106950" y="1987297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2" name="标题 3"/>
          <p:cNvSpPr>
            <a:spLocks noGrp="1" noChangeArrowheads="1"/>
          </p:cNvSpPr>
          <p:nvPr/>
        </p:nvSpPr>
        <p:spPr bwMode="auto">
          <a:xfrm>
            <a:off x="2051720" y="2923401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三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3" name="标题 3"/>
          <p:cNvSpPr>
            <a:spLocks noGrp="1" noChangeArrowheads="1"/>
          </p:cNvSpPr>
          <p:nvPr/>
        </p:nvSpPr>
        <p:spPr bwMode="auto">
          <a:xfrm>
            <a:off x="2353037" y="2466186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4" name="标题 3"/>
          <p:cNvSpPr>
            <a:spLocks noGrp="1" noChangeArrowheads="1"/>
          </p:cNvSpPr>
          <p:nvPr/>
        </p:nvSpPr>
        <p:spPr bwMode="auto">
          <a:xfrm>
            <a:off x="5101223" y="1987297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5" name="标题 3"/>
          <p:cNvSpPr>
            <a:spLocks noGrp="1" noChangeArrowheads="1"/>
          </p:cNvSpPr>
          <p:nvPr/>
        </p:nvSpPr>
        <p:spPr bwMode="auto">
          <a:xfrm>
            <a:off x="5940152" y="2466186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6" name="标题 3"/>
          <p:cNvSpPr>
            <a:spLocks noGrp="1" noChangeArrowheads="1"/>
          </p:cNvSpPr>
          <p:nvPr/>
        </p:nvSpPr>
        <p:spPr bwMode="auto">
          <a:xfrm>
            <a:off x="5122897" y="2931790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二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7" name="文本框 10245"/>
          <p:cNvSpPr txBox="1">
            <a:spLocks noChangeArrowheads="1"/>
          </p:cNvSpPr>
          <p:nvPr/>
        </p:nvSpPr>
        <p:spPr bwMode="auto">
          <a:xfrm>
            <a:off x="1115615" y="1791511"/>
            <a:ext cx="7200801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÷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4=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（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读作（    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  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），其中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是（  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），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），商是（ 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zh-CN" altLang="zh-CN" sz="24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）。</a:t>
            </a:r>
            <a:endParaRPr lang="zh-CN" altLang="zh-CN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1" name="标题 3"/>
          <p:cNvSpPr>
            <a:spLocks noGrp="1" noChangeArrowheads="1"/>
          </p:cNvSpPr>
          <p:nvPr/>
        </p:nvSpPr>
        <p:spPr bwMode="auto">
          <a:xfrm>
            <a:off x="2784495" y="1946022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标题 3"/>
          <p:cNvSpPr>
            <a:spLocks noGrp="1" noChangeArrowheads="1"/>
          </p:cNvSpPr>
          <p:nvPr/>
        </p:nvSpPr>
        <p:spPr bwMode="auto">
          <a:xfrm>
            <a:off x="4420870" y="1946277"/>
            <a:ext cx="2068830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除以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等于</a:t>
            </a:r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</a:p>
        </p:txBody>
      </p:sp>
      <p:sp>
        <p:nvSpPr>
          <p:cNvPr id="6" name="标题 3"/>
          <p:cNvSpPr>
            <a:spLocks noGrp="1" noChangeArrowheads="1"/>
          </p:cNvSpPr>
          <p:nvPr/>
        </p:nvSpPr>
        <p:spPr bwMode="auto">
          <a:xfrm>
            <a:off x="1605919" y="2470152"/>
            <a:ext cx="1481455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被除数</a:t>
            </a:r>
          </a:p>
        </p:txBody>
      </p:sp>
      <p:sp>
        <p:nvSpPr>
          <p:cNvPr id="7" name="标题 3"/>
          <p:cNvSpPr>
            <a:spLocks noGrp="1" noChangeArrowheads="1"/>
          </p:cNvSpPr>
          <p:nvPr/>
        </p:nvSpPr>
        <p:spPr bwMode="auto">
          <a:xfrm>
            <a:off x="4042414" y="2486661"/>
            <a:ext cx="1481455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除数</a:t>
            </a:r>
          </a:p>
        </p:txBody>
      </p:sp>
      <p:sp>
        <p:nvSpPr>
          <p:cNvPr id="8" name="标题 3"/>
          <p:cNvSpPr>
            <a:spLocks noGrp="1" noChangeArrowheads="1"/>
          </p:cNvSpPr>
          <p:nvPr/>
        </p:nvSpPr>
        <p:spPr bwMode="auto">
          <a:xfrm>
            <a:off x="6641469" y="2470152"/>
            <a:ext cx="1481455" cy="431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91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72832" y="1059583"/>
            <a:ext cx="2359008" cy="523220"/>
            <a:chOff x="867040" y="1256189"/>
            <a:chExt cx="1778000" cy="523220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67040" y="1309509"/>
              <a:ext cx="1778000" cy="469900"/>
            </a:xfrm>
            <a:prstGeom prst="rect">
              <a:avLst/>
            </a:prstGeom>
          </p:spPr>
        </p:pic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971600" y="1256189"/>
              <a:ext cx="151315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b="1" dirty="0" smtClean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想想做做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5" name="图片 1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1403648" y="2192989"/>
            <a:ext cx="1584176" cy="1296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3784808" y="2192989"/>
            <a:ext cx="1584176" cy="1296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168655" y="2192989"/>
            <a:ext cx="1584176" cy="1296000"/>
          </a:xfrm>
          <a:prstGeom prst="rect">
            <a:avLst/>
          </a:prstGeom>
          <a:solidFill>
            <a:srgbClr val="ADDF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8" name="标题 3"/>
          <p:cNvSpPr>
            <a:spLocks noGrp="1" noChangeArrowheads="1"/>
          </p:cNvSpPr>
          <p:nvPr/>
        </p:nvSpPr>
        <p:spPr bwMode="auto">
          <a:xfrm>
            <a:off x="899592" y="2139702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r>
              <a: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9" name="标题 3"/>
          <p:cNvSpPr>
            <a:spLocks noGrp="1" noChangeArrowheads="1"/>
          </p:cNvSpPr>
          <p:nvPr/>
        </p:nvSpPr>
        <p:spPr bwMode="auto">
          <a:xfrm>
            <a:off x="1403648" y="2139702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2×3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0" name="标题 3"/>
          <p:cNvSpPr>
            <a:spLocks noGrp="1" noChangeArrowheads="1"/>
          </p:cNvSpPr>
          <p:nvPr/>
        </p:nvSpPr>
        <p:spPr bwMode="auto">
          <a:xfrm>
            <a:off x="1403648" y="2607754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1" name="标题 3"/>
          <p:cNvSpPr>
            <a:spLocks noGrp="1" noChangeArrowheads="1"/>
          </p:cNvSpPr>
          <p:nvPr/>
        </p:nvSpPr>
        <p:spPr bwMode="auto">
          <a:xfrm>
            <a:off x="1403648" y="3075806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6÷3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2" name="标题 3"/>
          <p:cNvSpPr>
            <a:spLocks noGrp="1" noChangeArrowheads="1"/>
          </p:cNvSpPr>
          <p:nvPr/>
        </p:nvSpPr>
        <p:spPr bwMode="auto">
          <a:xfrm>
            <a:off x="3779912" y="2139702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5×2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3" name="标题 3"/>
          <p:cNvSpPr>
            <a:spLocks noGrp="1" noChangeArrowheads="1"/>
          </p:cNvSpPr>
          <p:nvPr/>
        </p:nvSpPr>
        <p:spPr bwMode="auto">
          <a:xfrm>
            <a:off x="3779912" y="2607754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10÷5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4" name="标题 3"/>
          <p:cNvSpPr>
            <a:spLocks noGrp="1" noChangeArrowheads="1"/>
          </p:cNvSpPr>
          <p:nvPr/>
        </p:nvSpPr>
        <p:spPr bwMode="auto">
          <a:xfrm>
            <a:off x="3779912" y="3075806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10÷2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5" name="标题 3"/>
          <p:cNvSpPr>
            <a:spLocks noGrp="1" noChangeArrowheads="1"/>
          </p:cNvSpPr>
          <p:nvPr/>
        </p:nvSpPr>
        <p:spPr bwMode="auto">
          <a:xfrm>
            <a:off x="6156176" y="2139702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3×4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6" name="标题 3"/>
          <p:cNvSpPr>
            <a:spLocks noGrp="1" noChangeArrowheads="1"/>
          </p:cNvSpPr>
          <p:nvPr/>
        </p:nvSpPr>
        <p:spPr bwMode="auto">
          <a:xfrm>
            <a:off x="6156176" y="2607754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12÷3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7" name="标题 3"/>
          <p:cNvSpPr>
            <a:spLocks noGrp="1" noChangeArrowheads="1"/>
          </p:cNvSpPr>
          <p:nvPr/>
        </p:nvSpPr>
        <p:spPr bwMode="auto">
          <a:xfrm>
            <a:off x="6156176" y="3075806"/>
            <a:ext cx="1368152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12÷4</a:t>
            </a:r>
            <a:r>
              <a:rPr lang="zh-CN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＝  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7" name="标题 3"/>
          <p:cNvSpPr>
            <a:spLocks noGrp="1" noChangeArrowheads="1"/>
          </p:cNvSpPr>
          <p:nvPr/>
        </p:nvSpPr>
        <p:spPr bwMode="auto">
          <a:xfrm>
            <a:off x="2339752" y="2144598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6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8" name="标题 3"/>
          <p:cNvSpPr>
            <a:spLocks noGrp="1" noChangeArrowheads="1"/>
          </p:cNvSpPr>
          <p:nvPr/>
        </p:nvSpPr>
        <p:spPr bwMode="auto">
          <a:xfrm>
            <a:off x="4716016" y="2144598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10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9" name="标题 3"/>
          <p:cNvSpPr>
            <a:spLocks noGrp="1" noChangeArrowheads="1"/>
          </p:cNvSpPr>
          <p:nvPr/>
        </p:nvSpPr>
        <p:spPr bwMode="auto">
          <a:xfrm>
            <a:off x="7075502" y="2144598"/>
            <a:ext cx="576064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12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0" name="标题 3"/>
          <p:cNvSpPr>
            <a:spLocks noGrp="1" noChangeArrowheads="1"/>
          </p:cNvSpPr>
          <p:nvPr/>
        </p:nvSpPr>
        <p:spPr bwMode="auto">
          <a:xfrm>
            <a:off x="2339752" y="2607754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1" name="标题 3"/>
          <p:cNvSpPr>
            <a:spLocks noGrp="1" noChangeArrowheads="1"/>
          </p:cNvSpPr>
          <p:nvPr/>
        </p:nvSpPr>
        <p:spPr bwMode="auto">
          <a:xfrm>
            <a:off x="4932040" y="2607754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2" name="标题 3"/>
          <p:cNvSpPr>
            <a:spLocks noGrp="1" noChangeArrowheads="1"/>
          </p:cNvSpPr>
          <p:nvPr/>
        </p:nvSpPr>
        <p:spPr bwMode="auto">
          <a:xfrm>
            <a:off x="7261463" y="2607754"/>
            <a:ext cx="42016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4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3" name="标题 3"/>
          <p:cNvSpPr>
            <a:spLocks noGrp="1" noChangeArrowheads="1"/>
          </p:cNvSpPr>
          <p:nvPr/>
        </p:nvSpPr>
        <p:spPr bwMode="auto">
          <a:xfrm>
            <a:off x="2339752" y="3070134"/>
            <a:ext cx="432048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2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4" name="标题 3"/>
          <p:cNvSpPr>
            <a:spLocks noGrp="1" noChangeArrowheads="1"/>
          </p:cNvSpPr>
          <p:nvPr/>
        </p:nvSpPr>
        <p:spPr bwMode="auto">
          <a:xfrm>
            <a:off x="4932040" y="3070134"/>
            <a:ext cx="36493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5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5" name="标题 3"/>
          <p:cNvSpPr>
            <a:spLocks noGrp="1" noChangeArrowheads="1"/>
          </p:cNvSpPr>
          <p:nvPr/>
        </p:nvSpPr>
        <p:spPr bwMode="auto">
          <a:xfrm>
            <a:off x="7261463" y="3070134"/>
            <a:ext cx="420166" cy="43204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en-US" altLang="zh-CN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  <a:sym typeface="宋体" panose="02010600030101010101" pitchFamily="2" charset="-122"/>
              </a:rPr>
              <a:t>3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全屏显示(16:9)</PresentationFormat>
  <Paragraphs>191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黑体</vt:lpstr>
      <vt:lpstr>楷体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2023-01-16T16:15:04Z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2A00317C375A4C2F8500F48AE81E0B08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