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2"/>
  </p:notesMasterIdLst>
  <p:handoutMasterIdLst>
    <p:handoutMasterId r:id="rId43"/>
  </p:handoutMasterIdLst>
  <p:sldIdLst>
    <p:sldId id="1279" r:id="rId3"/>
    <p:sldId id="1138" r:id="rId4"/>
    <p:sldId id="1283" r:id="rId5"/>
    <p:sldId id="1220" r:id="rId6"/>
    <p:sldId id="1284" r:id="rId7"/>
    <p:sldId id="1286" r:id="rId8"/>
    <p:sldId id="1287" r:id="rId9"/>
    <p:sldId id="1288" r:id="rId10"/>
    <p:sldId id="1289" r:id="rId11"/>
    <p:sldId id="1290" r:id="rId12"/>
    <p:sldId id="1293" r:id="rId13"/>
    <p:sldId id="1294" r:id="rId14"/>
    <p:sldId id="1295" r:id="rId15"/>
    <p:sldId id="1296" r:id="rId16"/>
    <p:sldId id="1291" r:id="rId17"/>
    <p:sldId id="1297" r:id="rId18"/>
    <p:sldId id="1298" r:id="rId19"/>
    <p:sldId id="1299" r:id="rId20"/>
    <p:sldId id="1300" r:id="rId21"/>
    <p:sldId id="1301" r:id="rId22"/>
    <p:sldId id="1302" r:id="rId23"/>
    <p:sldId id="1303" r:id="rId24"/>
    <p:sldId id="1304" r:id="rId25"/>
    <p:sldId id="1305" r:id="rId26"/>
    <p:sldId id="1306" r:id="rId27"/>
    <p:sldId id="1307" r:id="rId28"/>
    <p:sldId id="1292" r:id="rId29"/>
    <p:sldId id="1308" r:id="rId30"/>
    <p:sldId id="1309" r:id="rId31"/>
    <p:sldId id="1310" r:id="rId32"/>
    <p:sldId id="1311" r:id="rId33"/>
    <p:sldId id="1312" r:id="rId34"/>
    <p:sldId id="1313" r:id="rId35"/>
    <p:sldId id="1314" r:id="rId36"/>
    <p:sldId id="1315" r:id="rId37"/>
    <p:sldId id="1316" r:id="rId38"/>
    <p:sldId id="1317" r:id="rId39"/>
    <p:sldId id="1318" r:id="rId40"/>
    <p:sldId id="131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6C42C-EFE2-4897-A512-AE9F89C7B68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34161-3179-49D0-9381-566C9F726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6" name="Freeform 6"/>
          <p:cNvSpPr/>
          <p:nvPr userDrawn="1"/>
        </p:nvSpPr>
        <p:spPr bwMode="auto">
          <a:xfrm>
            <a:off x="11109748" y="6548438"/>
            <a:ext cx="1083840" cy="317500"/>
          </a:xfrm>
          <a:custGeom>
            <a:avLst/>
            <a:gdLst>
              <a:gd name="T0" fmla="*/ 1422 w 1422"/>
              <a:gd name="T1" fmla="*/ 0 h 416"/>
              <a:gd name="T2" fmla="*/ 294 w 1422"/>
              <a:gd name="T3" fmla="*/ 0 h 416"/>
              <a:gd name="T4" fmla="*/ 163 w 1422"/>
              <a:gd name="T5" fmla="*/ 75 h 416"/>
              <a:gd name="T6" fmla="*/ 0 w 1422"/>
              <a:gd name="T7" fmla="*/ 416 h 416"/>
              <a:gd name="T8" fmla="*/ 1422 w 1422"/>
              <a:gd name="T9" fmla="*/ 416 h 416"/>
              <a:gd name="T10" fmla="*/ 1422 w 1422"/>
              <a:gd name="T11" fmla="*/ 0 h 416"/>
            </a:gdLst>
            <a:ahLst/>
            <a:cxnLst>
              <a:cxn ang="0">
                <a:pos x="T0" y="T1"/>
              </a:cxn>
              <a:cxn ang="0">
                <a:pos x="T2" y="T3"/>
              </a:cxn>
              <a:cxn ang="0">
                <a:pos x="T4" y="T5"/>
              </a:cxn>
              <a:cxn ang="0">
                <a:pos x="T6" y="T7"/>
              </a:cxn>
              <a:cxn ang="0">
                <a:pos x="T8" y="T9"/>
              </a:cxn>
              <a:cxn ang="0">
                <a:pos x="T10" y="T11"/>
              </a:cxn>
            </a:cxnLst>
            <a:rect l="0" t="0" r="r" b="b"/>
            <a:pathLst>
              <a:path w="1422" h="416">
                <a:moveTo>
                  <a:pt x="1422" y="0"/>
                </a:moveTo>
                <a:lnTo>
                  <a:pt x="294" y="0"/>
                </a:lnTo>
                <a:cubicBezTo>
                  <a:pt x="243" y="4"/>
                  <a:pt x="200" y="29"/>
                  <a:pt x="163" y="75"/>
                </a:cubicBezTo>
                <a:lnTo>
                  <a:pt x="0" y="416"/>
                </a:lnTo>
                <a:lnTo>
                  <a:pt x="1422" y="416"/>
                </a:lnTo>
                <a:lnTo>
                  <a:pt x="1422" y="0"/>
                </a:lnTo>
                <a:close/>
              </a:path>
            </a:pathLst>
          </a:custGeom>
          <a:solidFill>
            <a:srgbClr val="C00000"/>
          </a:solidFill>
          <a:ln w="2857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lvl="0" algn="ctr"/>
            <a:endParaRPr lang="zh-CN" altLang="en-US" sz="2000">
              <a:solidFill>
                <a:schemeClr val="accent2"/>
              </a:solidFill>
              <a:latin typeface="+mj-ea"/>
              <a:ea typeface="+mj-ea"/>
            </a:endParaRPr>
          </a:p>
        </p:txBody>
      </p:sp>
      <p:sp>
        <p:nvSpPr>
          <p:cNvPr id="17" name="TextBox 5"/>
          <p:cNvSpPr txBox="1"/>
          <p:nvPr userDrawn="1"/>
        </p:nvSpPr>
        <p:spPr>
          <a:xfrm>
            <a:off x="11576077" y="6558161"/>
            <a:ext cx="405721" cy="307648"/>
          </a:xfrm>
          <a:prstGeom prst="rect">
            <a:avLst/>
          </a:prstGeom>
          <a:noFill/>
        </p:spPr>
        <p:txBody>
          <a:bodyPr wrap="none" rtlCol="0">
            <a:spAutoFit/>
          </a:bodyPr>
          <a:lstStyle/>
          <a:p>
            <a:pPr algn="ctr"/>
            <a:fld id="{9BCBF865-A225-49B7-8C06-A3D8CF7C3037}" type="slidenum">
              <a:rPr lang="zh-CN" altLang="en-US" sz="1400" smtClean="0">
                <a:solidFill>
                  <a:schemeClr val="bg1"/>
                </a:solidFill>
                <a:latin typeface="+mj-ea"/>
                <a:ea typeface="+mj-ea"/>
              </a:rPr>
              <a:t>‹#›</a:t>
            </a:fld>
            <a:endParaRPr lang="zh-CN" altLang="en-US" sz="1400" dirty="0">
              <a:solidFill>
                <a:schemeClr val="bg1"/>
              </a:solidFill>
              <a:latin typeface="+mj-ea"/>
              <a:ea typeface="+mj-ea"/>
            </a:endParaRPr>
          </a:p>
        </p:txBody>
      </p:sp>
      <p:sp>
        <p:nvSpPr>
          <p:cNvPr id="5" name="Freeform 5"/>
          <p:cNvSpPr/>
          <p:nvPr userDrawn="1"/>
        </p:nvSpPr>
        <p:spPr bwMode="auto">
          <a:xfrm>
            <a:off x="0" y="6680200"/>
            <a:ext cx="11139488" cy="185738"/>
          </a:xfrm>
          <a:custGeom>
            <a:avLst/>
            <a:gdLst>
              <a:gd name="T0" fmla="*/ 0 w 14611"/>
              <a:gd name="T1" fmla="*/ 0 h 244"/>
              <a:gd name="T2" fmla="*/ 14560 w 14611"/>
              <a:gd name="T3" fmla="*/ 0 h 244"/>
              <a:gd name="T4" fmla="*/ 14598 w 14611"/>
              <a:gd name="T5" fmla="*/ 46 h 244"/>
              <a:gd name="T6" fmla="*/ 14503 w 14611"/>
              <a:gd name="T7" fmla="*/ 244 h 244"/>
              <a:gd name="T8" fmla="*/ 0 w 14611"/>
              <a:gd name="T9" fmla="*/ 244 h 244"/>
              <a:gd name="T10" fmla="*/ 0 w 14611"/>
              <a:gd name="T11" fmla="*/ 0 h 244"/>
            </a:gdLst>
            <a:ahLst/>
            <a:cxnLst>
              <a:cxn ang="0">
                <a:pos x="T0" y="T1"/>
              </a:cxn>
              <a:cxn ang="0">
                <a:pos x="T2" y="T3"/>
              </a:cxn>
              <a:cxn ang="0">
                <a:pos x="T4" y="T5"/>
              </a:cxn>
              <a:cxn ang="0">
                <a:pos x="T6" y="T7"/>
              </a:cxn>
              <a:cxn ang="0">
                <a:pos x="T8" y="T9"/>
              </a:cxn>
              <a:cxn ang="0">
                <a:pos x="T10" y="T11"/>
              </a:cxn>
            </a:cxnLst>
            <a:rect l="0" t="0" r="r" b="b"/>
            <a:pathLst>
              <a:path w="14611" h="244">
                <a:moveTo>
                  <a:pt x="0" y="0"/>
                </a:moveTo>
                <a:lnTo>
                  <a:pt x="14560" y="0"/>
                </a:lnTo>
                <a:cubicBezTo>
                  <a:pt x="14590" y="0"/>
                  <a:pt x="14611" y="20"/>
                  <a:pt x="14598" y="46"/>
                </a:cubicBezTo>
                <a:lnTo>
                  <a:pt x="14503" y="244"/>
                </a:lnTo>
                <a:lnTo>
                  <a:pt x="0" y="244"/>
                </a:lnTo>
                <a:lnTo>
                  <a:pt x="0" y="0"/>
                </a:lnTo>
                <a:close/>
              </a:path>
            </a:pathLst>
          </a:custGeom>
          <a:solidFill>
            <a:schemeClr val="tx1">
              <a:lumMod val="65000"/>
              <a:lumOff val="3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lgn="ctr"/>
            <a:endParaRPr lang="zh-CN" altLang="en-US" sz="2000">
              <a:solidFill>
                <a:schemeClr val="accent2"/>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6CC762-86F0-4B92-BCC9-8042CCFBF545}" type="slidenum">
              <a:rPr lang="zh-CN" altLang="en-US" smtClean="0"/>
              <a:t>‹#›</a:t>
            </a:fld>
            <a:endParaRPr lang="zh-CN" altLang="en-US"/>
          </a:p>
        </p:txBody>
      </p:sp>
      <p:sp>
        <p:nvSpPr>
          <p:cNvPr id="11" name="TextBox 10"/>
          <p:cNvSpPr txBox="1"/>
          <p:nvPr userDrawn="1"/>
        </p:nvSpPr>
        <p:spPr>
          <a:xfrm>
            <a:off x="1907704" y="6739570"/>
            <a:ext cx="1224136" cy="12192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http://www.2PPT.com/xiazai/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8AEB79-7BCA-4853-ADEA-25EBE4BE6A8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6CC762-86F0-4B92-BCC9-8042CCFBF54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AEB79-7BCA-4853-ADEA-25EBE4BE6A8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CC762-86F0-4B92-BCC9-8042CCFBF5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p:nvPr/>
        </p:nvSpPr>
        <p:spPr bwMode="auto">
          <a:xfrm>
            <a:off x="1588" y="3480372"/>
            <a:ext cx="12190413" cy="2736166"/>
          </a:xfrm>
          <a:custGeom>
            <a:avLst/>
            <a:gdLst>
              <a:gd name="T0" fmla="*/ 0 w 16048"/>
              <a:gd name="T1" fmla="*/ 3199 h 3199"/>
              <a:gd name="T2" fmla="*/ 13263 w 16048"/>
              <a:gd name="T3" fmla="*/ 547 h 3199"/>
              <a:gd name="T4" fmla="*/ 16048 w 16048"/>
              <a:gd name="T5" fmla="*/ 1001 h 3199"/>
            </a:gdLst>
            <a:ahLst/>
            <a:cxnLst>
              <a:cxn ang="0">
                <a:pos x="T0" y="T1"/>
              </a:cxn>
              <a:cxn ang="0">
                <a:pos x="T2" y="T3"/>
              </a:cxn>
              <a:cxn ang="0">
                <a:pos x="T4" y="T5"/>
              </a:cxn>
            </a:cxnLst>
            <a:rect l="0" t="0" r="r" b="b"/>
            <a:pathLst>
              <a:path w="16048" h="3199">
                <a:moveTo>
                  <a:pt x="0" y="3199"/>
                </a:moveTo>
                <a:cubicBezTo>
                  <a:pt x="4188" y="1383"/>
                  <a:pt x="8484" y="0"/>
                  <a:pt x="13263" y="547"/>
                </a:cubicBezTo>
                <a:cubicBezTo>
                  <a:pt x="14597" y="698"/>
                  <a:pt x="15341" y="855"/>
                  <a:pt x="16048" y="1001"/>
                </a:cubicBezTo>
              </a:path>
            </a:pathLst>
          </a:custGeom>
          <a:noFill/>
          <a:ln w="9525" cap="flat">
            <a:solidFill>
              <a:srgbClr val="B3B3B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16" name="Freeform 6"/>
          <p:cNvSpPr/>
          <p:nvPr/>
        </p:nvSpPr>
        <p:spPr bwMode="auto">
          <a:xfrm>
            <a:off x="0" y="3020197"/>
            <a:ext cx="12180892" cy="2601135"/>
          </a:xfrm>
          <a:custGeom>
            <a:avLst/>
            <a:gdLst>
              <a:gd name="T0" fmla="*/ 0 w 16036"/>
              <a:gd name="T1" fmla="*/ 1945 h 3041"/>
              <a:gd name="T2" fmla="*/ 235 w 16036"/>
              <a:gd name="T3" fmla="*/ 1886 h 3041"/>
              <a:gd name="T4" fmla="*/ 16036 w 16036"/>
              <a:gd name="T5" fmla="*/ 3041 h 3041"/>
            </a:gdLst>
            <a:ahLst/>
            <a:cxnLst>
              <a:cxn ang="0">
                <a:pos x="T0" y="T1"/>
              </a:cxn>
              <a:cxn ang="0">
                <a:pos x="T2" y="T3"/>
              </a:cxn>
              <a:cxn ang="0">
                <a:pos x="T4" y="T5"/>
              </a:cxn>
            </a:cxnLst>
            <a:rect l="0" t="0" r="r" b="b"/>
            <a:pathLst>
              <a:path w="16036" h="3041">
                <a:moveTo>
                  <a:pt x="0" y="1945"/>
                </a:moveTo>
                <a:cubicBezTo>
                  <a:pt x="58" y="1928"/>
                  <a:pt x="209" y="1892"/>
                  <a:pt x="235" y="1886"/>
                </a:cubicBezTo>
                <a:cubicBezTo>
                  <a:pt x="5478" y="695"/>
                  <a:pt x="10729" y="0"/>
                  <a:pt x="16036" y="3041"/>
                </a:cubicBezTo>
              </a:path>
            </a:pathLst>
          </a:custGeom>
          <a:noFill/>
          <a:ln w="9525" cap="flat">
            <a:solidFill>
              <a:srgbClr val="B3B3B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17" name="Freeform 7"/>
          <p:cNvSpPr/>
          <p:nvPr/>
        </p:nvSpPr>
        <p:spPr bwMode="auto">
          <a:xfrm>
            <a:off x="3175" y="5091866"/>
            <a:ext cx="3845011" cy="1783838"/>
          </a:xfrm>
          <a:custGeom>
            <a:avLst/>
            <a:gdLst>
              <a:gd name="T0" fmla="*/ 0 w 5062"/>
              <a:gd name="T1" fmla="*/ 0 h 2086"/>
              <a:gd name="T2" fmla="*/ 5062 w 5062"/>
              <a:gd name="T3" fmla="*/ 2086 h 2086"/>
            </a:gdLst>
            <a:ahLst/>
            <a:cxnLst>
              <a:cxn ang="0">
                <a:pos x="T0" y="T1"/>
              </a:cxn>
              <a:cxn ang="0">
                <a:pos x="T2" y="T3"/>
              </a:cxn>
            </a:cxnLst>
            <a:rect l="0" t="0" r="r" b="b"/>
            <a:pathLst>
              <a:path w="5062" h="2086">
                <a:moveTo>
                  <a:pt x="0" y="0"/>
                </a:moveTo>
                <a:cubicBezTo>
                  <a:pt x="1738" y="405"/>
                  <a:pt x="3432" y="1059"/>
                  <a:pt x="5062" y="2086"/>
                </a:cubicBezTo>
              </a:path>
            </a:pathLst>
          </a:custGeom>
          <a:noFill/>
          <a:ln w="9525" cap="flat">
            <a:solidFill>
              <a:srgbClr val="B3B3B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20" name="Freeform 61"/>
          <p:cNvSpPr/>
          <p:nvPr/>
        </p:nvSpPr>
        <p:spPr bwMode="auto">
          <a:xfrm>
            <a:off x="37" y="1340"/>
            <a:ext cx="12191964" cy="4748319"/>
          </a:xfrm>
          <a:custGeom>
            <a:avLst/>
            <a:gdLst>
              <a:gd name="T0" fmla="*/ 0 w 16000"/>
              <a:gd name="T1" fmla="*/ 0 h 6686"/>
              <a:gd name="T2" fmla="*/ 16000 w 16000"/>
              <a:gd name="T3" fmla="*/ 0 h 6686"/>
              <a:gd name="T4" fmla="*/ 16000 w 16000"/>
              <a:gd name="T5" fmla="*/ 6686 h 6686"/>
              <a:gd name="T6" fmla="*/ 9061 w 16000"/>
              <a:gd name="T7" fmla="*/ 5019 h 6686"/>
              <a:gd name="T8" fmla="*/ 0 w 16000"/>
              <a:gd name="T9" fmla="*/ 6607 h 6686"/>
              <a:gd name="T10" fmla="*/ 0 w 16000"/>
              <a:gd name="T11" fmla="*/ 0 h 6686"/>
            </a:gdLst>
            <a:ahLst/>
            <a:cxnLst>
              <a:cxn ang="0">
                <a:pos x="T0" y="T1"/>
              </a:cxn>
              <a:cxn ang="0">
                <a:pos x="T2" y="T3"/>
              </a:cxn>
              <a:cxn ang="0">
                <a:pos x="T4" y="T5"/>
              </a:cxn>
              <a:cxn ang="0">
                <a:pos x="T6" y="T7"/>
              </a:cxn>
              <a:cxn ang="0">
                <a:pos x="T8" y="T9"/>
              </a:cxn>
              <a:cxn ang="0">
                <a:pos x="T10" y="T11"/>
              </a:cxn>
            </a:cxnLst>
            <a:rect l="0" t="0" r="r" b="b"/>
            <a:pathLst>
              <a:path w="16000" h="6686">
                <a:moveTo>
                  <a:pt x="0" y="0"/>
                </a:moveTo>
                <a:lnTo>
                  <a:pt x="16000" y="0"/>
                </a:lnTo>
                <a:lnTo>
                  <a:pt x="16000" y="6686"/>
                </a:lnTo>
                <a:cubicBezTo>
                  <a:pt x="13722" y="5892"/>
                  <a:pt x="11485" y="5078"/>
                  <a:pt x="9061" y="5019"/>
                </a:cubicBezTo>
                <a:cubicBezTo>
                  <a:pt x="6061" y="4947"/>
                  <a:pt x="2927" y="5587"/>
                  <a:pt x="0" y="6607"/>
                </a:cubicBezTo>
                <a:lnTo>
                  <a:pt x="0" y="0"/>
                </a:lnTo>
                <a:close/>
              </a:path>
            </a:pathLst>
          </a:custGeom>
          <a:solidFill>
            <a:schemeClr val="tx1">
              <a:lumMod val="65000"/>
              <a:lumOff val="35000"/>
            </a:schemeClr>
          </a:solidFill>
          <a:ln w="19050" cap="flat">
            <a:noFill/>
            <a:prstDash val="solid"/>
            <a:miter lim="800000"/>
          </a:ln>
          <a:effectLst/>
        </p:spPr>
        <p:txBody>
          <a:bodyPr rot="0" spcFirstLastPara="0" vertOverflow="overflow" horzOverflow="overflow" vert="horz" wrap="square" lIns="91392" tIns="45696" rIns="91392" bIns="45696" numCol="1" spcCol="0" rtlCol="0" fromWordArt="0" anchor="t" anchorCtr="0" forceAA="0" compatLnSpc="1">
            <a:noAutofit/>
          </a:bodyPr>
          <a:lstStyle/>
          <a:p>
            <a:pPr>
              <a:spcBef>
                <a:spcPct val="20000"/>
              </a:spcBef>
              <a:buChar char="•"/>
            </a:pPr>
            <a:endParaRPr lang="zh-CN" altLang="en-US" sz="2000">
              <a:solidFill>
                <a:schemeClr val="accent1"/>
              </a:solidFill>
              <a:ea typeface="微软雅黑" panose="020B0503020204020204" pitchFamily="34" charset="-122"/>
            </a:endParaRPr>
          </a:p>
        </p:txBody>
      </p:sp>
      <p:sp>
        <p:nvSpPr>
          <p:cNvPr id="21" name="Freeform 62"/>
          <p:cNvSpPr/>
          <p:nvPr/>
        </p:nvSpPr>
        <p:spPr bwMode="auto">
          <a:xfrm>
            <a:off x="-11109" y="-11190"/>
            <a:ext cx="12191963" cy="4692405"/>
          </a:xfrm>
          <a:custGeom>
            <a:avLst/>
            <a:gdLst>
              <a:gd name="T0" fmla="*/ 0 w 16000"/>
              <a:gd name="T1" fmla="*/ 0 h 6607"/>
              <a:gd name="T2" fmla="*/ 16000 w 16000"/>
              <a:gd name="T3" fmla="*/ 0 h 6607"/>
              <a:gd name="T4" fmla="*/ 16000 w 16000"/>
              <a:gd name="T5" fmla="*/ 6431 h 6607"/>
              <a:gd name="T6" fmla="*/ 9061 w 16000"/>
              <a:gd name="T7" fmla="*/ 4878 h 6607"/>
              <a:gd name="T8" fmla="*/ 0 w 16000"/>
              <a:gd name="T9" fmla="*/ 6607 h 6607"/>
              <a:gd name="T10" fmla="*/ 0 w 16000"/>
              <a:gd name="T11" fmla="*/ 0 h 6607"/>
            </a:gdLst>
            <a:ahLst/>
            <a:cxnLst>
              <a:cxn ang="0">
                <a:pos x="T0" y="T1"/>
              </a:cxn>
              <a:cxn ang="0">
                <a:pos x="T2" y="T3"/>
              </a:cxn>
              <a:cxn ang="0">
                <a:pos x="T4" y="T5"/>
              </a:cxn>
              <a:cxn ang="0">
                <a:pos x="T6" y="T7"/>
              </a:cxn>
              <a:cxn ang="0">
                <a:pos x="T8" y="T9"/>
              </a:cxn>
              <a:cxn ang="0">
                <a:pos x="T10" y="T11"/>
              </a:cxn>
            </a:cxnLst>
            <a:rect l="0" t="0" r="r" b="b"/>
            <a:pathLst>
              <a:path w="16000" h="6607">
                <a:moveTo>
                  <a:pt x="0" y="0"/>
                </a:moveTo>
                <a:lnTo>
                  <a:pt x="16000" y="0"/>
                </a:lnTo>
                <a:lnTo>
                  <a:pt x="16000" y="6431"/>
                </a:lnTo>
                <a:cubicBezTo>
                  <a:pt x="13722" y="5637"/>
                  <a:pt x="11485" y="4937"/>
                  <a:pt x="9061" y="4878"/>
                </a:cubicBezTo>
                <a:cubicBezTo>
                  <a:pt x="6061" y="4806"/>
                  <a:pt x="2927" y="5586"/>
                  <a:pt x="0" y="6607"/>
                </a:cubicBezTo>
                <a:lnTo>
                  <a:pt x="0" y="0"/>
                </a:lnTo>
                <a:close/>
              </a:path>
            </a:pathLst>
          </a:custGeom>
          <a:blipFill dpi="0" rotWithShape="1">
            <a:blip r:embed="rId3"/>
            <a:srcRect/>
            <a:stretch>
              <a:fillRect/>
            </a:stretch>
          </a:blipFill>
          <a:ln>
            <a:noFill/>
          </a:ln>
        </p:spPr>
        <p:txBody>
          <a:bodyPr vert="horz" wrap="square" lIns="91404" tIns="45702" rIns="91404" bIns="45702" numCol="1" anchor="t" anchorCtr="0" compatLnSpc="1"/>
          <a:lstStyle/>
          <a:p>
            <a:endParaRPr lang="zh-CN" altLang="en-US" sz="1800" dirty="0"/>
          </a:p>
        </p:txBody>
      </p:sp>
      <p:sp>
        <p:nvSpPr>
          <p:cNvPr id="22" name="椭圆 21"/>
          <p:cNvSpPr/>
          <p:nvPr/>
        </p:nvSpPr>
        <p:spPr bwMode="auto">
          <a:xfrm>
            <a:off x="7447390" y="3769191"/>
            <a:ext cx="217349" cy="217349"/>
          </a:xfrm>
          <a:prstGeom prst="ellipse">
            <a:avLst/>
          </a:prstGeom>
          <a:solidFill>
            <a:schemeClr val="tx1">
              <a:lumMod val="50000"/>
              <a:lumOff val="50000"/>
            </a:schemeClr>
          </a:solidFill>
          <a:ln w="19050" cap="flat">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p>
            <a:pPr>
              <a:spcBef>
                <a:spcPct val="20000"/>
              </a:spcBef>
              <a:buChar char="•"/>
            </a:pPr>
            <a:endParaRPr lang="zh-CN" altLang="en-US" sz="2000">
              <a:solidFill>
                <a:schemeClr val="accent1"/>
              </a:solidFill>
              <a:ea typeface="微软雅黑" panose="020B0503020204020204" pitchFamily="34" charset="-122"/>
            </a:endParaRPr>
          </a:p>
        </p:txBody>
      </p:sp>
      <p:sp>
        <p:nvSpPr>
          <p:cNvPr id="23" name="椭圆 22"/>
          <p:cNvSpPr/>
          <p:nvPr/>
        </p:nvSpPr>
        <p:spPr bwMode="auto">
          <a:xfrm>
            <a:off x="1290227" y="5472953"/>
            <a:ext cx="217349" cy="217349"/>
          </a:xfrm>
          <a:prstGeom prst="ellipse">
            <a:avLst/>
          </a:prstGeom>
          <a:gradFill>
            <a:gsLst>
              <a:gs pos="53000">
                <a:schemeClr val="bg2"/>
              </a:gs>
              <a:gs pos="0">
                <a:srgbClr val="FD986B"/>
              </a:gs>
              <a:gs pos="100000">
                <a:srgbClr val="F84E02"/>
              </a:gs>
            </a:gsLst>
            <a:lin ang="5400000" scaled="1"/>
          </a:gradFill>
          <a:ln w="19050" cap="flat">
            <a:solidFill>
              <a:schemeClr val="accent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392" tIns="45696" rIns="91392" bIns="45696" numCol="1" spcCol="0" rtlCol="0" fromWordArt="0" anchor="t" anchorCtr="0" forceAA="0" compatLnSpc="1">
            <a:noAutofit/>
          </a:bodyPr>
          <a:lstStyle/>
          <a:p>
            <a:pPr>
              <a:spcBef>
                <a:spcPct val="20000"/>
              </a:spcBef>
              <a:buChar char="•"/>
            </a:pPr>
            <a:endParaRPr lang="zh-CN" altLang="en-US" sz="2000">
              <a:solidFill>
                <a:schemeClr val="accent1"/>
              </a:solidFill>
              <a:ea typeface="微软雅黑" panose="020B0503020204020204" pitchFamily="34" charset="-122"/>
            </a:endParaRPr>
          </a:p>
        </p:txBody>
      </p:sp>
      <p:grpSp>
        <p:nvGrpSpPr>
          <p:cNvPr id="2" name="组合 1"/>
          <p:cNvGrpSpPr/>
          <p:nvPr/>
        </p:nvGrpSpPr>
        <p:grpSpPr>
          <a:xfrm>
            <a:off x="2201080" y="4432201"/>
            <a:ext cx="9096840" cy="2099565"/>
            <a:chOff x="2201939" y="4432593"/>
            <a:chExt cx="9100394" cy="2100385"/>
          </a:xfrm>
        </p:grpSpPr>
        <p:sp>
          <p:nvSpPr>
            <p:cNvPr id="26" name="文本框 25"/>
            <p:cNvSpPr txBox="1"/>
            <p:nvPr/>
          </p:nvSpPr>
          <p:spPr>
            <a:xfrm>
              <a:off x="5065638" y="4432593"/>
              <a:ext cx="5019323"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适用于项目招商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旅游地投资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项目建设推进</a:t>
              </a:r>
            </a:p>
          </p:txBody>
        </p:sp>
        <p:sp>
          <p:nvSpPr>
            <p:cNvPr id="31" name="文本框 30"/>
            <p:cNvSpPr txBox="1"/>
            <p:nvPr/>
          </p:nvSpPr>
          <p:spPr>
            <a:xfrm>
              <a:off x="2201939" y="4800954"/>
              <a:ext cx="8049062" cy="1600438"/>
            </a:xfrm>
            <a:prstGeom prst="rect">
              <a:avLst/>
            </a:prstGeom>
            <a:noFill/>
          </p:spPr>
          <p:txBody>
            <a:bodyPr wrap="none" rtlCol="0">
              <a:spAutoFit/>
            </a:bodyPr>
            <a:lstStyle/>
            <a:p>
              <a:pPr algn="r"/>
              <a:r>
                <a:rPr lang="zh-CN" altLang="en-US" sz="4400" b="1" dirty="0">
                  <a:solidFill>
                    <a:srgbClr val="C00000"/>
                  </a:solidFill>
                  <a:latin typeface="微软雅黑" panose="020B0503020204020204" pitchFamily="34" charset="-122"/>
                  <a:ea typeface="微软雅黑" panose="020B0503020204020204" pitchFamily="34" charset="-122"/>
                </a:rPr>
                <a:t>政府项目招商推介投资通用</a:t>
              </a:r>
              <a:r>
                <a:rPr lang="en-US" altLang="zh-CN" sz="4400" b="1" dirty="0">
                  <a:solidFill>
                    <a:srgbClr val="C00000"/>
                  </a:solidFill>
                  <a:latin typeface="微软雅黑" panose="020B0503020204020204" pitchFamily="34" charset="-122"/>
                  <a:ea typeface="微软雅黑" panose="020B0503020204020204" pitchFamily="34" charset="-122"/>
                </a:rPr>
                <a:t>PPT</a:t>
              </a:r>
            </a:p>
            <a:p>
              <a:pPr algn="r"/>
              <a:endParaRPr lang="zh-CN" altLang="en-US" sz="54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9401314" y="6132841"/>
              <a:ext cx="1207057" cy="400137"/>
            </a:xfrm>
            <a:prstGeom prst="rect">
              <a:avLst/>
            </a:prstGeom>
            <a:noFill/>
          </p:spPr>
          <p:txBody>
            <a:bodyPr wrap="square" rtlCol="0">
              <a:spAutoFit/>
            </a:bodyPr>
            <a:lstStyle/>
            <a:p>
              <a:pPr algn="r"/>
              <a:r>
                <a:rPr lang="zh-CN" altLang="en-US" sz="2000" dirty="0">
                  <a:latin typeface="微软雅黑" panose="020B0503020204020204" pitchFamily="34" charset="-122"/>
                  <a:ea typeface="微软雅黑" panose="020B0503020204020204" pitchFamily="34" charset="-122"/>
                </a:rPr>
                <a:t>招商引</a:t>
              </a:r>
              <a:r>
                <a:rPr lang="zh-CN" altLang="en-US" sz="2000" dirty="0" smtClean="0">
                  <a:latin typeface="微软雅黑" panose="020B0503020204020204" pitchFamily="34" charset="-122"/>
                  <a:ea typeface="微软雅黑" panose="020B0503020204020204" pitchFamily="34" charset="-122"/>
                </a:rPr>
                <a:t>资</a:t>
              </a:r>
              <a:endParaRPr lang="zh-CN" altLang="en-US" sz="2000" dirty="0">
                <a:latin typeface="微软雅黑" panose="020B0503020204020204" pitchFamily="34" charset="-122"/>
                <a:ea typeface="微软雅黑" panose="020B0503020204020204" pitchFamily="34" charset="-122"/>
              </a:endParaRPr>
            </a:p>
          </p:txBody>
        </p:sp>
        <p:sp>
          <p:nvSpPr>
            <p:cNvPr id="35" name="Freeform 10"/>
            <p:cNvSpPr>
              <a:spLocks noChangeAspect="1" noEditPoints="1"/>
            </p:cNvSpPr>
            <p:nvPr/>
          </p:nvSpPr>
          <p:spPr bwMode="auto">
            <a:xfrm>
              <a:off x="5210732" y="5717286"/>
              <a:ext cx="302106" cy="291032"/>
            </a:xfrm>
            <a:custGeom>
              <a:avLst/>
              <a:gdLst>
                <a:gd name="T0" fmla="*/ 160 w 319"/>
                <a:gd name="T1" fmla="*/ 0 h 319"/>
                <a:gd name="T2" fmla="*/ 319 w 319"/>
                <a:gd name="T3" fmla="*/ 159 h 319"/>
                <a:gd name="T4" fmla="*/ 160 w 319"/>
                <a:gd name="T5" fmla="*/ 319 h 319"/>
                <a:gd name="T6" fmla="*/ 0 w 319"/>
                <a:gd name="T7" fmla="*/ 159 h 319"/>
                <a:gd name="T8" fmla="*/ 160 w 319"/>
                <a:gd name="T9" fmla="*/ 0 h 319"/>
                <a:gd name="T10" fmla="*/ 102 w 319"/>
                <a:gd name="T11" fmla="*/ 121 h 319"/>
                <a:gd name="T12" fmla="*/ 79 w 319"/>
                <a:gd name="T13" fmla="*/ 74 h 319"/>
                <a:gd name="T14" fmla="*/ 59 w 319"/>
                <a:gd name="T15" fmla="*/ 95 h 319"/>
                <a:gd name="T16" fmla="*/ 130 w 319"/>
                <a:gd name="T17" fmla="*/ 269 h 319"/>
                <a:gd name="T18" fmla="*/ 169 w 319"/>
                <a:gd name="T19" fmla="*/ 270 h 319"/>
                <a:gd name="T20" fmla="*/ 144 w 319"/>
                <a:gd name="T21" fmla="*/ 218 h 319"/>
                <a:gd name="T22" fmla="*/ 105 w 319"/>
                <a:gd name="T23" fmla="*/ 185 h 319"/>
                <a:gd name="T24" fmla="*/ 102 w 319"/>
                <a:gd name="T25" fmla="*/ 121 h 319"/>
                <a:gd name="T26" fmla="*/ 167 w 319"/>
                <a:gd name="T27" fmla="*/ 207 h 319"/>
                <a:gd name="T28" fmla="*/ 148 w 319"/>
                <a:gd name="T29" fmla="*/ 217 h 319"/>
                <a:gd name="T30" fmla="*/ 173 w 319"/>
                <a:gd name="T31" fmla="*/ 266 h 319"/>
                <a:gd name="T32" fmla="*/ 191 w 319"/>
                <a:gd name="T33" fmla="*/ 256 h 319"/>
                <a:gd name="T34" fmla="*/ 167 w 319"/>
                <a:gd name="T35" fmla="*/ 207 h 319"/>
                <a:gd name="T36" fmla="*/ 107 w 319"/>
                <a:gd name="T37" fmla="*/ 119 h 319"/>
                <a:gd name="T38" fmla="*/ 125 w 319"/>
                <a:gd name="T39" fmla="*/ 110 h 319"/>
                <a:gd name="T40" fmla="*/ 101 w 319"/>
                <a:gd name="T41" fmla="*/ 61 h 319"/>
                <a:gd name="T42" fmla="*/ 83 w 319"/>
                <a:gd name="T43" fmla="*/ 71 h 319"/>
                <a:gd name="T44" fmla="*/ 107 w 319"/>
                <a:gd name="T45" fmla="*/ 119 h 319"/>
                <a:gd name="T46" fmla="*/ 168 w 319"/>
                <a:gd name="T47" fmla="*/ 94 h 319"/>
                <a:gd name="T48" fmla="*/ 207 w 319"/>
                <a:gd name="T49" fmla="*/ 205 h 319"/>
                <a:gd name="T50" fmla="*/ 200 w 319"/>
                <a:gd name="T51" fmla="*/ 200 h 319"/>
                <a:gd name="T52" fmla="*/ 166 w 319"/>
                <a:gd name="T53" fmla="*/ 102 h 319"/>
                <a:gd name="T54" fmla="*/ 168 w 319"/>
                <a:gd name="T55" fmla="*/ 94 h 319"/>
                <a:gd name="T56" fmla="*/ 181 w 319"/>
                <a:gd name="T57" fmla="*/ 49 h 319"/>
                <a:gd name="T58" fmla="*/ 178 w 319"/>
                <a:gd name="T59" fmla="*/ 57 h 319"/>
                <a:gd name="T60" fmla="*/ 235 w 319"/>
                <a:gd name="T61" fmla="*/ 222 h 319"/>
                <a:gd name="T62" fmla="*/ 242 w 319"/>
                <a:gd name="T63" fmla="*/ 225 h 319"/>
                <a:gd name="T64" fmla="*/ 181 w 319"/>
                <a:gd name="T65" fmla="*/ 4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319">
                  <a:moveTo>
                    <a:pt x="160" y="0"/>
                  </a:moveTo>
                  <a:cubicBezTo>
                    <a:pt x="248" y="0"/>
                    <a:pt x="319" y="71"/>
                    <a:pt x="319" y="159"/>
                  </a:cubicBezTo>
                  <a:cubicBezTo>
                    <a:pt x="319" y="248"/>
                    <a:pt x="248" y="319"/>
                    <a:pt x="160" y="319"/>
                  </a:cubicBezTo>
                  <a:cubicBezTo>
                    <a:pt x="72" y="319"/>
                    <a:pt x="0" y="248"/>
                    <a:pt x="0" y="159"/>
                  </a:cubicBezTo>
                  <a:cubicBezTo>
                    <a:pt x="0" y="71"/>
                    <a:pt x="72" y="0"/>
                    <a:pt x="160" y="0"/>
                  </a:cubicBezTo>
                  <a:close/>
                  <a:moveTo>
                    <a:pt x="102" y="121"/>
                  </a:moveTo>
                  <a:cubicBezTo>
                    <a:pt x="94" y="105"/>
                    <a:pt x="87" y="90"/>
                    <a:pt x="79" y="74"/>
                  </a:cubicBezTo>
                  <a:cubicBezTo>
                    <a:pt x="70" y="81"/>
                    <a:pt x="64" y="84"/>
                    <a:pt x="59" y="95"/>
                  </a:cubicBezTo>
                  <a:cubicBezTo>
                    <a:pt x="36" y="145"/>
                    <a:pt x="73" y="245"/>
                    <a:pt x="130" y="269"/>
                  </a:cubicBezTo>
                  <a:cubicBezTo>
                    <a:pt x="145" y="274"/>
                    <a:pt x="154" y="273"/>
                    <a:pt x="169" y="270"/>
                  </a:cubicBezTo>
                  <a:cubicBezTo>
                    <a:pt x="160" y="253"/>
                    <a:pt x="152" y="235"/>
                    <a:pt x="144" y="218"/>
                  </a:cubicBezTo>
                  <a:cubicBezTo>
                    <a:pt x="122" y="220"/>
                    <a:pt x="115" y="202"/>
                    <a:pt x="105" y="185"/>
                  </a:cubicBezTo>
                  <a:cubicBezTo>
                    <a:pt x="90" y="159"/>
                    <a:pt x="87" y="133"/>
                    <a:pt x="102" y="121"/>
                  </a:cubicBezTo>
                  <a:close/>
                  <a:moveTo>
                    <a:pt x="167" y="207"/>
                  </a:moveTo>
                  <a:lnTo>
                    <a:pt x="148" y="217"/>
                  </a:lnTo>
                  <a:lnTo>
                    <a:pt x="173" y="266"/>
                  </a:lnTo>
                  <a:lnTo>
                    <a:pt x="191" y="256"/>
                  </a:lnTo>
                  <a:lnTo>
                    <a:pt x="167" y="207"/>
                  </a:lnTo>
                  <a:close/>
                  <a:moveTo>
                    <a:pt x="107" y="119"/>
                  </a:moveTo>
                  <a:lnTo>
                    <a:pt x="125" y="110"/>
                  </a:lnTo>
                  <a:lnTo>
                    <a:pt x="101" y="61"/>
                  </a:lnTo>
                  <a:lnTo>
                    <a:pt x="83" y="71"/>
                  </a:lnTo>
                  <a:lnTo>
                    <a:pt x="107" y="119"/>
                  </a:lnTo>
                  <a:close/>
                  <a:moveTo>
                    <a:pt x="168" y="94"/>
                  </a:moveTo>
                  <a:cubicBezTo>
                    <a:pt x="218" y="106"/>
                    <a:pt x="232" y="160"/>
                    <a:pt x="207" y="205"/>
                  </a:cubicBezTo>
                  <a:cubicBezTo>
                    <a:pt x="205" y="204"/>
                    <a:pt x="202" y="201"/>
                    <a:pt x="200" y="200"/>
                  </a:cubicBezTo>
                  <a:cubicBezTo>
                    <a:pt x="223" y="143"/>
                    <a:pt x="203" y="117"/>
                    <a:pt x="166" y="102"/>
                  </a:cubicBezTo>
                  <a:cubicBezTo>
                    <a:pt x="167" y="99"/>
                    <a:pt x="167" y="97"/>
                    <a:pt x="168" y="94"/>
                  </a:cubicBezTo>
                  <a:close/>
                  <a:moveTo>
                    <a:pt x="181" y="49"/>
                  </a:moveTo>
                  <a:cubicBezTo>
                    <a:pt x="180" y="52"/>
                    <a:pt x="179" y="54"/>
                    <a:pt x="178" y="57"/>
                  </a:cubicBezTo>
                  <a:cubicBezTo>
                    <a:pt x="229" y="75"/>
                    <a:pt x="281" y="122"/>
                    <a:pt x="235" y="222"/>
                  </a:cubicBezTo>
                  <a:cubicBezTo>
                    <a:pt x="237" y="223"/>
                    <a:pt x="240" y="224"/>
                    <a:pt x="242" y="225"/>
                  </a:cubicBezTo>
                  <a:cubicBezTo>
                    <a:pt x="269" y="174"/>
                    <a:pt x="284" y="86"/>
                    <a:pt x="181" y="49"/>
                  </a:cubicBezTo>
                  <a:close/>
                </a:path>
              </a:pathLst>
            </a:cu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6" name="Freeform 11"/>
            <p:cNvSpPr>
              <a:spLocks noChangeAspect="1" noEditPoints="1"/>
            </p:cNvSpPr>
            <p:nvPr/>
          </p:nvSpPr>
          <p:spPr bwMode="auto">
            <a:xfrm>
              <a:off x="7666756" y="5716497"/>
              <a:ext cx="303686" cy="292612"/>
            </a:xfrm>
            <a:custGeom>
              <a:avLst/>
              <a:gdLst>
                <a:gd name="T0" fmla="*/ 160 w 321"/>
                <a:gd name="T1" fmla="*/ 0 h 321"/>
                <a:gd name="T2" fmla="*/ 321 w 321"/>
                <a:gd name="T3" fmla="*/ 160 h 321"/>
                <a:gd name="T4" fmla="*/ 160 w 321"/>
                <a:gd name="T5" fmla="*/ 321 h 321"/>
                <a:gd name="T6" fmla="*/ 0 w 321"/>
                <a:gd name="T7" fmla="*/ 160 h 321"/>
                <a:gd name="T8" fmla="*/ 160 w 321"/>
                <a:gd name="T9" fmla="*/ 0 h 321"/>
                <a:gd name="T10" fmla="*/ 199 w 321"/>
                <a:gd name="T11" fmla="*/ 145 h 321"/>
                <a:gd name="T12" fmla="*/ 165 w 321"/>
                <a:gd name="T13" fmla="*/ 112 h 321"/>
                <a:gd name="T14" fmla="*/ 134 w 321"/>
                <a:gd name="T15" fmla="*/ 145 h 321"/>
                <a:gd name="T16" fmla="*/ 199 w 321"/>
                <a:gd name="T17" fmla="*/ 145 h 321"/>
                <a:gd name="T18" fmla="*/ 266 w 321"/>
                <a:gd name="T19" fmla="*/ 101 h 321"/>
                <a:gd name="T20" fmla="*/ 241 w 321"/>
                <a:gd name="T21" fmla="*/ 58 h 321"/>
                <a:gd name="T22" fmla="*/ 194 w 321"/>
                <a:gd name="T23" fmla="*/ 74 h 321"/>
                <a:gd name="T24" fmla="*/ 260 w 321"/>
                <a:gd name="T25" fmla="*/ 172 h 321"/>
                <a:gd name="T26" fmla="*/ 133 w 321"/>
                <a:gd name="T27" fmla="*/ 172 h 321"/>
                <a:gd name="T28" fmla="*/ 198 w 321"/>
                <a:gd name="T29" fmla="*/ 188 h 321"/>
                <a:gd name="T30" fmla="*/ 256 w 321"/>
                <a:gd name="T31" fmla="*/ 188 h 321"/>
                <a:gd name="T32" fmla="*/ 159 w 321"/>
                <a:gd name="T33" fmla="*/ 252 h 321"/>
                <a:gd name="T34" fmla="*/ 82 w 321"/>
                <a:gd name="T35" fmla="*/ 199 h 321"/>
                <a:gd name="T36" fmla="*/ 70 w 321"/>
                <a:gd name="T37" fmla="*/ 238 h 321"/>
                <a:gd name="T38" fmla="*/ 138 w 321"/>
                <a:gd name="T39" fmla="*/ 250 h 321"/>
                <a:gd name="T40" fmla="*/ 55 w 321"/>
                <a:gd name="T41" fmla="*/ 262 h 321"/>
                <a:gd name="T42" fmla="*/ 106 w 321"/>
                <a:gd name="T43" fmla="*/ 125 h 321"/>
                <a:gd name="T44" fmla="*/ 171 w 321"/>
                <a:gd name="T45" fmla="*/ 70 h 321"/>
                <a:gd name="T46" fmla="*/ 102 w 321"/>
                <a:gd name="T47" fmla="*/ 124 h 321"/>
                <a:gd name="T48" fmla="*/ 73 w 321"/>
                <a:gd name="T49" fmla="*/ 161 h 321"/>
                <a:gd name="T50" fmla="*/ 150 w 321"/>
                <a:gd name="T51" fmla="*/ 70 h 321"/>
                <a:gd name="T52" fmla="*/ 172 w 321"/>
                <a:gd name="T53" fmla="*/ 70 h 321"/>
                <a:gd name="T54" fmla="*/ 244 w 321"/>
                <a:gd name="T55" fmla="*/ 50 h 321"/>
                <a:gd name="T56" fmla="*/ 266 w 321"/>
                <a:gd name="T57" fmla="*/ 1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7" name="TextBox 30"/>
            <p:cNvSpPr txBox="1"/>
            <p:nvPr/>
          </p:nvSpPr>
          <p:spPr>
            <a:xfrm>
              <a:off x="7968195" y="5669790"/>
              <a:ext cx="3334138" cy="400137"/>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20XX.XX</a:t>
              </a:r>
              <a:endParaRPr lang="zh-CN" altLang="en-US" sz="2000" dirty="0">
                <a:latin typeface="微软雅黑" panose="020B0503020204020204" pitchFamily="34" charset="-122"/>
                <a:ea typeface="微软雅黑" panose="020B0503020204020204" pitchFamily="34" charset="-122"/>
              </a:endParaRPr>
            </a:p>
          </p:txBody>
        </p:sp>
        <p:sp>
          <p:nvSpPr>
            <p:cNvPr id="38" name="TextBox 31"/>
            <p:cNvSpPr txBox="1"/>
            <p:nvPr/>
          </p:nvSpPr>
          <p:spPr>
            <a:xfrm>
              <a:off x="5530758" y="5696279"/>
              <a:ext cx="1950699" cy="398936"/>
            </a:xfrm>
            <a:prstGeom prst="rect">
              <a:avLst/>
            </a:prstGeom>
            <a:noFill/>
          </p:spPr>
          <p:txBody>
            <a:bodyPr wrap="square" rtlCol="0">
              <a:spAutoFit/>
            </a:bodyPr>
            <a:lstStyle/>
            <a:p>
              <a:r>
                <a:rPr lang="en-US" altLang="zh-CN" sz="2000" smtClean="0">
                  <a:latin typeface="微软雅黑" panose="020B0503020204020204" pitchFamily="34" charset="-122"/>
                  <a:ea typeface="微软雅黑" panose="020B0503020204020204" pitchFamily="34" charset="-122"/>
                </a:rPr>
                <a:t>PPT818</a:t>
              </a:r>
              <a:endParaRPr lang="zh-CN" altLang="en-US" sz="20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1" y="1572479"/>
            <a:ext cx="12192000" cy="3708990"/>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pSp>
        <p:nvGrpSpPr>
          <p:cNvPr id="26" name="组合 25"/>
          <p:cNvGrpSpPr/>
          <p:nvPr/>
        </p:nvGrpSpPr>
        <p:grpSpPr>
          <a:xfrm>
            <a:off x="1129389" y="1225266"/>
            <a:ext cx="9941919" cy="4507166"/>
            <a:chOff x="1129829" y="1276299"/>
            <a:chExt cx="9945803" cy="4508927"/>
          </a:xfrm>
        </p:grpSpPr>
        <p:sp>
          <p:nvSpPr>
            <p:cNvPr id="4" name="TextBox 4"/>
            <p:cNvSpPr txBox="1"/>
            <p:nvPr/>
          </p:nvSpPr>
          <p:spPr>
            <a:xfrm>
              <a:off x="2231164" y="1276299"/>
              <a:ext cx="2034531" cy="4508927"/>
            </a:xfrm>
            <a:prstGeom prst="rect">
              <a:avLst/>
            </a:prstGeom>
            <a:noFill/>
          </p:spPr>
          <p:txBody>
            <a:bodyPr wrap="none" rtlCol="0">
              <a:spAutoFit/>
            </a:bodyPr>
            <a:lstStyle/>
            <a:p>
              <a:pPr defTabSz="913765" fontAlgn="base">
                <a:spcBef>
                  <a:spcPct val="0"/>
                </a:spcBef>
                <a:spcAft>
                  <a:spcPct val="0"/>
                </a:spcAft>
                <a:defRPr/>
              </a:pPr>
              <a:r>
                <a:rPr lang="en-US" altLang="zh-CN" sz="28690" b="1" dirty="0">
                  <a:solidFill>
                    <a:schemeClr val="bg1"/>
                  </a:solidFill>
                  <a:latin typeface="Impact" panose="020B0806030902050204" pitchFamily="34" charset="0"/>
                  <a:ea typeface="微软雅黑" panose="020B0503020204020204" pitchFamily="34" charset="-122"/>
                </a:rPr>
                <a:t>2</a:t>
              </a:r>
              <a:endParaRPr lang="zh-CN" altLang="en-US" sz="28690" b="1" dirty="0">
                <a:solidFill>
                  <a:schemeClr val="bg1"/>
                </a:solidFill>
                <a:latin typeface="Impact" panose="020B0806030902050204" pitchFamily="34" charset="0"/>
                <a:ea typeface="微软雅黑" panose="020B0503020204020204" pitchFamily="34" charset="-122"/>
              </a:endParaRPr>
            </a:p>
          </p:txBody>
        </p:sp>
        <p:sp>
          <p:nvSpPr>
            <p:cNvPr id="5" name="TextBox 5"/>
            <p:cNvSpPr txBox="1"/>
            <p:nvPr/>
          </p:nvSpPr>
          <p:spPr>
            <a:xfrm>
              <a:off x="1129829" y="4420144"/>
              <a:ext cx="1182568" cy="584775"/>
            </a:xfrm>
            <a:prstGeom prst="rect">
              <a:avLst/>
            </a:prstGeom>
            <a:noFill/>
          </p:spPr>
          <p:txBody>
            <a:bodyPr wrap="none" rtlCol="0">
              <a:spAutoFit/>
            </a:bodyPr>
            <a:lstStyle/>
            <a:p>
              <a:pPr defTabSz="913765" fontAlgn="base">
                <a:spcBef>
                  <a:spcPct val="0"/>
                </a:spcBef>
                <a:spcAft>
                  <a:spcPct val="0"/>
                </a:spcAft>
                <a:defRPr/>
              </a:pPr>
              <a:r>
                <a:rPr lang="en-US" altLang="zh-CN" sz="3200" dirty="0">
                  <a:solidFill>
                    <a:srgbClr val="FFFFFF"/>
                  </a:solidFill>
                  <a:latin typeface="微软雅黑" panose="020B0503020204020204" pitchFamily="34" charset="-122"/>
                  <a:ea typeface="微软雅黑" panose="020B0503020204020204" pitchFamily="34" charset="-122"/>
                </a:rPr>
                <a:t>PART</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4575861" y="2308154"/>
              <a:ext cx="6499771" cy="923330"/>
            </a:xfrm>
            <a:prstGeom prst="rect">
              <a:avLst/>
            </a:prstGeom>
            <a:noFill/>
          </p:spPr>
          <p:txBody>
            <a:bodyPr wrap="square" rtlCol="0">
              <a:spAutoFit/>
            </a:bodyPr>
            <a:lstStyle/>
            <a:p>
              <a:pPr lvl="0"/>
              <a:r>
                <a:rPr lang="zh-CN" altLang="en-US" sz="5400" b="1" dirty="0">
                  <a:solidFill>
                    <a:srgbClr val="FFFFFF"/>
                  </a:solidFill>
                  <a:latin typeface="微软雅黑" panose="020B0503020204020204" pitchFamily="34" charset="-122"/>
                  <a:ea typeface="微软雅黑" panose="020B0503020204020204" pitchFamily="34" charset="-122"/>
                </a:rPr>
                <a:t>项 目 分 析</a:t>
              </a:r>
            </a:p>
          </p:txBody>
        </p:sp>
        <p:sp>
          <p:nvSpPr>
            <p:cNvPr id="9" name="Freeform 21"/>
            <p:cNvSpPr>
              <a:spLocks noEditPoints="1"/>
            </p:cNvSpPr>
            <p:nvPr/>
          </p:nvSpPr>
          <p:spPr bwMode="auto">
            <a:xfrm>
              <a:off x="4754816"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0" name="Freeform 21"/>
            <p:cNvSpPr>
              <a:spLocks noEditPoints="1"/>
            </p:cNvSpPr>
            <p:nvPr/>
          </p:nvSpPr>
          <p:spPr bwMode="auto">
            <a:xfrm>
              <a:off x="6673035"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1" name="Freeform 21"/>
            <p:cNvSpPr>
              <a:spLocks noEditPoints="1"/>
            </p:cNvSpPr>
            <p:nvPr/>
          </p:nvSpPr>
          <p:spPr bwMode="auto">
            <a:xfrm>
              <a:off x="4754816"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2" name="Freeform 21"/>
            <p:cNvSpPr>
              <a:spLocks noEditPoints="1"/>
            </p:cNvSpPr>
            <p:nvPr/>
          </p:nvSpPr>
          <p:spPr bwMode="auto">
            <a:xfrm>
              <a:off x="6672990"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3" name="TextBox 9"/>
            <p:cNvSpPr txBox="1"/>
            <p:nvPr/>
          </p:nvSpPr>
          <p:spPr>
            <a:xfrm>
              <a:off x="4974334"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项目规划图</a:t>
              </a:r>
            </a:p>
          </p:txBody>
        </p:sp>
        <p:sp>
          <p:nvSpPr>
            <p:cNvPr id="14" name="TextBox 10"/>
            <p:cNvSpPr txBox="1"/>
            <p:nvPr/>
          </p:nvSpPr>
          <p:spPr>
            <a:xfrm>
              <a:off x="4974334"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项目数据</a:t>
              </a:r>
            </a:p>
          </p:txBody>
        </p:sp>
        <p:sp>
          <p:nvSpPr>
            <p:cNvPr id="15" name="TextBox 13"/>
            <p:cNvSpPr txBox="1"/>
            <p:nvPr/>
          </p:nvSpPr>
          <p:spPr>
            <a:xfrm>
              <a:off x="6985823"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项目区位</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6" name="TextBox 14"/>
            <p:cNvSpPr txBox="1"/>
            <p:nvPr/>
          </p:nvSpPr>
          <p:spPr>
            <a:xfrm>
              <a:off x="6985823"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项目实景</a:t>
              </a:r>
            </a:p>
          </p:txBody>
        </p:sp>
      </p:grpSp>
      <p:cxnSp>
        <p:nvCxnSpPr>
          <p:cNvPr id="24" name="直接连接符 23"/>
          <p:cNvCxnSpPr/>
          <p:nvPr/>
        </p:nvCxnSpPr>
        <p:spPr bwMode="auto">
          <a:xfrm>
            <a:off x="1" y="5372457"/>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1" y="1470722"/>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项目规划图</a:t>
            </a:r>
          </a:p>
        </p:txBody>
      </p:sp>
      <p:pic>
        <p:nvPicPr>
          <p:cNvPr id="17" name="Picture 3" descr="商业广场"/>
          <p:cNvPicPr>
            <a:picLocks noChangeAspect="1" noChangeArrowheads="1"/>
          </p:cNvPicPr>
          <p:nvPr/>
        </p:nvPicPr>
        <p:blipFill rotWithShape="1">
          <a:blip r:embed="rId3" cstate="screen"/>
          <a:srcRect/>
          <a:stretch>
            <a:fillRect/>
          </a:stretch>
        </p:blipFill>
        <p:spPr bwMode="auto">
          <a:xfrm>
            <a:off x="73282" y="909705"/>
            <a:ext cx="12069239" cy="552471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项目区位</a:t>
            </a:r>
          </a:p>
        </p:txBody>
      </p:sp>
      <p:pic>
        <p:nvPicPr>
          <p:cNvPr id="6" name="Picture 8"/>
          <p:cNvPicPr>
            <a:picLocks noChangeAspect="1" noChangeArrowheads="1"/>
          </p:cNvPicPr>
          <p:nvPr/>
        </p:nvPicPr>
        <p:blipFill>
          <a:blip r:embed="rId3" cstate="screen"/>
          <a:srcRect/>
          <a:stretch>
            <a:fillRect/>
          </a:stretch>
        </p:blipFill>
        <p:spPr bwMode="auto">
          <a:xfrm>
            <a:off x="4800363" y="1623131"/>
            <a:ext cx="6814063" cy="409256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83"/>
          <p:cNvSpPr>
            <a:spLocks noChangeArrowheads="1"/>
          </p:cNvSpPr>
          <p:nvPr/>
        </p:nvSpPr>
        <p:spPr bwMode="auto">
          <a:xfrm>
            <a:off x="798756" y="1623130"/>
            <a:ext cx="3420778" cy="4040046"/>
          </a:xfrm>
          <a:prstGeom prst="rect">
            <a:avLst/>
          </a:prstGeom>
          <a:noFill/>
          <a:ln w="9525" cmpd="sng">
            <a:solidFill>
              <a:schemeClr val="accent1">
                <a:lumMod val="40000"/>
                <a:lumOff val="60000"/>
              </a:schemeClr>
            </a:solidFill>
            <a:miter lim="800000"/>
          </a:ln>
        </p:spPr>
        <p:txBody>
          <a:bodyPr/>
          <a:lstStyle/>
          <a:p>
            <a:endParaRPr lang="zh-CN" altLang="en-US" sz="1800"/>
          </a:p>
        </p:txBody>
      </p:sp>
      <p:sp>
        <p:nvSpPr>
          <p:cNvPr id="9" name="Freeform 12"/>
          <p:cNvSpPr/>
          <p:nvPr/>
        </p:nvSpPr>
        <p:spPr bwMode="auto">
          <a:xfrm>
            <a:off x="724170" y="1477139"/>
            <a:ext cx="528432" cy="53001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lang="zh-CN" altLang="en-US" sz="1800"/>
          </a:p>
        </p:txBody>
      </p:sp>
      <p:sp>
        <p:nvSpPr>
          <p:cNvPr id="10" name="Freeform 12"/>
          <p:cNvSpPr/>
          <p:nvPr/>
        </p:nvSpPr>
        <p:spPr bwMode="auto">
          <a:xfrm flipH="1" flipV="1">
            <a:off x="3824909" y="5281093"/>
            <a:ext cx="528432" cy="53001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p:spPr>
        <p:txBody>
          <a:bodyPr/>
          <a:lstStyle/>
          <a:p>
            <a:endParaRPr lang="zh-CN" altLang="en-US" sz="1800"/>
          </a:p>
        </p:txBody>
      </p:sp>
      <p:sp>
        <p:nvSpPr>
          <p:cNvPr id="11" name="TextBox 44"/>
          <p:cNvSpPr txBox="1"/>
          <p:nvPr/>
        </p:nvSpPr>
        <p:spPr>
          <a:xfrm>
            <a:off x="932563" y="1752444"/>
            <a:ext cx="3191085" cy="3781418"/>
          </a:xfrm>
          <a:prstGeom prst="rect">
            <a:avLst/>
          </a:prstGeom>
          <a:noFill/>
        </p:spPr>
        <p:txBody>
          <a:bodyPr wrap="square" rtlCol="0">
            <a:spAutoFit/>
          </a:bodyPr>
          <a:lstStyle/>
          <a:p>
            <a:pP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项目名（中国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项目衡山文艺创作基地）位于</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项目大庙东侧，处“项目名—东街—祝圣寺—大庙—北支街—秀街”黄金旅游线的核心位置，集文化体验、休闲度假、旅游购物等于一体，打造以情境休闲、</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项目文化创作展示为主体的特色旅游景点。</a:t>
            </a:r>
          </a:p>
        </p:txBody>
      </p:sp>
      <p:sp>
        <p:nvSpPr>
          <p:cNvPr id="12"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18848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项目实景</a:t>
            </a:r>
          </a:p>
        </p:txBody>
      </p:sp>
      <p:grpSp>
        <p:nvGrpSpPr>
          <p:cNvPr id="2" name="组合 1"/>
          <p:cNvGrpSpPr/>
          <p:nvPr/>
        </p:nvGrpSpPr>
        <p:grpSpPr>
          <a:xfrm>
            <a:off x="614738" y="1485543"/>
            <a:ext cx="11056599" cy="4246813"/>
            <a:chOff x="614978" y="1484784"/>
            <a:chExt cx="11060918" cy="4248472"/>
          </a:xfrm>
        </p:grpSpPr>
        <p:pic>
          <p:nvPicPr>
            <p:cNvPr id="12" name="Picture 8" descr="default+(4)"/>
            <p:cNvPicPr>
              <a:picLocks noChangeAspect="1" noChangeArrowheads="1"/>
            </p:cNvPicPr>
            <p:nvPr/>
          </p:nvPicPr>
          <p:blipFill>
            <a:blip r:embed="rId3" cstate="screen"/>
            <a:srcRect/>
            <a:stretch>
              <a:fillRect/>
            </a:stretch>
          </p:blipFill>
          <p:spPr bwMode="auto">
            <a:xfrm>
              <a:off x="614978" y="1506885"/>
              <a:ext cx="4220448" cy="20737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0" descr="default+(7)"/>
            <p:cNvPicPr>
              <a:picLocks noChangeAspect="1" noChangeArrowheads="1"/>
            </p:cNvPicPr>
            <p:nvPr/>
          </p:nvPicPr>
          <p:blipFill>
            <a:blip r:embed="rId4" cstate="screen"/>
            <a:srcRect/>
            <a:stretch>
              <a:fillRect/>
            </a:stretch>
          </p:blipFill>
          <p:spPr bwMode="auto">
            <a:xfrm>
              <a:off x="615042" y="3628442"/>
              <a:ext cx="4220384" cy="20737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2" descr="default+(1)"/>
            <p:cNvPicPr>
              <a:picLocks noChangeAspect="1" noChangeArrowheads="1"/>
            </p:cNvPicPr>
            <p:nvPr/>
          </p:nvPicPr>
          <p:blipFill>
            <a:blip r:embed="rId5"/>
            <a:srcRect/>
            <a:stretch>
              <a:fillRect/>
            </a:stretch>
          </p:blipFill>
          <p:spPr bwMode="auto">
            <a:xfrm>
              <a:off x="4929375" y="1484784"/>
              <a:ext cx="6746521" cy="42484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8"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977611" y="4940577"/>
            <a:ext cx="5163958" cy="1354952"/>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aphicFrame>
        <p:nvGraphicFramePr>
          <p:cNvPr id="8" name="Group 8"/>
          <p:cNvGraphicFramePr>
            <a:graphicFrameLocks noGrp="1"/>
          </p:cNvGraphicFramePr>
          <p:nvPr/>
        </p:nvGraphicFramePr>
        <p:xfrm>
          <a:off x="861509" y="1027427"/>
          <a:ext cx="5116102" cy="5268265"/>
        </p:xfrm>
        <a:graphic>
          <a:graphicData uri="http://schemas.openxmlformats.org/drawingml/2006/table">
            <a:tbl>
              <a:tblPr/>
              <a:tblGrid>
                <a:gridCol w="1648768">
                  <a:extLst>
                    <a:ext uri="{9D8B030D-6E8A-4147-A177-3AD203B41FA5}">
                      <a16:colId xmlns:a16="http://schemas.microsoft.com/office/drawing/2014/main" val="20000"/>
                    </a:ext>
                  </a:extLst>
                </a:gridCol>
                <a:gridCol w="1029886">
                  <a:extLst>
                    <a:ext uri="{9D8B030D-6E8A-4147-A177-3AD203B41FA5}">
                      <a16:colId xmlns:a16="http://schemas.microsoft.com/office/drawing/2014/main" val="20001"/>
                    </a:ext>
                  </a:extLst>
                </a:gridCol>
                <a:gridCol w="1175878">
                  <a:extLst>
                    <a:ext uri="{9D8B030D-6E8A-4147-A177-3AD203B41FA5}">
                      <a16:colId xmlns:a16="http://schemas.microsoft.com/office/drawing/2014/main" val="20002"/>
                    </a:ext>
                  </a:extLst>
                </a:gridCol>
                <a:gridCol w="1261570">
                  <a:extLst>
                    <a:ext uri="{9D8B030D-6E8A-4147-A177-3AD203B41FA5}">
                      <a16:colId xmlns:a16="http://schemas.microsoft.com/office/drawing/2014/main" val="20003"/>
                    </a:ext>
                  </a:extLst>
                </a:gridCol>
              </a:tblGrid>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项目</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间数</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面积（㎡）</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状态</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商业广场</a:t>
                      </a: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a:t>
                      </a: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43</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4350.7</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958">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商业广场</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3-4</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5640.03</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部分年后</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a:t>
                      </a: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16</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1224.71</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2</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19</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1415.52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3</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13</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871.85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803.69</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5</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11</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688.18</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22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1216.16</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7</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22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1099.54</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8</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434.04</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9</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18</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1157</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0" name="Group 8"/>
          <p:cNvGraphicFramePr>
            <a:graphicFrameLocks noGrp="1"/>
          </p:cNvGraphicFramePr>
          <p:nvPr/>
        </p:nvGraphicFramePr>
        <p:xfrm>
          <a:off x="5977610" y="1027428"/>
          <a:ext cx="5116102" cy="3913148"/>
        </p:xfrm>
        <a:graphic>
          <a:graphicData uri="http://schemas.openxmlformats.org/drawingml/2006/table">
            <a:tbl>
              <a:tblPr/>
              <a:tblGrid>
                <a:gridCol w="1648768">
                  <a:extLst>
                    <a:ext uri="{9D8B030D-6E8A-4147-A177-3AD203B41FA5}">
                      <a16:colId xmlns:a16="http://schemas.microsoft.com/office/drawing/2014/main" val="20000"/>
                    </a:ext>
                  </a:extLst>
                </a:gridCol>
                <a:gridCol w="1029886">
                  <a:extLst>
                    <a:ext uri="{9D8B030D-6E8A-4147-A177-3AD203B41FA5}">
                      <a16:colId xmlns:a16="http://schemas.microsoft.com/office/drawing/2014/main" val="20001"/>
                    </a:ext>
                  </a:extLst>
                </a:gridCol>
                <a:gridCol w="1175878">
                  <a:extLst>
                    <a:ext uri="{9D8B030D-6E8A-4147-A177-3AD203B41FA5}">
                      <a16:colId xmlns:a16="http://schemas.microsoft.com/office/drawing/2014/main" val="20002"/>
                    </a:ext>
                  </a:extLst>
                </a:gridCol>
                <a:gridCol w="1261570">
                  <a:extLst>
                    <a:ext uri="{9D8B030D-6E8A-4147-A177-3AD203B41FA5}">
                      <a16:colId xmlns:a16="http://schemas.microsoft.com/office/drawing/2014/main" val="20003"/>
                    </a:ext>
                  </a:extLst>
                </a:gridCol>
              </a:tblGrid>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项目</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间数</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面积（㎡）</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cs typeface="Calibri" panose="020F0502020204030204" pitchFamily="34" charset="0"/>
                        </a:rPr>
                        <a:t>状态</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a:t>
                      </a: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10</a:t>
                      </a: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9</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644.49</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步行街二期</a:t>
                      </a: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1-4</a:t>
                      </a:r>
                      <a:r>
                        <a:rPr kumimoji="0" lang="zh-CN" altLang="en-US"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691.1</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期房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步行街二期其他栋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40</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1998.35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期房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步行街二期</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5-6</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22</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1104.55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步行街二期住宅</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120</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12206.55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期房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商业广场</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1-2</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58</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2842.77</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车位现房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31">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商业广场</a:t>
                      </a: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3-4</a:t>
                      </a:r>
                      <a:r>
                        <a:rPr kumimoji="0" lang="zh-CN" altLang="en-US"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栋</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97</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0"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4452.31</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zh-CN" sz="1400" b="0"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车位现房</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8500">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1400" b="1"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合计</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1" i="0" u="none" strike="noStrike" cap="none" normalizeH="0" baseline="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605</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1400" b="1"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rPr>
                        <a:t>42841.54</a:t>
                      </a: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宋体" panose="02010600030101010101" pitchFamily="2" charset="-122"/>
                          <a:cs typeface="Calibri" panose="020F0502020204030204" pitchFamily="34" charset="0"/>
                        </a:defRPr>
                      </a:lvl1pPr>
                      <a:lvl2pPr marL="742950" indent="-285750" algn="l" eaLnBrk="0" hangingPunct="0">
                        <a:spcBef>
                          <a:spcPct val="20000"/>
                        </a:spcBef>
                        <a:defRPr sz="2400">
                          <a:solidFill>
                            <a:schemeClr val="tx1"/>
                          </a:solidFill>
                          <a:latin typeface="宋体" panose="02010600030101010101" pitchFamily="2" charset="-122"/>
                          <a:cs typeface="Calibri" panose="020F0502020204030204" pitchFamily="34" charset="0"/>
                        </a:defRPr>
                      </a:lvl2pPr>
                      <a:lvl3pPr marL="1143000" indent="-228600" algn="l" eaLnBrk="0" hangingPunct="0">
                        <a:spcBef>
                          <a:spcPct val="20000"/>
                        </a:spcBef>
                        <a:defRPr sz="2000">
                          <a:solidFill>
                            <a:schemeClr val="tx1"/>
                          </a:solidFill>
                          <a:latin typeface="宋体" panose="02010600030101010101" pitchFamily="2" charset="-122"/>
                          <a:cs typeface="Calibri" panose="020F0502020204030204" pitchFamily="34" charset="0"/>
                        </a:defRPr>
                      </a:lvl3pPr>
                      <a:lvl4pPr marL="16002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4pPr>
                      <a:lvl5pPr marL="2057400" indent="-228600" algn="l" eaLnBrk="0" hangingPunct="0">
                        <a:spcBef>
                          <a:spcPct val="20000"/>
                        </a:spcBef>
                        <a:defRPr>
                          <a:solidFill>
                            <a:schemeClr val="tx1"/>
                          </a:solidFill>
                          <a:latin typeface="宋体" panose="02010600030101010101" pitchFamily="2" charset="-122"/>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宋体" panose="02010600030101010101" pitchFamily="2" charset="-122"/>
                          <a:cs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zh-CN" sz="1400" b="1" i="0" u="none" strike="noStrike" cap="none" normalizeH="0" baseline="0" dirty="0">
                        <a:ln>
                          <a:noFill/>
                        </a:ln>
                        <a:solidFill>
                          <a:srgbClr val="4D4D4D"/>
                        </a:solidFill>
                        <a:effectLst/>
                        <a:latin typeface="微软雅黑" panose="020B0503020204020204" pitchFamily="34" charset="-122"/>
                        <a:ea typeface="微软雅黑" panose="020B0503020204020204" pitchFamily="34" charset="-122"/>
                        <a:cs typeface="Calibri" panose="020F0502020204030204" pitchFamily="34" charset="0"/>
                      </a:endParaRPr>
                    </a:p>
                  </a:txBody>
                  <a:tcPr marL="91404" marR="91404"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矩形 2"/>
          <p:cNvSpPr/>
          <p:nvPr/>
        </p:nvSpPr>
        <p:spPr>
          <a:xfrm>
            <a:off x="6072071" y="4940576"/>
            <a:ext cx="5045569" cy="1289401"/>
          </a:xfrm>
          <a:prstGeom prst="rect">
            <a:avLst/>
          </a:prstGeom>
        </p:spPr>
        <p:txBody>
          <a:bodyPr wrap="square">
            <a:spAutoFit/>
          </a:bodyPr>
          <a:lstStyle/>
          <a:p>
            <a:pPr>
              <a:lnSpc>
                <a:spcPct val="150000"/>
              </a:lnSpc>
            </a:pP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共计：</a:t>
            </a:r>
          </a:p>
          <a:p>
            <a:pPr>
              <a:lnSpc>
                <a:spcPct val="150000"/>
              </a:lnSpc>
            </a:pPr>
            <a:r>
              <a:rPr lang="en-US" altLang="zh-CN"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605</a:t>
            </a: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个单位，可使用面积</a:t>
            </a:r>
            <a:r>
              <a:rPr lang="en-US" altLang="zh-CN"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42841.54㎡</a:t>
            </a: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其中：门面</a:t>
            </a:r>
            <a:r>
              <a:rPr lang="en-US" altLang="zh-CN"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330</a:t>
            </a: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间、住宅</a:t>
            </a:r>
            <a:r>
              <a:rPr lang="en-US" altLang="zh-CN"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120</a:t>
            </a: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间、车位</a:t>
            </a:r>
            <a:r>
              <a:rPr lang="en-US" altLang="zh-CN"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155</a:t>
            </a:r>
            <a:r>
              <a:rPr lang="zh-CN" altLang="en-US" sz="1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间。</a:t>
            </a:r>
          </a:p>
        </p:txBody>
      </p:sp>
      <p:sp>
        <p:nvSpPr>
          <p:cNvPr id="9"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1" name="矩形 10"/>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项目实景</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1" y="1572479"/>
            <a:ext cx="12192000" cy="3708990"/>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pSp>
        <p:nvGrpSpPr>
          <p:cNvPr id="26" name="组合 25"/>
          <p:cNvGrpSpPr/>
          <p:nvPr/>
        </p:nvGrpSpPr>
        <p:grpSpPr>
          <a:xfrm>
            <a:off x="1273348" y="1225266"/>
            <a:ext cx="9797960" cy="4507166"/>
            <a:chOff x="1273845" y="1276299"/>
            <a:chExt cx="9801787" cy="4508927"/>
          </a:xfrm>
        </p:grpSpPr>
        <p:sp>
          <p:nvSpPr>
            <p:cNvPr id="4" name="TextBox 4"/>
            <p:cNvSpPr txBox="1"/>
            <p:nvPr/>
          </p:nvSpPr>
          <p:spPr>
            <a:xfrm>
              <a:off x="2231164" y="1276299"/>
              <a:ext cx="2138727" cy="4508927"/>
            </a:xfrm>
            <a:prstGeom prst="rect">
              <a:avLst/>
            </a:prstGeom>
            <a:noFill/>
          </p:spPr>
          <p:txBody>
            <a:bodyPr wrap="none" rtlCol="0">
              <a:spAutoFit/>
            </a:bodyPr>
            <a:lstStyle/>
            <a:p>
              <a:pPr defTabSz="913765" fontAlgn="base">
                <a:spcBef>
                  <a:spcPct val="0"/>
                </a:spcBef>
                <a:spcAft>
                  <a:spcPct val="0"/>
                </a:spcAft>
                <a:defRPr/>
              </a:pPr>
              <a:r>
                <a:rPr lang="en-US" altLang="zh-CN" sz="28690" b="1" dirty="0">
                  <a:solidFill>
                    <a:schemeClr val="bg1"/>
                  </a:solidFill>
                  <a:latin typeface="Impact" panose="020B0806030902050204" pitchFamily="34" charset="0"/>
                  <a:ea typeface="微软雅黑" panose="020B0503020204020204" pitchFamily="34" charset="-122"/>
                </a:rPr>
                <a:t>3</a:t>
              </a:r>
              <a:endParaRPr lang="zh-CN" altLang="en-US" sz="28690" b="1" dirty="0">
                <a:solidFill>
                  <a:schemeClr val="bg1"/>
                </a:solidFill>
                <a:latin typeface="Impact" panose="020B0806030902050204" pitchFamily="34" charset="0"/>
                <a:ea typeface="微软雅黑" panose="020B0503020204020204" pitchFamily="34" charset="-122"/>
              </a:endParaRPr>
            </a:p>
          </p:txBody>
        </p:sp>
        <p:sp>
          <p:nvSpPr>
            <p:cNvPr id="5" name="TextBox 5"/>
            <p:cNvSpPr txBox="1"/>
            <p:nvPr/>
          </p:nvSpPr>
          <p:spPr>
            <a:xfrm>
              <a:off x="1273845" y="4420144"/>
              <a:ext cx="1182568" cy="584775"/>
            </a:xfrm>
            <a:prstGeom prst="rect">
              <a:avLst/>
            </a:prstGeom>
            <a:noFill/>
          </p:spPr>
          <p:txBody>
            <a:bodyPr wrap="none" rtlCol="0">
              <a:spAutoFit/>
            </a:bodyPr>
            <a:lstStyle/>
            <a:p>
              <a:pPr defTabSz="913765" fontAlgn="base">
                <a:spcBef>
                  <a:spcPct val="0"/>
                </a:spcBef>
                <a:spcAft>
                  <a:spcPct val="0"/>
                </a:spcAft>
                <a:defRPr/>
              </a:pPr>
              <a:r>
                <a:rPr lang="en-US" altLang="zh-CN" sz="3200" dirty="0">
                  <a:solidFill>
                    <a:srgbClr val="FFFFFF"/>
                  </a:solidFill>
                  <a:latin typeface="微软雅黑" panose="020B0503020204020204" pitchFamily="34" charset="-122"/>
                  <a:ea typeface="微软雅黑" panose="020B0503020204020204" pitchFamily="34" charset="-122"/>
                </a:rPr>
                <a:t>PART</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4575861" y="2308154"/>
              <a:ext cx="6499771" cy="923330"/>
            </a:xfrm>
            <a:prstGeom prst="rect">
              <a:avLst/>
            </a:prstGeom>
            <a:noFill/>
          </p:spPr>
          <p:txBody>
            <a:bodyPr wrap="square" rtlCol="0">
              <a:spAutoFit/>
            </a:bodyPr>
            <a:lstStyle/>
            <a:p>
              <a:pPr lvl="0"/>
              <a:r>
                <a:rPr lang="zh-CN" altLang="en-US" sz="5400" b="1" dirty="0">
                  <a:solidFill>
                    <a:srgbClr val="FFFFFF"/>
                  </a:solidFill>
                  <a:latin typeface="微软雅黑" panose="020B0503020204020204" pitchFamily="34" charset="-122"/>
                  <a:ea typeface="微软雅黑" panose="020B0503020204020204" pitchFamily="34" charset="-122"/>
                </a:rPr>
                <a:t>招 商 定 位</a:t>
              </a:r>
            </a:p>
          </p:txBody>
        </p:sp>
        <p:sp>
          <p:nvSpPr>
            <p:cNvPr id="9" name="Freeform 21"/>
            <p:cNvSpPr>
              <a:spLocks noEditPoints="1"/>
            </p:cNvSpPr>
            <p:nvPr/>
          </p:nvSpPr>
          <p:spPr bwMode="auto">
            <a:xfrm>
              <a:off x="4754816"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0" name="Freeform 21"/>
            <p:cNvSpPr>
              <a:spLocks noEditPoints="1"/>
            </p:cNvSpPr>
            <p:nvPr/>
          </p:nvSpPr>
          <p:spPr bwMode="auto">
            <a:xfrm>
              <a:off x="6673035"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1" name="Freeform 21"/>
            <p:cNvSpPr>
              <a:spLocks noEditPoints="1"/>
            </p:cNvSpPr>
            <p:nvPr/>
          </p:nvSpPr>
          <p:spPr bwMode="auto">
            <a:xfrm>
              <a:off x="4754816"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3" name="TextBox 9"/>
            <p:cNvSpPr txBox="1"/>
            <p:nvPr/>
          </p:nvSpPr>
          <p:spPr>
            <a:xfrm>
              <a:off x="4974334"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招商定位</a:t>
              </a:r>
            </a:p>
          </p:txBody>
        </p:sp>
        <p:sp>
          <p:nvSpPr>
            <p:cNvPr id="14" name="TextBox 10"/>
            <p:cNvSpPr txBox="1"/>
            <p:nvPr/>
          </p:nvSpPr>
          <p:spPr>
            <a:xfrm>
              <a:off x="4974334"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业态展示</a:t>
              </a:r>
            </a:p>
          </p:txBody>
        </p:sp>
        <p:sp>
          <p:nvSpPr>
            <p:cNvPr id="15" name="TextBox 13"/>
            <p:cNvSpPr txBox="1"/>
            <p:nvPr/>
          </p:nvSpPr>
          <p:spPr>
            <a:xfrm>
              <a:off x="6985823"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业态分布</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cxnSp>
        <p:nvCxnSpPr>
          <p:cNvPr id="24" name="直接连接符 23"/>
          <p:cNvCxnSpPr/>
          <p:nvPr/>
        </p:nvCxnSpPr>
        <p:spPr bwMode="auto">
          <a:xfrm>
            <a:off x="1" y="5372457"/>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1" y="1470722"/>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招商定位</a:t>
            </a:r>
          </a:p>
        </p:txBody>
      </p:sp>
      <p:pic>
        <p:nvPicPr>
          <p:cNvPr id="9" name="图片 27" descr="佛国.jpg"/>
          <p:cNvPicPr>
            <a:picLocks noChangeAspect="1" noChangeArrowheads="1"/>
          </p:cNvPicPr>
          <p:nvPr/>
        </p:nvPicPr>
        <p:blipFill>
          <a:blip r:embed="rId3"/>
          <a:srcRect/>
          <a:stretch>
            <a:fillRect/>
          </a:stretch>
        </p:blipFill>
        <p:spPr bwMode="auto">
          <a:xfrm>
            <a:off x="5448181" y="2120279"/>
            <a:ext cx="5916087" cy="34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8"/>
          <p:cNvSpPr>
            <a:spLocks noChangeArrowheads="1"/>
          </p:cNvSpPr>
          <p:nvPr/>
        </p:nvSpPr>
        <p:spPr bwMode="auto">
          <a:xfrm>
            <a:off x="1129791" y="2144906"/>
            <a:ext cx="3862466" cy="309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项目更名：</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50000"/>
              </a:lnSpc>
              <a:spcBef>
                <a:spcPct val="0"/>
              </a:spcBef>
              <a:buFont typeface="Arial" panose="020B0604020202020204" pitchFamily="34" charset="0"/>
              <a:buNone/>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传承历史</a:t>
            </a:r>
          </a:p>
          <a:p>
            <a:pPr eaLnBrk="1" hangingPunct="1">
              <a:lnSpc>
                <a:spcPct val="150000"/>
              </a:lnSpc>
              <a:spcBef>
                <a:spcPct val="0"/>
              </a:spcBef>
              <a:buFont typeface="Arial" panose="020B0604020202020204" pitchFamily="34" charset="0"/>
              <a:buNone/>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文化旅游第一街</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项目项目名</a:t>
            </a:r>
          </a:p>
          <a:p>
            <a:pPr eaLnBrk="1" hangingPunct="1">
              <a:lnSpc>
                <a:spcPct val="150000"/>
              </a:lnSpc>
              <a:spcBef>
                <a:spcPct val="0"/>
              </a:spcBef>
              <a:buFont typeface="Arial" panose="020B0604020202020204" pitchFamily="34" charset="0"/>
              <a:buNone/>
            </a:pP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50000"/>
              </a:lnSpc>
              <a:spcBef>
                <a:spcPct val="0"/>
              </a:spcBef>
              <a:buFont typeface="Arial" panose="020B0604020202020204" pitchFamily="34" charset="0"/>
              <a:buNone/>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主题定位：</a:t>
            </a:r>
          </a:p>
          <a:p>
            <a:pPr eaLnBrk="1" hangingPunct="1">
              <a:lnSpc>
                <a:spcPct val="100000"/>
              </a:lnSpc>
              <a:spcBef>
                <a:spcPct val="0"/>
              </a:spcBef>
              <a:buFont typeface="Arial" panose="020B0604020202020204" pitchFamily="34" charset="0"/>
              <a:buNone/>
            </a:pPr>
            <a:endParaRPr lang="zh-CN" altLang="en-US" sz="1800" dirty="0">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00000"/>
              </a:lnSpc>
              <a:spcBef>
                <a:spcPct val="0"/>
              </a:spcBef>
              <a:buFont typeface="Arial" panose="020B0604020202020204" pitchFamily="34" charset="0"/>
              <a:buNone/>
            </a:pPr>
            <a:r>
              <a:rPr lang="zh-CN" altLang="en-US" sz="2400" b="1" dirty="0">
                <a:solidFill>
                  <a:srgbClr val="FF0000"/>
                </a:solidFill>
                <a:latin typeface="Arial" panose="020B0604020202020204" pitchFamily="34" charset="0"/>
                <a:ea typeface="微软雅黑" panose="020B0503020204020204" pitchFamily="34" charset="-122"/>
                <a:cs typeface="Calibri" panose="020F0502020204030204" pitchFamily="34" charset="0"/>
              </a:rPr>
              <a:t>千年文脉，一街传承</a:t>
            </a:r>
          </a:p>
          <a:p>
            <a:pPr eaLnBrk="1" hangingPunct="1">
              <a:lnSpc>
                <a:spcPct val="100000"/>
              </a:lnSpc>
              <a:spcBef>
                <a:spcPct val="0"/>
              </a:spcBef>
              <a:buFont typeface="Arial" panose="020B0604020202020204" pitchFamily="34" charset="0"/>
              <a:buNone/>
            </a:pPr>
            <a:r>
              <a:rPr lang="zh-CN" altLang="en-US" sz="1800" dirty="0">
                <a:latin typeface="Arial" panose="020B0604020202020204" pitchFamily="34" charset="0"/>
                <a:ea typeface="宋体" panose="02010600030101010101" pitchFamily="2" charset="-122"/>
                <a:cs typeface="Calibri" panose="020F0502020204030204" pitchFamily="34" charset="0"/>
              </a:rPr>
              <a:t> </a:t>
            </a:r>
          </a:p>
        </p:txBody>
      </p:sp>
      <p:grpSp>
        <p:nvGrpSpPr>
          <p:cNvPr id="17" name="组合 16"/>
          <p:cNvGrpSpPr/>
          <p:nvPr/>
        </p:nvGrpSpPr>
        <p:grpSpPr>
          <a:xfrm>
            <a:off x="3061023" y="1199557"/>
            <a:ext cx="5636513" cy="507880"/>
            <a:chOff x="4728777" y="1116487"/>
            <a:chExt cx="1784318" cy="508078"/>
          </a:xfrm>
        </p:grpSpPr>
        <p:sp>
          <p:nvSpPr>
            <p:cNvPr id="18"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19" name="文本框 18"/>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en-US" altLang="zh-CN" sz="2400" dirty="0">
                  <a:solidFill>
                    <a:schemeClr val="bg1"/>
                  </a:solidFill>
                  <a:latin typeface="微软雅黑" panose="020B0503020204020204" pitchFamily="34" charset="-122"/>
                  <a:ea typeface="微软雅黑" panose="020B0503020204020204" pitchFamily="34" charset="-122"/>
                </a:rPr>
                <a:t>XX</a:t>
              </a:r>
              <a:r>
                <a:rPr lang="zh-CN" altLang="en-US" sz="2400" dirty="0">
                  <a:solidFill>
                    <a:schemeClr val="bg1"/>
                  </a:solidFill>
                  <a:latin typeface="微软雅黑" panose="020B0503020204020204" pitchFamily="34" charset="-122"/>
                  <a:ea typeface="微软雅黑" panose="020B0503020204020204" pitchFamily="34" charset="-122"/>
                </a:rPr>
                <a:t>项目文艺创作基地（项目名）定位</a:t>
              </a:r>
            </a:p>
          </p:txBody>
        </p:sp>
      </p:grpSp>
      <p:sp>
        <p:nvSpPr>
          <p:cNvPr id="10"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screen"/>
          <a:srcRect/>
          <a:stretch>
            <a:fillRect/>
          </a:stretch>
        </p:blipFill>
        <p:spPr bwMode="auto">
          <a:xfrm>
            <a:off x="1633247" y="909705"/>
            <a:ext cx="8781546" cy="5477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矩形 4"/>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招商定位</a:t>
            </a:r>
          </a:p>
        </p:txBody>
      </p:sp>
      <p:sp>
        <p:nvSpPr>
          <p:cNvPr id="6"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p:nvGrpSpPr>
        <p:grpSpPr bwMode="auto">
          <a:xfrm>
            <a:off x="2395088" y="1260759"/>
            <a:ext cx="8982862" cy="4651956"/>
            <a:chOff x="-138113" y="0"/>
            <a:chExt cx="6256338" cy="4319588"/>
          </a:xfrm>
        </p:grpSpPr>
        <p:grpSp>
          <p:nvGrpSpPr>
            <p:cNvPr id="13" name="Group 8"/>
            <p:cNvGrpSpPr/>
            <p:nvPr/>
          </p:nvGrpSpPr>
          <p:grpSpPr bwMode="auto">
            <a:xfrm>
              <a:off x="-138113" y="0"/>
              <a:ext cx="6256338" cy="647700"/>
              <a:chOff x="-87" y="0"/>
              <a:chExt cx="3941" cy="408"/>
            </a:xfrm>
          </p:grpSpPr>
          <p:sp>
            <p:nvSpPr>
              <p:cNvPr id="17" name="Line 14"/>
              <p:cNvSpPr>
                <a:spLocks noChangeShapeType="1"/>
              </p:cNvSpPr>
              <p:nvPr/>
            </p:nvSpPr>
            <p:spPr bwMode="auto">
              <a:xfrm flipV="1">
                <a:off x="-87" y="182"/>
                <a:ext cx="3941" cy="51"/>
              </a:xfrm>
              <a:prstGeom prst="line">
                <a:avLst/>
              </a:prstGeom>
              <a:noFill/>
              <a:ln w="76200">
                <a:solidFill>
                  <a:schemeClr val="tx1">
                    <a:lumMod val="65000"/>
                    <a:lumOff val="35000"/>
                  </a:schemeClr>
                </a:solidFill>
                <a:round/>
              </a:ln>
              <a:extLst>
                <a:ext uri="{909E8E84-426E-40DD-AFC4-6F175D3DCCD1}">
                  <a14:hiddenFill xmlns:a14="http://schemas.microsoft.com/office/drawing/2010/main">
                    <a:noFill/>
                  </a14:hiddenFill>
                </a:ext>
              </a:extLst>
            </p:spPr>
            <p:txBody>
              <a:bodyPr/>
              <a:lstStyle/>
              <a:p>
                <a:endParaRPr lang="zh-CN" altLang="en-US" sz="1800"/>
              </a:p>
            </p:txBody>
          </p:sp>
          <p:sp>
            <p:nvSpPr>
              <p:cNvPr id="18" name="Rectangle 15"/>
              <p:cNvSpPr>
                <a:spLocks noChangeArrowheads="1"/>
              </p:cNvSpPr>
              <p:nvPr/>
            </p:nvSpPr>
            <p:spPr bwMode="auto">
              <a:xfrm>
                <a:off x="181" y="0"/>
                <a:ext cx="1037" cy="4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2" tIns="44433" rIns="45702" bIns="44433"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2400" b="1" dirty="0">
                    <a:solidFill>
                      <a:schemeClr val="bg1"/>
                    </a:solidFill>
                    <a:ea typeface="楷体" panose="02010609060101010101" pitchFamily="49" charset="-122"/>
                    <a:cs typeface="Calibri" panose="020F0502020204030204" pitchFamily="34" charset="0"/>
                  </a:rPr>
                  <a:t>宗教文化属性</a:t>
                </a:r>
              </a:p>
            </p:txBody>
          </p:sp>
          <p:sp>
            <p:nvSpPr>
              <p:cNvPr id="19" name="Rectangle 16"/>
              <p:cNvSpPr>
                <a:spLocks noChangeArrowheads="1"/>
              </p:cNvSpPr>
              <p:nvPr/>
            </p:nvSpPr>
            <p:spPr bwMode="auto">
              <a:xfrm>
                <a:off x="1311" y="0"/>
                <a:ext cx="1037" cy="40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2" tIns="44433" rIns="45702" bIns="44433"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ea typeface="楷体" panose="02010609060101010101" pitchFamily="49" charset="-122"/>
                    <a:cs typeface="Calibri" panose="020F0502020204030204" pitchFamily="34" charset="0"/>
                    <a:sym typeface="Calibri" panose="020F0502020204030204" pitchFamily="34" charset="0"/>
                  </a:rPr>
                  <a:t>文化创意属性</a:t>
                </a:r>
                <a:endParaRPr lang="zh-CN" altLang="en-US" sz="2400" dirty="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0" name="Rectangle 17"/>
              <p:cNvSpPr>
                <a:spLocks noChangeArrowheads="1"/>
              </p:cNvSpPr>
              <p:nvPr/>
            </p:nvSpPr>
            <p:spPr bwMode="auto">
              <a:xfrm>
                <a:off x="2495" y="0"/>
                <a:ext cx="1037" cy="40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2" tIns="44433" rIns="45702" bIns="44433"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2400" b="1" dirty="0">
                    <a:solidFill>
                      <a:schemeClr val="bg1"/>
                    </a:solidFill>
                    <a:ea typeface="楷体" panose="02010609060101010101" pitchFamily="49" charset="-122"/>
                    <a:cs typeface="Calibri" panose="020F0502020204030204" pitchFamily="34" charset="0"/>
                    <a:sym typeface="Calibri" panose="020F0502020204030204" pitchFamily="34" charset="0"/>
                  </a:rPr>
                  <a:t>民族文化属性</a:t>
                </a:r>
                <a:endParaRPr lang="zh-CN" altLang="en-US" sz="2400" b="1" dirty="0">
                  <a:solidFill>
                    <a:schemeClr val="bg1"/>
                  </a:solidFill>
                  <a:ea typeface="楷体" panose="02010609060101010101" pitchFamily="49" charset="-122"/>
                  <a:cs typeface="Calibri" panose="020F0502020204030204" pitchFamily="34" charset="0"/>
                </a:endParaRPr>
              </a:p>
            </p:txBody>
          </p:sp>
        </p:grpSp>
        <p:sp>
          <p:nvSpPr>
            <p:cNvPr id="14" name="AutoShape 19"/>
            <p:cNvSpPr>
              <a:spLocks noChangeArrowheads="1"/>
            </p:cNvSpPr>
            <p:nvPr/>
          </p:nvSpPr>
          <p:spPr bwMode="auto">
            <a:xfrm>
              <a:off x="173038" y="708586"/>
              <a:ext cx="1800225" cy="3611002"/>
            </a:xfrm>
            <a:prstGeom prst="roundRect">
              <a:avLst>
                <a:gd name="adj" fmla="val 3764"/>
              </a:avLst>
            </a:prstGeom>
            <a:noFill/>
            <a:ln w="12700">
              <a:solidFill>
                <a:srgbClr val="0C0C0C"/>
              </a:solidFill>
              <a:prstDash val="sysDot"/>
              <a:round/>
            </a:ln>
            <a:extLst>
              <a:ext uri="{909E8E84-426E-40DD-AFC4-6F175D3DCCD1}">
                <a14:hiddenFill xmlns:a14="http://schemas.microsoft.com/office/drawing/2010/main">
                  <a:solidFill>
                    <a:srgbClr val="FFFFFF"/>
                  </a:solidFill>
                </a14:hiddenFill>
              </a:ext>
            </a:extLst>
          </p:spPr>
          <p:txBody>
            <a:bodyPr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800">
                <a:latin typeface="Arial" panose="020B0604020202020204" pitchFamily="34" charset="0"/>
                <a:ea typeface="宋体" panose="02010600030101010101" pitchFamily="2" charset="-122"/>
                <a:cs typeface="Calibri" panose="020F0502020204030204" pitchFamily="34" charset="0"/>
              </a:endParaRPr>
            </a:p>
          </p:txBody>
        </p:sp>
        <p:sp>
          <p:nvSpPr>
            <p:cNvPr id="15" name="AutoShape 20"/>
            <p:cNvSpPr>
              <a:spLocks noChangeArrowheads="1"/>
            </p:cNvSpPr>
            <p:nvPr/>
          </p:nvSpPr>
          <p:spPr bwMode="auto">
            <a:xfrm>
              <a:off x="2044700" y="708586"/>
              <a:ext cx="1800225" cy="3611002"/>
            </a:xfrm>
            <a:prstGeom prst="roundRect">
              <a:avLst>
                <a:gd name="adj" fmla="val 2958"/>
              </a:avLst>
            </a:prstGeom>
            <a:noFill/>
            <a:ln w="12700">
              <a:solidFill>
                <a:srgbClr val="0C0C0C"/>
              </a:solidFill>
              <a:prstDash val="sysDot"/>
              <a:round/>
            </a:ln>
            <a:extLst>
              <a:ext uri="{909E8E84-426E-40DD-AFC4-6F175D3DCCD1}">
                <a14:hiddenFill xmlns:a14="http://schemas.microsoft.com/office/drawing/2010/main">
                  <a:solidFill>
                    <a:srgbClr val="FFFFFF"/>
                  </a:solidFill>
                </a14:hiddenFill>
              </a:ext>
            </a:extLst>
          </p:spPr>
          <p:txBody>
            <a:bodyPr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800">
                <a:latin typeface="Arial" panose="020B0604020202020204" pitchFamily="34" charset="0"/>
                <a:ea typeface="宋体" panose="02010600030101010101" pitchFamily="2" charset="-122"/>
                <a:cs typeface="Calibri" panose="020F0502020204030204" pitchFamily="34" charset="0"/>
              </a:endParaRPr>
            </a:p>
          </p:txBody>
        </p:sp>
        <p:sp>
          <p:nvSpPr>
            <p:cNvPr id="16" name="AutoShape 21"/>
            <p:cNvSpPr>
              <a:spLocks noChangeArrowheads="1"/>
            </p:cNvSpPr>
            <p:nvPr/>
          </p:nvSpPr>
          <p:spPr bwMode="auto">
            <a:xfrm>
              <a:off x="3902075" y="708586"/>
              <a:ext cx="1800225" cy="3611002"/>
            </a:xfrm>
            <a:prstGeom prst="roundRect">
              <a:avLst>
                <a:gd name="adj" fmla="val 4569"/>
              </a:avLst>
            </a:prstGeom>
            <a:noFill/>
            <a:ln w="12700">
              <a:solidFill>
                <a:srgbClr val="0C0C0C"/>
              </a:solidFill>
              <a:prstDash val="sysDot"/>
              <a:round/>
            </a:ln>
            <a:extLst>
              <a:ext uri="{909E8E84-426E-40DD-AFC4-6F175D3DCCD1}">
                <a14:hiddenFill xmlns:a14="http://schemas.microsoft.com/office/drawing/2010/main">
                  <a:solidFill>
                    <a:srgbClr val="FFFFFF"/>
                  </a:solidFill>
                </a14:hiddenFill>
              </a:ext>
            </a:extLst>
          </p:spPr>
          <p:txBody>
            <a:bodyPr anchor="ct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50000"/>
                </a:spcBef>
                <a:buFont typeface="Arial" panose="020B0604020202020204" pitchFamily="34" charset="0"/>
                <a:buNone/>
              </a:pPr>
              <a:endParaRPr lang="zh-CN" altLang="en-US" sz="1800">
                <a:latin typeface="Arial" panose="020B0604020202020204" pitchFamily="34" charset="0"/>
                <a:ea typeface="宋体" panose="02010600030101010101" pitchFamily="2" charset="-122"/>
                <a:cs typeface="Calibri" panose="020F0502020204030204" pitchFamily="34" charset="0"/>
              </a:endParaRPr>
            </a:p>
          </p:txBody>
        </p:sp>
      </p:grpSp>
      <p:sp>
        <p:nvSpPr>
          <p:cNvPr id="21" name="矩形 24"/>
          <p:cNvSpPr>
            <a:spLocks noChangeArrowheads="1"/>
          </p:cNvSpPr>
          <p:nvPr/>
        </p:nvSpPr>
        <p:spPr bwMode="auto">
          <a:xfrm>
            <a:off x="3005950" y="2321686"/>
            <a:ext cx="217387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400" dirty="0">
                <a:latin typeface="黑体" panose="02010609060101010101" pitchFamily="49" charset="-122"/>
                <a:ea typeface="黑体" panose="02010609060101010101" pitchFamily="49"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宗教文化活动</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民俗人文景观</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养生禅体验</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静心</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SPA</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会馆</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传承佛教、道家和  </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儒家养生理念的国    </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医馆</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中草药店</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佛、道家开光法 </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        </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  </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器、佛像及工艺品</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地方特色风味小吃</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项目素食斋</a:t>
            </a:r>
          </a:p>
          <a:p>
            <a:pPr algn="ctr" eaLnBrk="1" hangingPunct="1">
              <a:lnSpc>
                <a:spcPct val="10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宗教风俗戏曲表演</a:t>
            </a:r>
            <a:endParaRPr lang="en-US" altLang="zh-CN" sz="14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2" name="矩形 25"/>
          <p:cNvSpPr>
            <a:spLocks noChangeArrowheads="1"/>
          </p:cNvSpPr>
          <p:nvPr/>
        </p:nvSpPr>
        <p:spPr bwMode="auto">
          <a:xfrm>
            <a:off x="5803371" y="2843107"/>
            <a:ext cx="1920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en-US" altLang="zh-CN" sz="1400" dirty="0">
                <a:latin typeface="黑体" panose="02010609060101010101" pitchFamily="49" charset="-122"/>
                <a:ea typeface="黑体" panose="02010609060101010101" pitchFamily="49"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书法、书画创意</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竹木根雕非遗项目</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琉璃、陶艺、银器、蜡染等创意工坊</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项目版画、剪纸</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文化演艺广场</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文化概念体验餐饮</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文化艺术纪念品</a:t>
            </a:r>
            <a:endParaRPr lang="en-US" altLang="zh-CN" sz="14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3" name="矩形 26"/>
          <p:cNvSpPr>
            <a:spLocks noChangeArrowheads="1"/>
          </p:cNvSpPr>
          <p:nvPr/>
        </p:nvSpPr>
        <p:spPr bwMode="auto">
          <a:xfrm>
            <a:off x="8528319" y="2644571"/>
            <a:ext cx="192012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en-US" altLang="zh-CN" sz="1400" dirty="0">
                <a:latin typeface="黑体" panose="02010609060101010101" pitchFamily="49" charset="-122"/>
                <a:ea typeface="黑体" panose="02010609060101010101" pitchFamily="49"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民族文化活动</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中华名特小吃街</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民族餐饮文化</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特色精品购物街</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民族风情酒吧街</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民族工艺品</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民族服装和配饰</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民族文化表演</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民族地方特产</a:t>
            </a:r>
          </a:p>
          <a:p>
            <a:pPr algn="ctr">
              <a:lnSpc>
                <a:spcPct val="10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中草药店</a:t>
            </a:r>
            <a:endParaRPr lang="en-US" altLang="zh-CN" sz="14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3" name="组合 2"/>
          <p:cNvGrpSpPr/>
          <p:nvPr/>
        </p:nvGrpSpPr>
        <p:grpSpPr>
          <a:xfrm>
            <a:off x="1473658" y="1056519"/>
            <a:ext cx="507880" cy="4856195"/>
            <a:chOff x="1474234" y="1055592"/>
            <a:chExt cx="508078" cy="4858092"/>
          </a:xfrm>
        </p:grpSpPr>
        <p:grpSp>
          <p:nvGrpSpPr>
            <p:cNvPr id="24" name="组合 23"/>
            <p:cNvGrpSpPr/>
            <p:nvPr/>
          </p:nvGrpSpPr>
          <p:grpSpPr>
            <a:xfrm rot="5400000">
              <a:off x="-700773" y="3230599"/>
              <a:ext cx="4858092" cy="508078"/>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2" name="文本框 1"/>
            <p:cNvSpPr txBox="1"/>
            <p:nvPr/>
          </p:nvSpPr>
          <p:spPr>
            <a:xfrm>
              <a:off x="1489806" y="1335332"/>
              <a:ext cx="492506" cy="4258598"/>
            </a:xfrm>
            <a:prstGeom prst="rect">
              <a:avLst/>
            </a:prstGeom>
            <a:noFill/>
          </p:spPr>
          <p:txBody>
            <a:bodyPr vert="eaVert" wrap="none" rtlCol="0">
              <a:spAutoFit/>
            </a:bodyPr>
            <a:lstStyle/>
            <a:p>
              <a:r>
                <a:rPr lang="en-US" altLang="zh-CN" sz="2000" b="1" dirty="0">
                  <a:solidFill>
                    <a:schemeClr val="bg1"/>
                  </a:solidFill>
                  <a:latin typeface="+mn-ea"/>
                </a:rPr>
                <a:t>XX</a:t>
              </a:r>
              <a:r>
                <a:rPr lang="zh-CN" altLang="en-US" sz="2000" b="1" dirty="0">
                  <a:solidFill>
                    <a:schemeClr val="bg1"/>
                  </a:solidFill>
                  <a:latin typeface="+mn-ea"/>
                </a:rPr>
                <a:t>项目文艺创作基地（项目名）定位</a:t>
              </a:r>
            </a:p>
          </p:txBody>
        </p:sp>
      </p:grpSp>
      <p:sp>
        <p:nvSpPr>
          <p:cNvPr id="28"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9" name="矩形 28"/>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招商定位</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3658" y="1056519"/>
            <a:ext cx="507880" cy="4856195"/>
            <a:chOff x="1474234" y="1055592"/>
            <a:chExt cx="508078" cy="4858092"/>
          </a:xfrm>
        </p:grpSpPr>
        <p:grpSp>
          <p:nvGrpSpPr>
            <p:cNvPr id="24" name="组合 23"/>
            <p:cNvGrpSpPr/>
            <p:nvPr/>
          </p:nvGrpSpPr>
          <p:grpSpPr>
            <a:xfrm rot="5400000">
              <a:off x="-700773" y="3230599"/>
              <a:ext cx="4858092" cy="508078"/>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2" name="文本框 1"/>
            <p:cNvSpPr txBox="1"/>
            <p:nvPr/>
          </p:nvSpPr>
          <p:spPr>
            <a:xfrm>
              <a:off x="1489806" y="1335332"/>
              <a:ext cx="492506" cy="4258598"/>
            </a:xfrm>
            <a:prstGeom prst="rect">
              <a:avLst/>
            </a:prstGeom>
            <a:noFill/>
          </p:spPr>
          <p:txBody>
            <a:bodyPr vert="eaVert" wrap="none" rtlCol="0">
              <a:spAutoFit/>
            </a:bodyPr>
            <a:lstStyle/>
            <a:p>
              <a:r>
                <a:rPr lang="en-US" altLang="zh-CN" sz="2000" b="1" dirty="0">
                  <a:solidFill>
                    <a:schemeClr val="bg1"/>
                  </a:solidFill>
                  <a:latin typeface="+mn-ea"/>
                </a:rPr>
                <a:t>XX</a:t>
              </a:r>
              <a:r>
                <a:rPr lang="zh-CN" altLang="en-US" sz="2000" b="1" dirty="0">
                  <a:solidFill>
                    <a:schemeClr val="bg1"/>
                  </a:solidFill>
                  <a:latin typeface="+mn-ea"/>
                </a:rPr>
                <a:t>项目文艺创作基地（项目名）定位</a:t>
              </a:r>
            </a:p>
          </p:txBody>
        </p:sp>
      </p:grpSp>
      <p:sp>
        <p:nvSpPr>
          <p:cNvPr id="27" name="TextBox 14"/>
          <p:cNvSpPr txBox="1">
            <a:spLocks noChangeArrowheads="1"/>
          </p:cNvSpPr>
          <p:nvPr/>
        </p:nvSpPr>
        <p:spPr bwMode="auto">
          <a:xfrm>
            <a:off x="2604203" y="4524324"/>
            <a:ext cx="8746327" cy="1201269"/>
          </a:xfrm>
          <a:prstGeom prst="rect">
            <a:avLst/>
          </a:prstGeom>
          <a:solidFill>
            <a:srgbClr val="C00000"/>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en-US" altLang="zh-CN" sz="16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项目文艺创作基地（项目名）打造成兼具宗教文化、文化创意、民族文化属性为一体的文化商街，是集旅游购物，餐饮，娱乐，休闲，住宿，观光旅游为一体的文化旅游景点，必将打造成为外地人到</a:t>
            </a:r>
            <a:r>
              <a:rPr lang="en-US" altLang="zh-CN" sz="16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项目的必游之地，夜游文化胜地！</a:t>
            </a:r>
          </a:p>
        </p:txBody>
      </p:sp>
      <p:pic>
        <p:nvPicPr>
          <p:cNvPr id="44" name="图片 12"/>
          <p:cNvPicPr>
            <a:picLocks noChangeAspect="1"/>
          </p:cNvPicPr>
          <p:nvPr/>
        </p:nvPicPr>
        <p:blipFill>
          <a:blip r:embed="rId3" cstate="screen"/>
          <a:srcRect/>
          <a:stretch>
            <a:fillRect/>
          </a:stretch>
        </p:blipFill>
        <p:spPr bwMode="auto">
          <a:xfrm>
            <a:off x="2590819" y="1336149"/>
            <a:ext cx="534938" cy="71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14"/>
          <p:cNvSpPr>
            <a:spLocks noChangeArrowheads="1"/>
          </p:cNvSpPr>
          <p:nvPr/>
        </p:nvSpPr>
        <p:spPr bwMode="auto">
          <a:xfrm>
            <a:off x="3249455" y="1474830"/>
            <a:ext cx="6939987" cy="38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opperplate Gothic Bold" panose="020E0705020206020404" pitchFamily="34" charset="0"/>
                <a:ea typeface="微软雅黑" panose="020B0503020204020204" pitchFamily="34" charset="-122"/>
              </a:defRPr>
            </a:lvl1pPr>
            <a:lvl2pPr marL="742950" indent="-285750">
              <a:defRPr sz="1400">
                <a:solidFill>
                  <a:schemeClr val="tx1"/>
                </a:solidFill>
                <a:latin typeface="Copperplate Gothic Bold" panose="020E0705020206020404" pitchFamily="34" charset="0"/>
                <a:ea typeface="微软雅黑" panose="020B0503020204020204" pitchFamily="34" charset="-122"/>
              </a:defRPr>
            </a:lvl2pPr>
            <a:lvl3pPr marL="1143000" indent="-228600">
              <a:defRPr sz="1400">
                <a:solidFill>
                  <a:schemeClr val="tx1"/>
                </a:solidFill>
                <a:latin typeface="Copperplate Gothic Bold" panose="020E0705020206020404" pitchFamily="34" charset="0"/>
                <a:ea typeface="微软雅黑" panose="020B0503020204020204" pitchFamily="34" charset="-122"/>
              </a:defRPr>
            </a:lvl3pPr>
            <a:lvl4pPr marL="1600200" indent="-228600">
              <a:defRPr sz="1400">
                <a:solidFill>
                  <a:schemeClr val="tx1"/>
                </a:solidFill>
                <a:latin typeface="Copperplate Gothic Bold" panose="020E0705020206020404" pitchFamily="34" charset="0"/>
                <a:ea typeface="微软雅黑" panose="020B0503020204020204" pitchFamily="34" charset="-122"/>
              </a:defRPr>
            </a:lvl4pPr>
            <a:lvl5pPr marL="2057400" indent="-228600">
              <a:defRPr sz="1400">
                <a:solidFill>
                  <a:schemeClr val="tx1"/>
                </a:solidFill>
                <a:latin typeface="Copperplate Gothic Bold" panose="020E0705020206020404" pitchFamily="34" charset="0"/>
                <a:ea typeface="微软雅黑" panose="020B0503020204020204" pitchFamily="34" charset="-122"/>
              </a:defRPr>
            </a:lvl5pPr>
            <a:lvl6pPr marL="25146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6pPr>
            <a:lvl7pPr marL="29718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7pPr>
            <a:lvl8pPr marL="34290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8pPr>
            <a:lvl9pPr marL="38862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9pPr>
          </a:lstStyle>
          <a:p>
            <a:r>
              <a:rPr lang="zh-CN" altLang="en-US" sz="1920" b="1" dirty="0">
                <a:solidFill>
                  <a:srgbClr val="FF6500"/>
                </a:solidFill>
                <a:latin typeface="微软雅黑" panose="020B0503020204020204" pitchFamily="34" charset="-122"/>
              </a:rPr>
              <a:t>全国特色美食</a:t>
            </a:r>
            <a:r>
              <a:rPr lang="en-US" altLang="zh-CN" sz="1920" b="1" dirty="0">
                <a:solidFill>
                  <a:srgbClr val="FF6500"/>
                </a:solidFill>
                <a:latin typeface="微软雅黑" panose="020B0503020204020204" pitchFamily="34" charset="-122"/>
              </a:rPr>
              <a:t>: </a:t>
            </a:r>
            <a:r>
              <a:rPr lang="zh-CN" altLang="en-US" sz="1920" dirty="0">
                <a:solidFill>
                  <a:srgbClr val="000000"/>
                </a:solidFill>
                <a:latin typeface="微软雅黑" panose="020B0503020204020204" pitchFamily="34" charset="-122"/>
              </a:rPr>
              <a:t>享受到全国各地以及当地特色菜系的美食佳肴。</a:t>
            </a:r>
          </a:p>
        </p:txBody>
      </p:sp>
      <p:sp>
        <p:nvSpPr>
          <p:cNvPr id="46" name="矩形 16"/>
          <p:cNvSpPr>
            <a:spLocks noChangeArrowheads="1"/>
          </p:cNvSpPr>
          <p:nvPr/>
        </p:nvSpPr>
        <p:spPr bwMode="auto">
          <a:xfrm>
            <a:off x="3249456" y="2389247"/>
            <a:ext cx="8849232" cy="48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opperplate Gothic Bold" panose="020E0705020206020404" pitchFamily="34" charset="0"/>
                <a:ea typeface="微软雅黑" panose="020B0503020204020204" pitchFamily="34" charset="-122"/>
              </a:defRPr>
            </a:lvl1pPr>
            <a:lvl2pPr marL="742950" indent="-285750">
              <a:defRPr sz="1400">
                <a:solidFill>
                  <a:schemeClr val="tx1"/>
                </a:solidFill>
                <a:latin typeface="Copperplate Gothic Bold" panose="020E0705020206020404" pitchFamily="34" charset="0"/>
                <a:ea typeface="微软雅黑" panose="020B0503020204020204" pitchFamily="34" charset="-122"/>
              </a:defRPr>
            </a:lvl2pPr>
            <a:lvl3pPr marL="1143000" indent="-228600">
              <a:defRPr sz="1400">
                <a:solidFill>
                  <a:schemeClr val="tx1"/>
                </a:solidFill>
                <a:latin typeface="Copperplate Gothic Bold" panose="020E0705020206020404" pitchFamily="34" charset="0"/>
                <a:ea typeface="微软雅黑" panose="020B0503020204020204" pitchFamily="34" charset="-122"/>
              </a:defRPr>
            </a:lvl3pPr>
            <a:lvl4pPr marL="1600200" indent="-228600">
              <a:defRPr sz="1400">
                <a:solidFill>
                  <a:schemeClr val="tx1"/>
                </a:solidFill>
                <a:latin typeface="Copperplate Gothic Bold" panose="020E0705020206020404" pitchFamily="34" charset="0"/>
                <a:ea typeface="微软雅黑" panose="020B0503020204020204" pitchFamily="34" charset="-122"/>
              </a:defRPr>
            </a:lvl4pPr>
            <a:lvl5pPr marL="2057400" indent="-228600">
              <a:defRPr sz="1400">
                <a:solidFill>
                  <a:schemeClr val="tx1"/>
                </a:solidFill>
                <a:latin typeface="Copperplate Gothic Bold" panose="020E0705020206020404" pitchFamily="34" charset="0"/>
                <a:ea typeface="微软雅黑" panose="020B0503020204020204" pitchFamily="34" charset="-122"/>
              </a:defRPr>
            </a:lvl5pPr>
            <a:lvl6pPr marL="25146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6pPr>
            <a:lvl7pPr marL="29718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7pPr>
            <a:lvl8pPr marL="34290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8pPr>
            <a:lvl9pPr marL="3886200" indent="-228600" defTabSz="684530" eaLnBrk="0" fontAlgn="base" hangingPunct="0">
              <a:spcBef>
                <a:spcPct val="0"/>
              </a:spcBef>
              <a:spcAft>
                <a:spcPct val="0"/>
              </a:spcAft>
              <a:defRPr sz="1400">
                <a:solidFill>
                  <a:schemeClr val="tx1"/>
                </a:solidFill>
                <a:latin typeface="Copperplate Gothic Bold" panose="020E0705020206020404" pitchFamily="34" charset="0"/>
                <a:ea typeface="微软雅黑" panose="020B0503020204020204" pitchFamily="34" charset="-122"/>
              </a:defRPr>
            </a:lvl9pPr>
          </a:lstStyle>
          <a:p>
            <a:pPr eaLnBrk="1" hangingPunct="1">
              <a:lnSpc>
                <a:spcPct val="150000"/>
              </a:lnSpc>
            </a:pPr>
            <a:r>
              <a:rPr lang="zh-CN" altLang="en-US" sz="1920" b="1" dirty="0">
                <a:solidFill>
                  <a:srgbClr val="FF6500"/>
                </a:solidFill>
                <a:latin typeface="微软雅黑" panose="020B0503020204020204" pitchFamily="34" charset="-122"/>
              </a:rPr>
              <a:t>宗教精粹休闲</a:t>
            </a:r>
            <a:r>
              <a:rPr lang="en-US" altLang="zh-CN" sz="1920" b="1" dirty="0">
                <a:solidFill>
                  <a:srgbClr val="FF6500"/>
                </a:solidFill>
                <a:latin typeface="微软雅黑" panose="020B0503020204020204" pitchFamily="34" charset="-122"/>
              </a:rPr>
              <a:t>: </a:t>
            </a:r>
            <a:r>
              <a:rPr lang="zh-CN" altLang="en-US" sz="1920" dirty="0">
                <a:solidFill>
                  <a:srgbClr val="000000"/>
                </a:solidFill>
                <a:latin typeface="微软雅黑" panose="020B0503020204020204" pitchFamily="34" charset="-122"/>
              </a:rPr>
              <a:t>是体现出带有浓厚宗教文化与国学文化主题特征的休闲特点</a:t>
            </a:r>
          </a:p>
        </p:txBody>
      </p:sp>
      <p:pic>
        <p:nvPicPr>
          <p:cNvPr id="47" name="图片 17"/>
          <p:cNvPicPr>
            <a:picLocks noChangeAspect="1"/>
          </p:cNvPicPr>
          <p:nvPr/>
        </p:nvPicPr>
        <p:blipFill>
          <a:blip r:embed="rId3" cstate="screen"/>
          <a:srcRect/>
          <a:stretch>
            <a:fillRect/>
          </a:stretch>
        </p:blipFill>
        <p:spPr bwMode="auto">
          <a:xfrm>
            <a:off x="2592203" y="2319079"/>
            <a:ext cx="534995" cy="7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矩形 47"/>
          <p:cNvSpPr/>
          <p:nvPr/>
        </p:nvSpPr>
        <p:spPr bwMode="auto">
          <a:xfrm>
            <a:off x="3277906" y="3373544"/>
            <a:ext cx="8231837" cy="488597"/>
          </a:xfrm>
          <a:prstGeom prst="rect">
            <a:avLst/>
          </a:prstGeom>
        </p:spPr>
        <p:txBody>
          <a:bodyPr wrap="square">
            <a:spAutoFit/>
          </a:bodyPr>
          <a:lstStyle/>
          <a:p>
            <a:pPr eaLnBrk="1" hangingPunct="1">
              <a:lnSpc>
                <a:spcPct val="150000"/>
              </a:lnSpc>
              <a:defRPr/>
            </a:pPr>
            <a:r>
              <a:rPr lang="zh-CN" altLang="en-US" sz="1920" b="1" dirty="0">
                <a:solidFill>
                  <a:srgbClr val="FF6500"/>
                </a:solidFill>
                <a:latin typeface="微软雅黑" panose="020B0503020204020204" pitchFamily="34" charset="-122"/>
                <a:ea typeface="微软雅黑" panose="020B0503020204020204" pitchFamily="34" charset="-122"/>
              </a:rPr>
              <a:t>创艺风情购物：</a:t>
            </a:r>
            <a:r>
              <a:rPr lang="zh-CN" altLang="en-US" sz="1920" dirty="0">
                <a:solidFill>
                  <a:srgbClr val="000000"/>
                </a:solidFill>
                <a:latin typeface="微软雅黑" panose="020B0503020204020204" pitchFamily="34" charset="-122"/>
                <a:ea typeface="微软雅黑" panose="020B0503020204020204" pitchFamily="34" charset="-122"/>
              </a:rPr>
              <a:t>艺术创意与传统特性有机结合更加明显的风情购物体验</a:t>
            </a:r>
          </a:p>
        </p:txBody>
      </p:sp>
      <p:pic>
        <p:nvPicPr>
          <p:cNvPr id="49" name="图片 18"/>
          <p:cNvPicPr>
            <a:picLocks noChangeAspect="1"/>
          </p:cNvPicPr>
          <p:nvPr/>
        </p:nvPicPr>
        <p:blipFill>
          <a:blip r:embed="rId3" cstate="screen"/>
          <a:srcRect/>
          <a:stretch>
            <a:fillRect/>
          </a:stretch>
        </p:blipFill>
        <p:spPr bwMode="auto">
          <a:xfrm>
            <a:off x="2634520" y="3373544"/>
            <a:ext cx="534996" cy="71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7" name="矩形 16"/>
          <p:cNvSpPr/>
          <p:nvPr/>
        </p:nvSpPr>
        <p:spPr>
          <a:xfrm>
            <a:off x="846559" y="22912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招商定位</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45" grpId="0"/>
      <p:bldP spid="46"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
          <p:cNvSpPr>
            <a:spLocks noChangeArrowheads="1"/>
          </p:cNvSpPr>
          <p:nvPr/>
        </p:nvSpPr>
        <p:spPr bwMode="auto">
          <a:xfrm>
            <a:off x="1371064" y="1339"/>
            <a:ext cx="10826714" cy="2074053"/>
          </a:xfrm>
          <a:prstGeom prst="rect">
            <a:avLst/>
          </a:prstGeom>
          <a:blipFill dpi="0" rotWithShape="1">
            <a:blip r:embed="rId3" cstate="screen"/>
            <a:srcRect/>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3" name="Rectangle 25"/>
          <p:cNvSpPr>
            <a:spLocks noChangeArrowheads="1"/>
          </p:cNvSpPr>
          <p:nvPr/>
        </p:nvSpPr>
        <p:spPr bwMode="auto">
          <a:xfrm>
            <a:off x="0" y="1339"/>
            <a:ext cx="1365284" cy="207405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4" name="Freeform 26"/>
          <p:cNvSpPr/>
          <p:nvPr/>
        </p:nvSpPr>
        <p:spPr bwMode="auto">
          <a:xfrm>
            <a:off x="7671995" y="2013503"/>
            <a:ext cx="4525782" cy="199947"/>
          </a:xfrm>
          <a:custGeom>
            <a:avLst/>
            <a:gdLst>
              <a:gd name="T0" fmla="*/ 7908 w 7908"/>
              <a:gd name="T1" fmla="*/ 0 h 348"/>
              <a:gd name="T2" fmla="*/ 7908 w 7908"/>
              <a:gd name="T3" fmla="*/ 348 h 348"/>
              <a:gd name="T4" fmla="*/ 0 w 7908"/>
              <a:gd name="T5" fmla="*/ 348 h 348"/>
              <a:gd name="T6" fmla="*/ 256 w 7908"/>
              <a:gd name="T7" fmla="*/ 0 h 348"/>
              <a:gd name="T8" fmla="*/ 7908 w 7908"/>
              <a:gd name="T9" fmla="*/ 0 h 348"/>
            </a:gdLst>
            <a:ahLst/>
            <a:cxnLst>
              <a:cxn ang="0">
                <a:pos x="T0" y="T1"/>
              </a:cxn>
              <a:cxn ang="0">
                <a:pos x="T2" y="T3"/>
              </a:cxn>
              <a:cxn ang="0">
                <a:pos x="T4" y="T5"/>
              </a:cxn>
              <a:cxn ang="0">
                <a:pos x="T6" y="T7"/>
              </a:cxn>
              <a:cxn ang="0">
                <a:pos x="T8" y="T9"/>
              </a:cxn>
            </a:cxnLst>
            <a:rect l="0" t="0" r="r" b="b"/>
            <a:pathLst>
              <a:path w="7908" h="348">
                <a:moveTo>
                  <a:pt x="7908" y="0"/>
                </a:moveTo>
                <a:lnTo>
                  <a:pt x="7908" y="348"/>
                </a:lnTo>
                <a:lnTo>
                  <a:pt x="0" y="348"/>
                </a:lnTo>
                <a:lnTo>
                  <a:pt x="256" y="0"/>
                </a:lnTo>
                <a:lnTo>
                  <a:pt x="7908" y="0"/>
                </a:lnTo>
                <a:close/>
              </a:path>
            </a:pathLst>
          </a:custGeom>
          <a:solidFill>
            <a:srgbClr val="FF0000"/>
          </a:solidFill>
          <a:ln>
            <a:noFill/>
          </a:ln>
        </p:spPr>
        <p:txBody>
          <a:bodyPr/>
          <a:lstStyle/>
          <a:p>
            <a:endParaRPr lang="zh-CN" altLang="en-US" sz="1800"/>
          </a:p>
        </p:txBody>
      </p:sp>
      <p:sp>
        <p:nvSpPr>
          <p:cNvPr id="35" name="TextBox 70"/>
          <p:cNvSpPr txBox="1">
            <a:spLocks noChangeArrowheads="1"/>
          </p:cNvSpPr>
          <p:nvPr/>
        </p:nvSpPr>
        <p:spPr bwMode="auto">
          <a:xfrm>
            <a:off x="423151" y="477825"/>
            <a:ext cx="676980" cy="104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36" name="TextBox 71"/>
          <p:cNvSpPr txBox="1">
            <a:spLocks noChangeArrowheads="1"/>
          </p:cNvSpPr>
          <p:nvPr/>
        </p:nvSpPr>
        <p:spPr bwMode="auto">
          <a:xfrm>
            <a:off x="156183" y="506389"/>
            <a:ext cx="461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dirty="0">
                <a:solidFill>
                  <a:schemeClr val="bg1"/>
                </a:solidFill>
              </a:rPr>
              <a:t>Contents</a:t>
            </a:r>
            <a:endParaRPr lang="zh-CN" altLang="en-US" sz="1800" dirty="0">
              <a:solidFill>
                <a:schemeClr val="bg1"/>
              </a:solidFill>
            </a:endParaRPr>
          </a:p>
        </p:txBody>
      </p:sp>
      <p:grpSp>
        <p:nvGrpSpPr>
          <p:cNvPr id="3" name="组合 2"/>
          <p:cNvGrpSpPr/>
          <p:nvPr/>
        </p:nvGrpSpPr>
        <p:grpSpPr>
          <a:xfrm>
            <a:off x="1371065" y="2701216"/>
            <a:ext cx="3429297" cy="719749"/>
            <a:chOff x="1371600" y="2420938"/>
            <a:chExt cx="3430637" cy="720030"/>
          </a:xfrm>
        </p:grpSpPr>
        <p:grpSp>
          <p:nvGrpSpPr>
            <p:cNvPr id="37" name="组合 1"/>
            <p:cNvGrpSpPr/>
            <p:nvPr/>
          </p:nvGrpSpPr>
          <p:grpSpPr bwMode="auto">
            <a:xfrm>
              <a:off x="1371600" y="2601913"/>
              <a:ext cx="1501775" cy="461962"/>
              <a:chOff x="0" y="0"/>
              <a:chExt cx="1501775" cy="461665"/>
            </a:xfrm>
            <a:solidFill>
              <a:srgbClr val="C00000"/>
            </a:solidFill>
          </p:grpSpPr>
          <p:sp>
            <p:nvSpPr>
              <p:cNvPr id="38" name="Freeform 5"/>
              <p:cNvSpPr/>
              <p:nvPr/>
            </p:nvSpPr>
            <p:spPr bwMode="auto">
              <a:xfrm>
                <a:off x="0" y="12651"/>
                <a:ext cx="1501775" cy="446088"/>
              </a:xfrm>
              <a:custGeom>
                <a:avLst/>
                <a:gdLst>
                  <a:gd name="T0" fmla="*/ 146 w 2806"/>
                  <a:gd name="T1" fmla="*/ 0 h 818"/>
                  <a:gd name="T2" fmla="*/ 2386 w 2806"/>
                  <a:gd name="T3" fmla="*/ 0 h 818"/>
                  <a:gd name="T4" fmla="*/ 2532 w 2806"/>
                  <a:gd name="T5" fmla="*/ 146 h 818"/>
                  <a:gd name="T6" fmla="*/ 2532 w 2806"/>
                  <a:gd name="T7" fmla="*/ 178 h 818"/>
                  <a:gd name="T8" fmla="*/ 2660 w 2806"/>
                  <a:gd name="T9" fmla="*/ 280 h 818"/>
                  <a:gd name="T10" fmla="*/ 2806 w 2806"/>
                  <a:gd name="T11" fmla="*/ 395 h 818"/>
                  <a:gd name="T12" fmla="*/ 2660 w 2806"/>
                  <a:gd name="T13" fmla="*/ 510 h 818"/>
                  <a:gd name="T14" fmla="*/ 2532 w 2806"/>
                  <a:gd name="T15" fmla="*/ 611 h 818"/>
                  <a:gd name="T16" fmla="*/ 2532 w 2806"/>
                  <a:gd name="T17" fmla="*/ 672 h 818"/>
                  <a:gd name="T18" fmla="*/ 2386 w 2806"/>
                  <a:gd name="T19" fmla="*/ 818 h 818"/>
                  <a:gd name="T20" fmla="*/ 146 w 2806"/>
                  <a:gd name="T21" fmla="*/ 818 h 818"/>
                  <a:gd name="T22" fmla="*/ 0 w 2806"/>
                  <a:gd name="T23" fmla="*/ 672 h 818"/>
                  <a:gd name="T24" fmla="*/ 0 w 2806"/>
                  <a:gd name="T25" fmla="*/ 146 h 818"/>
                  <a:gd name="T26" fmla="*/ 146 w 2806"/>
                  <a:gd name="T2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39" name="TextBox 43"/>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第一章</a:t>
                </a:r>
              </a:p>
            </p:txBody>
          </p:sp>
        </p:grpSp>
        <p:sp>
          <p:nvSpPr>
            <p:cNvPr id="40" name="TextBox 44"/>
            <p:cNvSpPr txBox="1">
              <a:spLocks noChangeArrowheads="1"/>
            </p:cNvSpPr>
            <p:nvPr/>
          </p:nvSpPr>
          <p:spPr bwMode="auto">
            <a:xfrm>
              <a:off x="3070225" y="2543176"/>
              <a:ext cx="1732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4D4D4D"/>
                  </a:solidFill>
                  <a:latin typeface="微软雅黑" panose="020B0503020204020204" pitchFamily="34" charset="-122"/>
                  <a:ea typeface="微软雅黑" panose="020B0503020204020204" pitchFamily="34" charset="-122"/>
                </a:rPr>
                <a:t>项目背景</a:t>
              </a:r>
            </a:p>
          </p:txBody>
        </p:sp>
        <p:cxnSp>
          <p:nvCxnSpPr>
            <p:cNvPr id="41" name="直接连接符 7"/>
            <p:cNvCxnSpPr>
              <a:cxnSpLocks noChangeShapeType="1"/>
            </p:cNvCxnSpPr>
            <p:nvPr/>
          </p:nvCxnSpPr>
          <p:spPr bwMode="auto">
            <a:xfrm>
              <a:off x="2954338" y="2420938"/>
              <a:ext cx="0" cy="720030"/>
            </a:xfrm>
            <a:prstGeom prst="line">
              <a:avLst/>
            </a:prstGeom>
            <a:noFill/>
            <a:ln w="9525" cmpd="sng">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 name="组合 74"/>
          <p:cNvGrpSpPr/>
          <p:nvPr/>
        </p:nvGrpSpPr>
        <p:grpSpPr>
          <a:xfrm>
            <a:off x="1429326" y="4364738"/>
            <a:ext cx="3429297" cy="719749"/>
            <a:chOff x="1371600" y="2420938"/>
            <a:chExt cx="3430637" cy="720030"/>
          </a:xfrm>
        </p:grpSpPr>
        <p:grpSp>
          <p:nvGrpSpPr>
            <p:cNvPr id="76" name="组合 1"/>
            <p:cNvGrpSpPr/>
            <p:nvPr/>
          </p:nvGrpSpPr>
          <p:grpSpPr bwMode="auto">
            <a:xfrm>
              <a:off x="1371600" y="2601913"/>
              <a:ext cx="1501775" cy="461665"/>
              <a:chOff x="0" y="0"/>
              <a:chExt cx="1501775" cy="461368"/>
            </a:xfrm>
            <a:solidFill>
              <a:srgbClr val="C00000"/>
            </a:solidFill>
          </p:grpSpPr>
          <p:sp>
            <p:nvSpPr>
              <p:cNvPr id="79" name="Freeform 5"/>
              <p:cNvSpPr/>
              <p:nvPr/>
            </p:nvSpPr>
            <p:spPr bwMode="auto">
              <a:xfrm>
                <a:off x="0" y="12651"/>
                <a:ext cx="1501775" cy="446088"/>
              </a:xfrm>
              <a:custGeom>
                <a:avLst/>
                <a:gdLst>
                  <a:gd name="T0" fmla="*/ 146 w 2806"/>
                  <a:gd name="T1" fmla="*/ 0 h 818"/>
                  <a:gd name="T2" fmla="*/ 2386 w 2806"/>
                  <a:gd name="T3" fmla="*/ 0 h 818"/>
                  <a:gd name="T4" fmla="*/ 2532 w 2806"/>
                  <a:gd name="T5" fmla="*/ 146 h 818"/>
                  <a:gd name="T6" fmla="*/ 2532 w 2806"/>
                  <a:gd name="T7" fmla="*/ 178 h 818"/>
                  <a:gd name="T8" fmla="*/ 2660 w 2806"/>
                  <a:gd name="T9" fmla="*/ 280 h 818"/>
                  <a:gd name="T10" fmla="*/ 2806 w 2806"/>
                  <a:gd name="T11" fmla="*/ 395 h 818"/>
                  <a:gd name="T12" fmla="*/ 2660 w 2806"/>
                  <a:gd name="T13" fmla="*/ 510 h 818"/>
                  <a:gd name="T14" fmla="*/ 2532 w 2806"/>
                  <a:gd name="T15" fmla="*/ 611 h 818"/>
                  <a:gd name="T16" fmla="*/ 2532 w 2806"/>
                  <a:gd name="T17" fmla="*/ 672 h 818"/>
                  <a:gd name="T18" fmla="*/ 2386 w 2806"/>
                  <a:gd name="T19" fmla="*/ 818 h 818"/>
                  <a:gd name="T20" fmla="*/ 146 w 2806"/>
                  <a:gd name="T21" fmla="*/ 818 h 818"/>
                  <a:gd name="T22" fmla="*/ 0 w 2806"/>
                  <a:gd name="T23" fmla="*/ 672 h 818"/>
                  <a:gd name="T24" fmla="*/ 0 w 2806"/>
                  <a:gd name="T25" fmla="*/ 146 h 818"/>
                  <a:gd name="T26" fmla="*/ 146 w 2806"/>
                  <a:gd name="T2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0" name="TextBox 43"/>
              <p:cNvSpPr txBox="1">
                <a:spLocks noChangeArrowheads="1"/>
              </p:cNvSpPr>
              <p:nvPr/>
            </p:nvSpPr>
            <p:spPr bwMode="auto">
              <a:xfrm>
                <a:off x="58283" y="0"/>
                <a:ext cx="1175094" cy="4613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第三章</a:t>
                </a:r>
              </a:p>
            </p:txBody>
          </p:sp>
        </p:grpSp>
        <p:sp>
          <p:nvSpPr>
            <p:cNvPr id="77" name="TextBox 44"/>
            <p:cNvSpPr txBox="1">
              <a:spLocks noChangeArrowheads="1"/>
            </p:cNvSpPr>
            <p:nvPr/>
          </p:nvSpPr>
          <p:spPr bwMode="auto">
            <a:xfrm>
              <a:off x="3070225" y="2543176"/>
              <a:ext cx="1732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4D4D4D"/>
                  </a:solidFill>
                  <a:latin typeface="微软雅黑" panose="020B0503020204020204" pitchFamily="34" charset="-122"/>
                  <a:ea typeface="微软雅黑" panose="020B0503020204020204" pitchFamily="34" charset="-122"/>
                </a:rPr>
                <a:t>招商定位</a:t>
              </a:r>
            </a:p>
          </p:txBody>
        </p:sp>
        <p:cxnSp>
          <p:nvCxnSpPr>
            <p:cNvPr id="78" name="直接连接符 7"/>
            <p:cNvCxnSpPr>
              <a:cxnSpLocks noChangeShapeType="1"/>
            </p:cNvCxnSpPr>
            <p:nvPr/>
          </p:nvCxnSpPr>
          <p:spPr bwMode="auto">
            <a:xfrm>
              <a:off x="2954338" y="2420938"/>
              <a:ext cx="0" cy="720030"/>
            </a:xfrm>
            <a:prstGeom prst="line">
              <a:avLst/>
            </a:prstGeom>
            <a:noFill/>
            <a:ln w="9525" cmpd="sng">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组合 80"/>
          <p:cNvGrpSpPr/>
          <p:nvPr/>
        </p:nvGrpSpPr>
        <p:grpSpPr>
          <a:xfrm>
            <a:off x="6811199" y="2723669"/>
            <a:ext cx="3429297" cy="719749"/>
            <a:chOff x="1371600" y="2420938"/>
            <a:chExt cx="3430637" cy="720030"/>
          </a:xfrm>
        </p:grpSpPr>
        <p:grpSp>
          <p:nvGrpSpPr>
            <p:cNvPr id="82" name="组合 1"/>
            <p:cNvGrpSpPr/>
            <p:nvPr/>
          </p:nvGrpSpPr>
          <p:grpSpPr bwMode="auto">
            <a:xfrm>
              <a:off x="1371600" y="2601913"/>
              <a:ext cx="1501775" cy="461962"/>
              <a:chOff x="0" y="0"/>
              <a:chExt cx="1501775" cy="461665"/>
            </a:xfrm>
            <a:solidFill>
              <a:srgbClr val="C00000"/>
            </a:solidFill>
          </p:grpSpPr>
          <p:sp>
            <p:nvSpPr>
              <p:cNvPr id="85" name="Freeform 5"/>
              <p:cNvSpPr/>
              <p:nvPr/>
            </p:nvSpPr>
            <p:spPr bwMode="auto">
              <a:xfrm>
                <a:off x="0" y="12651"/>
                <a:ext cx="1501775" cy="446088"/>
              </a:xfrm>
              <a:custGeom>
                <a:avLst/>
                <a:gdLst>
                  <a:gd name="T0" fmla="*/ 146 w 2806"/>
                  <a:gd name="T1" fmla="*/ 0 h 818"/>
                  <a:gd name="T2" fmla="*/ 2386 w 2806"/>
                  <a:gd name="T3" fmla="*/ 0 h 818"/>
                  <a:gd name="T4" fmla="*/ 2532 w 2806"/>
                  <a:gd name="T5" fmla="*/ 146 h 818"/>
                  <a:gd name="T6" fmla="*/ 2532 w 2806"/>
                  <a:gd name="T7" fmla="*/ 178 h 818"/>
                  <a:gd name="T8" fmla="*/ 2660 w 2806"/>
                  <a:gd name="T9" fmla="*/ 280 h 818"/>
                  <a:gd name="T10" fmla="*/ 2806 w 2806"/>
                  <a:gd name="T11" fmla="*/ 395 h 818"/>
                  <a:gd name="T12" fmla="*/ 2660 w 2806"/>
                  <a:gd name="T13" fmla="*/ 510 h 818"/>
                  <a:gd name="T14" fmla="*/ 2532 w 2806"/>
                  <a:gd name="T15" fmla="*/ 611 h 818"/>
                  <a:gd name="T16" fmla="*/ 2532 w 2806"/>
                  <a:gd name="T17" fmla="*/ 672 h 818"/>
                  <a:gd name="T18" fmla="*/ 2386 w 2806"/>
                  <a:gd name="T19" fmla="*/ 818 h 818"/>
                  <a:gd name="T20" fmla="*/ 146 w 2806"/>
                  <a:gd name="T21" fmla="*/ 818 h 818"/>
                  <a:gd name="T22" fmla="*/ 0 w 2806"/>
                  <a:gd name="T23" fmla="*/ 672 h 818"/>
                  <a:gd name="T24" fmla="*/ 0 w 2806"/>
                  <a:gd name="T25" fmla="*/ 146 h 818"/>
                  <a:gd name="T26" fmla="*/ 146 w 2806"/>
                  <a:gd name="T2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6" name="TextBox 43"/>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第二章</a:t>
                </a:r>
              </a:p>
            </p:txBody>
          </p:sp>
        </p:grpSp>
        <p:sp>
          <p:nvSpPr>
            <p:cNvPr id="83" name="TextBox 44"/>
            <p:cNvSpPr txBox="1">
              <a:spLocks noChangeArrowheads="1"/>
            </p:cNvSpPr>
            <p:nvPr/>
          </p:nvSpPr>
          <p:spPr bwMode="auto">
            <a:xfrm>
              <a:off x="3070225" y="2543176"/>
              <a:ext cx="1732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4D4D4D"/>
                  </a:solidFill>
                  <a:latin typeface="微软雅黑" panose="020B0503020204020204" pitchFamily="34" charset="-122"/>
                  <a:ea typeface="微软雅黑" panose="020B0503020204020204" pitchFamily="34" charset="-122"/>
                </a:rPr>
                <a:t>项目分析</a:t>
              </a:r>
            </a:p>
          </p:txBody>
        </p:sp>
        <p:cxnSp>
          <p:nvCxnSpPr>
            <p:cNvPr id="84" name="直接连接符 7"/>
            <p:cNvCxnSpPr>
              <a:cxnSpLocks noChangeShapeType="1"/>
            </p:cNvCxnSpPr>
            <p:nvPr/>
          </p:nvCxnSpPr>
          <p:spPr bwMode="auto">
            <a:xfrm>
              <a:off x="2954338" y="2420938"/>
              <a:ext cx="0" cy="720030"/>
            </a:xfrm>
            <a:prstGeom prst="line">
              <a:avLst/>
            </a:prstGeom>
            <a:noFill/>
            <a:ln w="9525" cmpd="sng">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组合 86"/>
          <p:cNvGrpSpPr/>
          <p:nvPr/>
        </p:nvGrpSpPr>
        <p:grpSpPr>
          <a:xfrm>
            <a:off x="6777668" y="4416659"/>
            <a:ext cx="3429297" cy="719749"/>
            <a:chOff x="1371600" y="2420938"/>
            <a:chExt cx="3430637" cy="720030"/>
          </a:xfrm>
        </p:grpSpPr>
        <p:grpSp>
          <p:nvGrpSpPr>
            <p:cNvPr id="88" name="组合 1"/>
            <p:cNvGrpSpPr/>
            <p:nvPr/>
          </p:nvGrpSpPr>
          <p:grpSpPr bwMode="auto">
            <a:xfrm>
              <a:off x="1371600" y="2601913"/>
              <a:ext cx="1501775" cy="461962"/>
              <a:chOff x="0" y="0"/>
              <a:chExt cx="1501775" cy="461665"/>
            </a:xfrm>
            <a:solidFill>
              <a:srgbClr val="C00000"/>
            </a:solidFill>
          </p:grpSpPr>
          <p:sp>
            <p:nvSpPr>
              <p:cNvPr id="91" name="Freeform 5"/>
              <p:cNvSpPr/>
              <p:nvPr/>
            </p:nvSpPr>
            <p:spPr bwMode="auto">
              <a:xfrm>
                <a:off x="0" y="12651"/>
                <a:ext cx="1501775" cy="446088"/>
              </a:xfrm>
              <a:custGeom>
                <a:avLst/>
                <a:gdLst>
                  <a:gd name="T0" fmla="*/ 146 w 2806"/>
                  <a:gd name="T1" fmla="*/ 0 h 818"/>
                  <a:gd name="T2" fmla="*/ 2386 w 2806"/>
                  <a:gd name="T3" fmla="*/ 0 h 818"/>
                  <a:gd name="T4" fmla="*/ 2532 w 2806"/>
                  <a:gd name="T5" fmla="*/ 146 h 818"/>
                  <a:gd name="T6" fmla="*/ 2532 w 2806"/>
                  <a:gd name="T7" fmla="*/ 178 h 818"/>
                  <a:gd name="T8" fmla="*/ 2660 w 2806"/>
                  <a:gd name="T9" fmla="*/ 280 h 818"/>
                  <a:gd name="T10" fmla="*/ 2806 w 2806"/>
                  <a:gd name="T11" fmla="*/ 395 h 818"/>
                  <a:gd name="T12" fmla="*/ 2660 w 2806"/>
                  <a:gd name="T13" fmla="*/ 510 h 818"/>
                  <a:gd name="T14" fmla="*/ 2532 w 2806"/>
                  <a:gd name="T15" fmla="*/ 611 h 818"/>
                  <a:gd name="T16" fmla="*/ 2532 w 2806"/>
                  <a:gd name="T17" fmla="*/ 672 h 818"/>
                  <a:gd name="T18" fmla="*/ 2386 w 2806"/>
                  <a:gd name="T19" fmla="*/ 818 h 818"/>
                  <a:gd name="T20" fmla="*/ 146 w 2806"/>
                  <a:gd name="T21" fmla="*/ 818 h 818"/>
                  <a:gd name="T22" fmla="*/ 0 w 2806"/>
                  <a:gd name="T23" fmla="*/ 672 h 818"/>
                  <a:gd name="T24" fmla="*/ 0 w 2806"/>
                  <a:gd name="T25" fmla="*/ 146 h 818"/>
                  <a:gd name="T26" fmla="*/ 146 w 2806"/>
                  <a:gd name="T2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6" h="818">
                    <a:moveTo>
                      <a:pt x="146" y="0"/>
                    </a:moveTo>
                    <a:lnTo>
                      <a:pt x="2386" y="0"/>
                    </a:lnTo>
                    <a:cubicBezTo>
                      <a:pt x="2467" y="0"/>
                      <a:pt x="2532" y="66"/>
                      <a:pt x="2532" y="146"/>
                    </a:cubicBezTo>
                    <a:lnTo>
                      <a:pt x="2532" y="178"/>
                    </a:lnTo>
                    <a:lnTo>
                      <a:pt x="2660" y="280"/>
                    </a:lnTo>
                    <a:lnTo>
                      <a:pt x="2806" y="395"/>
                    </a:lnTo>
                    <a:lnTo>
                      <a:pt x="2660" y="510"/>
                    </a:lnTo>
                    <a:lnTo>
                      <a:pt x="2532" y="611"/>
                    </a:lnTo>
                    <a:lnTo>
                      <a:pt x="2532" y="672"/>
                    </a:lnTo>
                    <a:cubicBezTo>
                      <a:pt x="2532" y="752"/>
                      <a:pt x="2466" y="818"/>
                      <a:pt x="2386" y="818"/>
                    </a:cubicBezTo>
                    <a:lnTo>
                      <a:pt x="146" y="818"/>
                    </a:lnTo>
                    <a:cubicBezTo>
                      <a:pt x="66" y="818"/>
                      <a:pt x="0" y="752"/>
                      <a:pt x="0" y="672"/>
                    </a:cubicBezTo>
                    <a:lnTo>
                      <a:pt x="0" y="146"/>
                    </a:lnTo>
                    <a:cubicBezTo>
                      <a:pt x="0" y="66"/>
                      <a:pt x="66"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92" name="TextBox 43"/>
              <p:cNvSpPr txBox="1">
                <a:spLocks noChangeArrowheads="1"/>
              </p:cNvSpPr>
              <p:nvPr/>
            </p:nvSpPr>
            <p:spPr bwMode="auto">
              <a:xfrm>
                <a:off x="58283" y="0"/>
                <a:ext cx="1175094"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第四章</a:t>
                </a:r>
              </a:p>
            </p:txBody>
          </p:sp>
        </p:grpSp>
        <p:sp>
          <p:nvSpPr>
            <p:cNvPr id="89" name="TextBox 44"/>
            <p:cNvSpPr txBox="1">
              <a:spLocks noChangeArrowheads="1"/>
            </p:cNvSpPr>
            <p:nvPr/>
          </p:nvSpPr>
          <p:spPr bwMode="auto">
            <a:xfrm>
              <a:off x="3070225" y="2543176"/>
              <a:ext cx="1732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4D4D4D"/>
                  </a:solidFill>
                  <a:latin typeface="微软雅黑" panose="020B0503020204020204" pitchFamily="34" charset="-122"/>
                  <a:ea typeface="微软雅黑" panose="020B0503020204020204" pitchFamily="34" charset="-122"/>
                </a:rPr>
                <a:t>运营保障</a:t>
              </a:r>
            </a:p>
          </p:txBody>
        </p:sp>
        <p:cxnSp>
          <p:nvCxnSpPr>
            <p:cNvPr id="90" name="直接连接符 7"/>
            <p:cNvCxnSpPr>
              <a:cxnSpLocks noChangeShapeType="1"/>
            </p:cNvCxnSpPr>
            <p:nvPr/>
          </p:nvCxnSpPr>
          <p:spPr bwMode="auto">
            <a:xfrm>
              <a:off x="2954338" y="2420938"/>
              <a:ext cx="0" cy="720030"/>
            </a:xfrm>
            <a:prstGeom prst="line">
              <a:avLst/>
            </a:prstGeom>
            <a:noFill/>
            <a:ln w="9525" cmpd="sng">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 calcmode="lin" valueType="num">
                                      <p:cBhvr>
                                        <p:cTn id="9" dur="300" fill="hold"/>
                                        <p:tgtEl>
                                          <p:spTgt spid="33"/>
                                        </p:tgtEl>
                                        <p:attrNameLst>
                                          <p:attrName>style.rotation</p:attrName>
                                        </p:attrNameLst>
                                      </p:cBhvr>
                                      <p:tavLst>
                                        <p:tav tm="0">
                                          <p:val>
                                            <p:fltVal val="90"/>
                                          </p:val>
                                        </p:tav>
                                        <p:tav tm="100000">
                                          <p:val>
                                            <p:fltVal val="0"/>
                                          </p:val>
                                        </p:tav>
                                      </p:tavLst>
                                    </p:anim>
                                    <p:animEffect transition="in" filter="fade">
                                      <p:cBhvr>
                                        <p:cTn id="10" dur="3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20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200"/>
                            </p:stCondLst>
                            <p:childTnLst>
                              <p:par>
                                <p:cTn id="16" presetID="22" presetClass="entr" presetSubtype="2"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childTnLst>
                          </p:cTn>
                        </p:par>
                        <p:par>
                          <p:cTn id="19" fill="hold">
                            <p:stCondLst>
                              <p:cond delay="1700"/>
                            </p:stCondLst>
                            <p:childTnLst>
                              <p:par>
                                <p:cTn id="20" presetID="31"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 calcmode="lin" valueType="num">
                                      <p:cBhvr>
                                        <p:cTn id="24" dur="500" fill="hold"/>
                                        <p:tgtEl>
                                          <p:spTgt spid="36"/>
                                        </p:tgtEl>
                                        <p:attrNameLst>
                                          <p:attrName>style.rotation</p:attrName>
                                        </p:attrNameLst>
                                      </p:cBhvr>
                                      <p:tavLst>
                                        <p:tav tm="0">
                                          <p:val>
                                            <p:fltVal val="90"/>
                                          </p:val>
                                        </p:tav>
                                        <p:tav tm="100000">
                                          <p:val>
                                            <p:fltVal val="0"/>
                                          </p:val>
                                        </p:tav>
                                      </p:tavLst>
                                    </p:anim>
                                    <p:animEffect transition="in" filter="fade">
                                      <p:cBhvr>
                                        <p:cTn id="25" dur="500"/>
                                        <p:tgtEl>
                                          <p:spTgt spid="3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 calcmode="lin" valueType="num">
                                      <p:cBhvr>
                                        <p:cTn id="30" dur="500" fill="hold"/>
                                        <p:tgtEl>
                                          <p:spTgt spid="35"/>
                                        </p:tgtEl>
                                        <p:attrNameLst>
                                          <p:attrName>style.rotation</p:attrName>
                                        </p:attrNameLst>
                                      </p:cBhvr>
                                      <p:tavLst>
                                        <p:tav tm="0">
                                          <p:val>
                                            <p:fltVal val="90"/>
                                          </p:val>
                                        </p:tav>
                                        <p:tav tm="100000">
                                          <p:val>
                                            <p:fltVal val="0"/>
                                          </p:val>
                                        </p:tav>
                                      </p:tavLst>
                                    </p:anim>
                                    <p:animEffect transition="in" filter="fade">
                                      <p:cBhvr>
                                        <p:cTn id="31" dur="500"/>
                                        <p:tgtEl>
                                          <p:spTgt spid="35"/>
                                        </p:tgtEl>
                                      </p:cBhvr>
                                    </p:animEffect>
                                  </p:childTnLst>
                                </p:cTn>
                              </p:par>
                            </p:childTnLst>
                          </p:cTn>
                        </p:par>
                        <p:par>
                          <p:cTn id="32" fill="hold">
                            <p:stCondLst>
                              <p:cond delay="22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3200"/>
                            </p:stCondLst>
                            <p:childTnLst>
                              <p:par>
                                <p:cTn id="39" presetID="42" presetClass="entr" presetSubtype="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1000"/>
                                        <p:tgtEl>
                                          <p:spTgt spid="81"/>
                                        </p:tgtEl>
                                      </p:cBhvr>
                                    </p:animEffect>
                                    <p:anim calcmode="lin" valueType="num">
                                      <p:cBhvr>
                                        <p:cTn id="42" dur="1000" fill="hold"/>
                                        <p:tgtEl>
                                          <p:spTgt spid="81"/>
                                        </p:tgtEl>
                                        <p:attrNameLst>
                                          <p:attrName>ppt_x</p:attrName>
                                        </p:attrNameLst>
                                      </p:cBhvr>
                                      <p:tavLst>
                                        <p:tav tm="0">
                                          <p:val>
                                            <p:strVal val="#ppt_x"/>
                                          </p:val>
                                        </p:tav>
                                        <p:tav tm="100000">
                                          <p:val>
                                            <p:strVal val="#ppt_x"/>
                                          </p:val>
                                        </p:tav>
                                      </p:tavLst>
                                    </p:anim>
                                    <p:anim calcmode="lin" valueType="num">
                                      <p:cBhvr>
                                        <p:cTn id="43" dur="1000" fill="hold"/>
                                        <p:tgtEl>
                                          <p:spTgt spid="81"/>
                                        </p:tgtEl>
                                        <p:attrNameLst>
                                          <p:attrName>ppt_y</p:attrName>
                                        </p:attrNameLst>
                                      </p:cBhvr>
                                      <p:tavLst>
                                        <p:tav tm="0">
                                          <p:val>
                                            <p:strVal val="#ppt_y+.1"/>
                                          </p:val>
                                        </p:tav>
                                        <p:tav tm="100000">
                                          <p:val>
                                            <p:strVal val="#ppt_y"/>
                                          </p:val>
                                        </p:tav>
                                      </p:tavLst>
                                    </p:anim>
                                  </p:childTnLst>
                                </p:cTn>
                              </p:par>
                            </p:childTnLst>
                          </p:cTn>
                        </p:par>
                        <p:par>
                          <p:cTn id="44" fill="hold">
                            <p:stCondLst>
                              <p:cond delay="4200"/>
                            </p:stCondLst>
                            <p:childTnLst>
                              <p:par>
                                <p:cTn id="45" presetID="42" presetClass="entr" presetSubtype="0" fill="hold"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5200"/>
                            </p:stCondLst>
                            <p:childTnLst>
                              <p:par>
                                <p:cTn id="51" presetID="42"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1000"/>
                                        <p:tgtEl>
                                          <p:spTgt spid="87"/>
                                        </p:tgtEl>
                                      </p:cBhvr>
                                    </p:animEffect>
                                    <p:anim calcmode="lin" valueType="num">
                                      <p:cBhvr>
                                        <p:cTn id="54" dur="1000" fill="hold"/>
                                        <p:tgtEl>
                                          <p:spTgt spid="87"/>
                                        </p:tgtEl>
                                        <p:attrNameLst>
                                          <p:attrName>ppt_x</p:attrName>
                                        </p:attrNameLst>
                                      </p:cBhvr>
                                      <p:tavLst>
                                        <p:tav tm="0">
                                          <p:val>
                                            <p:strVal val="#ppt_x"/>
                                          </p:val>
                                        </p:tav>
                                        <p:tav tm="100000">
                                          <p:val>
                                            <p:strVal val="#ppt_x"/>
                                          </p:val>
                                        </p:tav>
                                      </p:tavLst>
                                    </p:anim>
                                    <p:anim calcmode="lin" valueType="num">
                                      <p:cBhvr>
                                        <p:cTn id="5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3" grpId="0" animBg="1" autoUpdateAnimBg="0"/>
      <p:bldP spid="35" grpId="0" autoUpdateAnimBg="0"/>
      <p:bldP spid="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pic>
        <p:nvPicPr>
          <p:cNvPr id="16" name="Picture 8" descr="商业广场"/>
          <p:cNvPicPr>
            <a:picLocks noChangeAspect="1" noChangeArrowheads="1"/>
          </p:cNvPicPr>
          <p:nvPr/>
        </p:nvPicPr>
        <p:blipFill>
          <a:blip r:embed="rId3" cstate="screen"/>
          <a:srcRect/>
          <a:stretch>
            <a:fillRect/>
          </a:stretch>
        </p:blipFill>
        <p:spPr bwMode="auto">
          <a:xfrm>
            <a:off x="1417307" y="1036932"/>
            <a:ext cx="9294080" cy="498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9"/>
          <p:cNvSpPr/>
          <p:nvPr/>
        </p:nvSpPr>
        <p:spPr bwMode="auto">
          <a:xfrm>
            <a:off x="7036449" y="1268617"/>
            <a:ext cx="1470263" cy="818135"/>
          </a:xfrm>
          <a:prstGeom prst="borderCallout1">
            <a:avLst>
              <a:gd name="adj1" fmla="val 19250"/>
              <a:gd name="adj2" fmla="val -5972"/>
              <a:gd name="adj3" fmla="val 178699"/>
              <a:gd name="adj4" fmla="val -124384"/>
            </a:avLst>
          </a:prstGeom>
          <a:solidFill>
            <a:srgbClr val="C00000"/>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外街以主题客栈</a:t>
            </a:r>
          </a:p>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与商业配套为主</a:t>
            </a:r>
          </a:p>
        </p:txBody>
      </p:sp>
      <p:sp>
        <p:nvSpPr>
          <p:cNvPr id="18" name="AutoShape 10"/>
          <p:cNvSpPr/>
          <p:nvPr/>
        </p:nvSpPr>
        <p:spPr bwMode="auto">
          <a:xfrm>
            <a:off x="1499825" y="3686648"/>
            <a:ext cx="1505691" cy="972533"/>
          </a:xfrm>
          <a:prstGeom prst="borderCallout1">
            <a:avLst>
              <a:gd name="adj1" fmla="val 13139"/>
              <a:gd name="adj2" fmla="val 105648"/>
              <a:gd name="adj3" fmla="val 7375"/>
              <a:gd name="adj4" fmla="val 218847"/>
            </a:avLst>
          </a:prstGeom>
          <a:solidFill>
            <a:srgbClr val="C00000"/>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1-3</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层为主力餐饮名店区</a:t>
            </a:r>
          </a:p>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楼上为博物馆与书画院</a:t>
            </a: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展厅</a:t>
            </a:r>
          </a:p>
        </p:txBody>
      </p:sp>
      <p:sp>
        <p:nvSpPr>
          <p:cNvPr id="19" name="AutoShape 11"/>
          <p:cNvSpPr/>
          <p:nvPr/>
        </p:nvSpPr>
        <p:spPr bwMode="auto">
          <a:xfrm>
            <a:off x="7906060" y="3055444"/>
            <a:ext cx="1895399" cy="1038197"/>
          </a:xfrm>
          <a:prstGeom prst="borderCallout1">
            <a:avLst>
              <a:gd name="adj1" fmla="val 12306"/>
              <a:gd name="adj2" fmla="val -4486"/>
              <a:gd name="adj3" fmla="val 95042"/>
              <a:gd name="adj4" fmla="val -111213"/>
            </a:avLst>
          </a:prstGeom>
          <a:solidFill>
            <a:srgbClr val="C00000"/>
          </a:solidFill>
          <a:ln w="25400">
            <a:solidFill>
              <a:srgbClr val="FF6600"/>
            </a:solidFill>
            <a:prstDash val="lgDash"/>
            <a:miter lim="800000"/>
            <a:tailEnd type="oval" w="med" len="med"/>
          </a:ln>
          <a:effectLst>
            <a:prstShdw prst="shdw17" dist="17961" dir="13500000">
              <a:srgbClr val="993D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1-2</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层为商业配套与特产超市、餐饮名店区</a:t>
            </a:r>
          </a:p>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楼上为高档酒店与演经堂、国学堂</a:t>
            </a:r>
          </a:p>
        </p:txBody>
      </p:sp>
      <p:sp>
        <p:nvSpPr>
          <p:cNvPr id="20" name="AutoShape 12"/>
          <p:cNvSpPr/>
          <p:nvPr/>
        </p:nvSpPr>
        <p:spPr bwMode="auto">
          <a:xfrm>
            <a:off x="4414924" y="1101995"/>
            <a:ext cx="1668660" cy="874924"/>
          </a:xfrm>
          <a:prstGeom prst="borderCallout1">
            <a:avLst>
              <a:gd name="adj1" fmla="val 14606"/>
              <a:gd name="adj2" fmla="val -5097"/>
              <a:gd name="adj3" fmla="val 109130"/>
              <a:gd name="adj4" fmla="val -19366"/>
            </a:avLst>
          </a:prstGeom>
          <a:solidFill>
            <a:schemeClr val="accent3"/>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内街沿线分布地方特产与创艺购物为主穿插少量休闲娱乐、特色餐饮业态</a:t>
            </a:r>
          </a:p>
        </p:txBody>
      </p:sp>
      <p:sp>
        <p:nvSpPr>
          <p:cNvPr id="21" name="AutoShape 13"/>
          <p:cNvSpPr/>
          <p:nvPr/>
        </p:nvSpPr>
        <p:spPr bwMode="auto">
          <a:xfrm>
            <a:off x="2088557" y="2674592"/>
            <a:ext cx="1505691" cy="972533"/>
          </a:xfrm>
          <a:prstGeom prst="borderCallout1">
            <a:avLst>
              <a:gd name="adj1" fmla="val 13139"/>
              <a:gd name="adj2" fmla="val 105648"/>
              <a:gd name="adj3" fmla="val 6639"/>
              <a:gd name="adj4" fmla="val 181926"/>
            </a:avLst>
          </a:prstGeom>
          <a:solidFill>
            <a:schemeClr val="accent3"/>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茶庄、咖啡馆、养生会馆、特色餐饮类型业态逐步集中</a:t>
            </a:r>
          </a:p>
        </p:txBody>
      </p:sp>
      <p:sp>
        <p:nvSpPr>
          <p:cNvPr id="22" name="AutoShape 9"/>
          <p:cNvSpPr/>
          <p:nvPr/>
        </p:nvSpPr>
        <p:spPr bwMode="auto">
          <a:xfrm>
            <a:off x="3216805" y="5184372"/>
            <a:ext cx="4370047" cy="798613"/>
          </a:xfrm>
          <a:prstGeom prst="borderCallout1">
            <a:avLst>
              <a:gd name="adj1" fmla="val 9269"/>
              <a:gd name="adj2" fmla="val -5523"/>
              <a:gd name="adj3" fmla="val -116792"/>
              <a:gd name="adj4" fmla="val 57333"/>
            </a:avLst>
          </a:prstGeom>
          <a:solidFill>
            <a:schemeClr val="accent3"/>
          </a:solidFill>
          <a:ln w="25400">
            <a:solidFill>
              <a:srgbClr val="FF6600"/>
            </a:solidFill>
            <a:prstDash val="lgDash"/>
            <a:miter lim="800000"/>
            <a:tailEnd type="oval" w="med" len="med"/>
          </a:ln>
          <a:effectLst>
            <a:prstShdw prst="shdw17" dist="17961" dir="13500000">
              <a:srgbClr val="993D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文化演绎广场</a:t>
            </a:r>
          </a:p>
          <a:p>
            <a:pPr algn="ctr" eaLnBrk="1" hangingPunct="1">
              <a:lnSpc>
                <a:spcPct val="100000"/>
              </a:lnSpc>
              <a:spcBef>
                <a:spcPct val="0"/>
              </a:spcBef>
              <a:buFont typeface="Arial" panose="020B0604020202020204" pitchFamily="34" charset="0"/>
              <a:buNone/>
            </a:pP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、定期组织主题文化表演活动并形成固定模式</a:t>
            </a:r>
            <a:endPar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、不定期举办一些原创音乐节活动；</a:t>
            </a:r>
            <a:r>
              <a:rPr lang="en-US" altLang="zh-CN"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3</a:t>
            </a: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、戏曲表演</a:t>
            </a:r>
          </a:p>
        </p:txBody>
      </p:sp>
      <p:sp>
        <p:nvSpPr>
          <p:cNvPr id="23" name="AutoShape 13"/>
          <p:cNvSpPr/>
          <p:nvPr/>
        </p:nvSpPr>
        <p:spPr bwMode="auto">
          <a:xfrm>
            <a:off x="1433176" y="1684379"/>
            <a:ext cx="1505691" cy="972533"/>
          </a:xfrm>
          <a:prstGeom prst="borderCallout1">
            <a:avLst>
              <a:gd name="adj1" fmla="val 13139"/>
              <a:gd name="adj2" fmla="val 105648"/>
              <a:gd name="adj3" fmla="val 39926"/>
              <a:gd name="adj4" fmla="val 140139"/>
            </a:avLst>
          </a:prstGeom>
          <a:solidFill>
            <a:srgbClr val="C00000"/>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竹木根雕、书法书画、易经、佛教等文化创意类产品</a:t>
            </a:r>
          </a:p>
        </p:txBody>
      </p:sp>
      <p:sp>
        <p:nvSpPr>
          <p:cNvPr id="28" name="AutoShape 9"/>
          <p:cNvSpPr/>
          <p:nvPr/>
        </p:nvSpPr>
        <p:spPr bwMode="auto">
          <a:xfrm>
            <a:off x="7890191" y="2136640"/>
            <a:ext cx="1691688" cy="835881"/>
          </a:xfrm>
          <a:prstGeom prst="borderCallout1">
            <a:avLst>
              <a:gd name="adj1" fmla="val 19250"/>
              <a:gd name="adj2" fmla="val -5972"/>
              <a:gd name="adj3" fmla="val 137792"/>
              <a:gd name="adj4" fmla="val -116287"/>
            </a:avLst>
          </a:prstGeom>
          <a:solidFill>
            <a:schemeClr val="accent3"/>
          </a:solidFill>
          <a:ln w="25400">
            <a:solidFill>
              <a:srgbClr val="FF9900"/>
            </a:solidFill>
            <a:prstDash val="lgDash"/>
            <a:miter lim="800000"/>
            <a:tailEnd type="oval" w="med" len="med"/>
          </a:ln>
          <a:effectLst>
            <a:prstShdw prst="shdw17" dist="17961" dir="13500000">
              <a:srgbClr val="995C00"/>
            </a:prst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dirty="0">
                <a:solidFill>
                  <a:schemeClr val="bg1">
                    <a:lumMod val="20000"/>
                    <a:lumOff val="80000"/>
                  </a:schemeClr>
                </a:solidFill>
                <a:latin typeface="微软雅黑" panose="020B0503020204020204" pitchFamily="34" charset="-122"/>
                <a:ea typeface="微软雅黑" panose="020B0503020204020204" pitchFamily="34" charset="-122"/>
                <a:cs typeface="Calibri" panose="020F0502020204030204" pitchFamily="34" charset="0"/>
              </a:rPr>
              <a:t>二期商业商业引进时尚体验清吧、红酒吧，演艺吧、咖啡吧、西餐厅等</a:t>
            </a:r>
          </a:p>
        </p:txBody>
      </p:sp>
      <p:sp>
        <p:nvSpPr>
          <p:cNvPr id="1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8"/>
          <p:cNvSpPr txBox="1">
            <a:spLocks noChangeArrowheads="1"/>
          </p:cNvSpPr>
          <p:nvPr/>
        </p:nvSpPr>
        <p:spPr bwMode="auto">
          <a:xfrm>
            <a:off x="3989469" y="1277893"/>
            <a:ext cx="7561025" cy="1454244"/>
          </a:xfrm>
          <a:prstGeom prst="rect">
            <a:avLst/>
          </a:prstGeom>
          <a:solidFill>
            <a:schemeClr val="tx1">
              <a:lumMod val="50000"/>
              <a:lumOff val="5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公益类（自建或联营）</a:t>
            </a:r>
          </a:p>
          <a:p>
            <a:pPr eaLnBrk="1" hangingPunct="1">
              <a:lnSpc>
                <a:spcPct val="150000"/>
              </a:lnSpc>
              <a:spcBef>
                <a:spcPct val="0"/>
              </a:spcBef>
              <a:buFont typeface="Arial" panose="020B0604020202020204" pitchFamily="34" charset="0"/>
              <a:buNone/>
            </a:pPr>
            <a:endParaRPr lang="en-US" altLang="zh-CN" sz="9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、演经堂：联合机构或协会，定期邀请佛道专家谈道论学，提供茶庄、修禅服务；</a:t>
            </a:r>
            <a:endPar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  XX</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项目文物博物馆：</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项目宗教文物与历史文物展览，门票收入与外展收入为主</a:t>
            </a:r>
          </a:p>
          <a:p>
            <a:pPr eaLnBrk="1" hangingPunct="1">
              <a:lnSpc>
                <a:spcPct val="100000"/>
              </a:lnSpc>
              <a:spcBef>
                <a:spcPct val="0"/>
              </a:spcBef>
              <a:buFont typeface="Arial" panose="020B0604020202020204" pitchFamily="34" charset="0"/>
              <a:buNone/>
            </a:pPr>
            <a:endParaRPr lang="zh-CN" altLang="en-US" sz="1200"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26" name="图片 33" descr="过堂.jpg"/>
          <p:cNvPicPr>
            <a:picLocks noChangeAspect="1" noChangeArrowheads="1"/>
          </p:cNvPicPr>
          <p:nvPr/>
        </p:nvPicPr>
        <p:blipFill>
          <a:blip r:embed="rId3" cstate="screen"/>
          <a:srcRect/>
          <a:stretch>
            <a:fillRect/>
          </a:stretch>
        </p:blipFill>
        <p:spPr bwMode="auto">
          <a:xfrm>
            <a:off x="1987971" y="1375429"/>
            <a:ext cx="1910098" cy="133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8"/>
          <p:cNvSpPr>
            <a:spLocks noChangeArrowheads="1"/>
          </p:cNvSpPr>
          <p:nvPr/>
        </p:nvSpPr>
        <p:spPr bwMode="auto">
          <a:xfrm>
            <a:off x="2098547" y="1039010"/>
            <a:ext cx="1809043" cy="336419"/>
          </a:xfrm>
          <a:prstGeom prst="rect">
            <a:avLst/>
          </a:prstGeom>
          <a:noFill/>
          <a:ln>
            <a:noFill/>
          </a:ln>
          <a:effectLst>
            <a:prstShdw prst="shdw17" dist="17961" dir="135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dirty="0">
                <a:solidFill>
                  <a:srgbClr val="FF0000"/>
                </a:solidFill>
                <a:latin typeface="Arial" panose="020B0604020202020204" pitchFamily="34" charset="0"/>
                <a:ea typeface="微软雅黑" panose="020B0503020204020204" pitchFamily="34" charset="-122"/>
                <a:cs typeface="Calibri" panose="020F0502020204030204" pitchFamily="34" charset="0"/>
              </a:rPr>
              <a:t>宗教文化承载信仰</a:t>
            </a:r>
          </a:p>
        </p:txBody>
      </p:sp>
      <p:sp>
        <p:nvSpPr>
          <p:cNvPr id="33" name="矩形 15"/>
          <p:cNvSpPr>
            <a:spLocks noChangeArrowheads="1"/>
          </p:cNvSpPr>
          <p:nvPr/>
        </p:nvSpPr>
        <p:spPr bwMode="auto">
          <a:xfrm>
            <a:off x="3964658" y="3012014"/>
            <a:ext cx="7610649" cy="1457975"/>
          </a:xfrm>
          <a:prstGeom prst="rect">
            <a:avLst/>
          </a:prstGeom>
          <a:solidFill>
            <a:schemeClr val="tx1">
              <a:lumMod val="50000"/>
              <a:lumOff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35" name="TextBox 18"/>
          <p:cNvSpPr txBox="1">
            <a:spLocks noChangeArrowheads="1"/>
          </p:cNvSpPr>
          <p:nvPr/>
        </p:nvSpPr>
        <p:spPr bwMode="auto">
          <a:xfrm>
            <a:off x="3944671" y="3078712"/>
            <a:ext cx="761740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公益类（自建或联营）</a:t>
            </a:r>
            <a:endParaRPr lang="en-US" altLang="zh-CN" sz="9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、书画院</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展厅：联合协会打造</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项目中国书画艺术文化创作基地，展出门票与拍卖为主收入</a:t>
            </a:r>
          </a:p>
        </p:txBody>
      </p:sp>
      <p:sp>
        <p:nvSpPr>
          <p:cNvPr id="37" name="Rectangle 38"/>
          <p:cNvSpPr>
            <a:spLocks noChangeArrowheads="1"/>
          </p:cNvSpPr>
          <p:nvPr/>
        </p:nvSpPr>
        <p:spPr bwMode="auto">
          <a:xfrm>
            <a:off x="2064074" y="2767384"/>
            <a:ext cx="1809043" cy="336419"/>
          </a:xfrm>
          <a:prstGeom prst="rect">
            <a:avLst/>
          </a:prstGeom>
          <a:noFill/>
          <a:ln>
            <a:noFill/>
          </a:ln>
          <a:effectLst>
            <a:prstShdw prst="shdw17" dist="17961" dir="135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1600" b="1" dirty="0">
                <a:solidFill>
                  <a:srgbClr val="FF0000"/>
                </a:solidFill>
                <a:latin typeface="Arial" panose="020B0604020202020204" pitchFamily="34" charset="0"/>
                <a:ea typeface="微软雅黑" panose="020B0503020204020204" pitchFamily="34" charset="-122"/>
                <a:cs typeface="Calibri" panose="020F0502020204030204" pitchFamily="34" charset="0"/>
              </a:rPr>
              <a:t>国学精粹荡涤身心</a:t>
            </a:r>
          </a:p>
        </p:txBody>
      </p:sp>
      <p:sp>
        <p:nvSpPr>
          <p:cNvPr id="38" name="矩形 15"/>
          <p:cNvSpPr>
            <a:spLocks noChangeArrowheads="1"/>
          </p:cNvSpPr>
          <p:nvPr/>
        </p:nvSpPr>
        <p:spPr bwMode="auto">
          <a:xfrm>
            <a:off x="3928108" y="4912411"/>
            <a:ext cx="7647199" cy="1179052"/>
          </a:xfrm>
          <a:prstGeom prst="rect">
            <a:avLst/>
          </a:prstGeom>
          <a:solidFill>
            <a:srgbClr val="7F7F7F"/>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39" name="TextBox 18"/>
          <p:cNvSpPr txBox="1">
            <a:spLocks noChangeArrowheads="1"/>
          </p:cNvSpPr>
          <p:nvPr/>
        </p:nvSpPr>
        <p:spPr bwMode="auto">
          <a:xfrm>
            <a:off x="3950210" y="4971229"/>
            <a:ext cx="659587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5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公益类：</a:t>
            </a:r>
          </a:p>
          <a:p>
            <a:pPr eaLnBrk="1" hangingPunct="1">
              <a:lnSpc>
                <a:spcPct val="150000"/>
              </a:lnSpc>
              <a:spcBef>
                <a:spcPct val="0"/>
              </a:spcBef>
              <a:buFont typeface="Arial" panose="020B0604020202020204" pitchFamily="34" charset="0"/>
              <a:buNone/>
            </a:pPr>
            <a:endPar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戏曲文化表演、原创音乐表演，民间艺术表演等名类荟萃</a:t>
            </a:r>
          </a:p>
          <a:p>
            <a:pPr eaLnBrk="1" hangingPunct="1">
              <a:lnSpc>
                <a:spcPct val="100000"/>
              </a:lnSpc>
              <a:spcBef>
                <a:spcPct val="0"/>
              </a:spcBef>
              <a:buFont typeface="Arial" panose="020B0604020202020204" pitchFamily="34" charset="0"/>
              <a:buNone/>
            </a:pPr>
            <a:endParaRPr lang="zh-CN" altLang="en-US" sz="1200" dirty="0">
              <a:solidFill>
                <a:schemeClr val="accent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1" name="Rectangle 38"/>
          <p:cNvSpPr>
            <a:spLocks noChangeArrowheads="1"/>
          </p:cNvSpPr>
          <p:nvPr/>
        </p:nvSpPr>
        <p:spPr bwMode="auto">
          <a:xfrm>
            <a:off x="2058765" y="4523127"/>
            <a:ext cx="1809043" cy="336419"/>
          </a:xfrm>
          <a:prstGeom prst="rect">
            <a:avLst/>
          </a:prstGeom>
          <a:noFill/>
          <a:ln>
            <a:noFill/>
          </a:ln>
          <a:effectLst>
            <a:prstShdw prst="shdw17" dist="17961" dir="135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1600" b="1" dirty="0">
                <a:solidFill>
                  <a:srgbClr val="FF0000"/>
                </a:solidFill>
                <a:latin typeface="Arial" panose="020B0604020202020204" pitchFamily="34" charset="0"/>
                <a:ea typeface="微软雅黑" panose="020B0503020204020204" pitchFamily="34" charset="-122"/>
                <a:cs typeface="Calibri" panose="020F0502020204030204" pitchFamily="34" charset="0"/>
              </a:rPr>
              <a:t>百态美景彰显神韵</a:t>
            </a:r>
          </a:p>
        </p:txBody>
      </p:sp>
      <p:grpSp>
        <p:nvGrpSpPr>
          <p:cNvPr id="42" name="组合 41"/>
          <p:cNvGrpSpPr/>
          <p:nvPr/>
        </p:nvGrpSpPr>
        <p:grpSpPr>
          <a:xfrm>
            <a:off x="1017021" y="1243797"/>
            <a:ext cx="507882" cy="4873196"/>
            <a:chOff x="1474234" y="1055592"/>
            <a:chExt cx="508080" cy="4875100"/>
          </a:xfrm>
        </p:grpSpPr>
        <p:grpSp>
          <p:nvGrpSpPr>
            <p:cNvPr id="43" name="组合 42"/>
            <p:cNvGrpSpPr/>
            <p:nvPr/>
          </p:nvGrpSpPr>
          <p:grpSpPr>
            <a:xfrm rot="5400000">
              <a:off x="-700773" y="3230599"/>
              <a:ext cx="4858092" cy="508078"/>
              <a:chOff x="4728777" y="1116487"/>
              <a:chExt cx="1784318" cy="508078"/>
            </a:xfrm>
          </p:grpSpPr>
          <p:sp>
            <p:nvSpPr>
              <p:cNvPr id="4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46" name="文本框 4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44" name="文本框 43"/>
            <p:cNvSpPr txBox="1"/>
            <p:nvPr/>
          </p:nvSpPr>
          <p:spPr>
            <a:xfrm>
              <a:off x="1489808" y="1335332"/>
              <a:ext cx="492506" cy="4595360"/>
            </a:xfrm>
            <a:prstGeom prst="rect">
              <a:avLst/>
            </a:prstGeom>
            <a:noFill/>
          </p:spPr>
          <p:txBody>
            <a:bodyPr vert="eaVert" wrap="none" rtlCol="0">
              <a:spAutoFit/>
            </a:bodyPr>
            <a:lstStyle/>
            <a:p>
              <a:r>
                <a:rPr lang="zh-CN" altLang="en-US" sz="2000" b="1" dirty="0">
                  <a:solidFill>
                    <a:schemeClr val="bg1"/>
                  </a:solidFill>
                  <a:latin typeface="+mn-ea"/>
                </a:rPr>
                <a:t>通过文化衍生产品 </a:t>
              </a:r>
              <a:r>
                <a:rPr lang="en-US" altLang="zh-CN" sz="2000" b="1" dirty="0">
                  <a:solidFill>
                    <a:schemeClr val="bg1"/>
                  </a:solidFill>
                  <a:latin typeface="+mn-ea"/>
                </a:rPr>
                <a:t>—— </a:t>
              </a:r>
              <a:r>
                <a:rPr lang="zh-CN" altLang="en-US" sz="2000" b="1" dirty="0">
                  <a:solidFill>
                    <a:schemeClr val="bg1"/>
                  </a:solidFill>
                  <a:latin typeface="+mn-ea"/>
                </a:rPr>
                <a:t>业态（公益类）</a:t>
              </a:r>
            </a:p>
          </p:txBody>
        </p:sp>
      </p:grpSp>
      <p:pic>
        <p:nvPicPr>
          <p:cNvPr id="52" name="图片 18" descr="轮回.jpg"/>
          <p:cNvPicPr>
            <a:picLocks noChangeAspect="1" noChangeArrowheads="1"/>
          </p:cNvPicPr>
          <p:nvPr/>
        </p:nvPicPr>
        <p:blipFill>
          <a:blip r:embed="rId4" cstate="screen"/>
          <a:srcRect/>
          <a:stretch>
            <a:fillRect/>
          </a:stretch>
        </p:blipFill>
        <p:spPr bwMode="auto">
          <a:xfrm>
            <a:off x="2057178" y="3170285"/>
            <a:ext cx="1801109" cy="121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18"/>
          <p:cNvSpPr txBox="1">
            <a:spLocks noChangeArrowheads="1"/>
          </p:cNvSpPr>
          <p:nvPr/>
        </p:nvSpPr>
        <p:spPr bwMode="auto">
          <a:xfrm>
            <a:off x="3957900" y="3705164"/>
            <a:ext cx="7787060"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5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经营类（招商或联营）</a:t>
            </a:r>
          </a:p>
          <a:p>
            <a:pPr>
              <a:lnSpc>
                <a:spcPct val="1500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、国学堂：通过宗教的正能量精神，延展至国学层面吸纳更多层次客群，国学培训经营</a:t>
            </a:r>
          </a:p>
        </p:txBody>
      </p:sp>
      <p:pic>
        <p:nvPicPr>
          <p:cNvPr id="54" name="Picture 43" descr="201209071155001164"/>
          <p:cNvPicPr>
            <a:picLocks noChangeAspect="1" noChangeArrowheads="1"/>
          </p:cNvPicPr>
          <p:nvPr/>
        </p:nvPicPr>
        <p:blipFill>
          <a:blip r:embed="rId5" cstate="screen"/>
          <a:srcRect/>
          <a:stretch>
            <a:fillRect/>
          </a:stretch>
        </p:blipFill>
        <p:spPr bwMode="auto">
          <a:xfrm>
            <a:off x="2070483" y="4912412"/>
            <a:ext cx="1782067" cy="117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5" name="矩形 24"/>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33" grpId="0" animBg="1"/>
      <p:bldP spid="35" grpId="0"/>
      <p:bldP spid="37" grpId="0"/>
      <p:bldP spid="38" grpId="0" animBg="1"/>
      <p:bldP spid="39" grpId="0"/>
      <p:bldP spid="4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017021" y="1243797"/>
            <a:ext cx="507882" cy="4873196"/>
            <a:chOff x="1474234" y="1055592"/>
            <a:chExt cx="508080" cy="4875100"/>
          </a:xfrm>
        </p:grpSpPr>
        <p:grpSp>
          <p:nvGrpSpPr>
            <p:cNvPr id="43" name="组合 42"/>
            <p:cNvGrpSpPr/>
            <p:nvPr/>
          </p:nvGrpSpPr>
          <p:grpSpPr>
            <a:xfrm rot="5400000">
              <a:off x="-700773" y="3230599"/>
              <a:ext cx="4858092" cy="508078"/>
              <a:chOff x="4728777" y="1116487"/>
              <a:chExt cx="1784318" cy="508078"/>
            </a:xfrm>
          </p:grpSpPr>
          <p:sp>
            <p:nvSpPr>
              <p:cNvPr id="4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46" name="文本框 4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44" name="文本框 43"/>
            <p:cNvSpPr txBox="1"/>
            <p:nvPr/>
          </p:nvSpPr>
          <p:spPr>
            <a:xfrm>
              <a:off x="1489808" y="1335332"/>
              <a:ext cx="492506" cy="4595360"/>
            </a:xfrm>
            <a:prstGeom prst="rect">
              <a:avLst/>
            </a:prstGeom>
            <a:noFill/>
          </p:spPr>
          <p:txBody>
            <a:bodyPr vert="eaVert" wrap="none" rtlCol="0">
              <a:spAutoFit/>
            </a:bodyPr>
            <a:lstStyle/>
            <a:p>
              <a:r>
                <a:rPr lang="zh-CN" altLang="en-US" sz="2000" b="1" dirty="0">
                  <a:solidFill>
                    <a:schemeClr val="bg1"/>
                  </a:solidFill>
                  <a:latin typeface="+mn-ea"/>
                </a:rPr>
                <a:t>通过文化衍生产品 </a:t>
              </a:r>
              <a:r>
                <a:rPr lang="en-US" altLang="zh-CN" sz="2000" b="1" dirty="0">
                  <a:solidFill>
                    <a:schemeClr val="bg1"/>
                  </a:solidFill>
                  <a:latin typeface="+mn-ea"/>
                </a:rPr>
                <a:t>—— </a:t>
              </a:r>
              <a:r>
                <a:rPr lang="zh-CN" altLang="en-US" sz="2000" b="1" dirty="0">
                  <a:solidFill>
                    <a:schemeClr val="bg1"/>
                  </a:solidFill>
                  <a:latin typeface="+mn-ea"/>
                </a:rPr>
                <a:t>业态（公益类）</a:t>
              </a:r>
            </a:p>
          </p:txBody>
        </p:sp>
      </p:grpSp>
      <p:sp>
        <p:nvSpPr>
          <p:cNvPr id="22" name="矩形 16"/>
          <p:cNvSpPr>
            <a:spLocks noChangeArrowheads="1"/>
          </p:cNvSpPr>
          <p:nvPr/>
        </p:nvSpPr>
        <p:spPr bwMode="auto">
          <a:xfrm>
            <a:off x="6573461" y="1192515"/>
            <a:ext cx="4090951" cy="4907477"/>
          </a:xfrm>
          <a:prstGeom prst="rect">
            <a:avLst/>
          </a:prstGeom>
          <a:solidFill>
            <a:schemeClr val="accent3"/>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23" name="TextBox 17"/>
          <p:cNvSpPr txBox="1">
            <a:spLocks noChangeArrowheads="1"/>
          </p:cNvSpPr>
          <p:nvPr/>
        </p:nvSpPr>
        <p:spPr bwMode="auto">
          <a:xfrm>
            <a:off x="6643270" y="1254404"/>
            <a:ext cx="3951332" cy="484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主题客栈</a:t>
            </a:r>
          </a:p>
          <a:p>
            <a:pPr eaLnBrk="1" hangingPunct="1">
              <a:lnSpc>
                <a:spcPct val="150000"/>
              </a:lnSpc>
              <a:spcBef>
                <a:spcPct val="0"/>
              </a:spcBef>
              <a:buFont typeface="Arial" panose="020B0604020202020204" pitchFamily="34" charset="0"/>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提供游客精致型文化主题客栈休憩</a:t>
            </a:r>
            <a:endParaRPr lang="en-US" altLang="zh-CN"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en-US" altLang="zh-CN"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项目传统文化、宗教文化</a:t>
            </a:r>
            <a:endParaRPr lang="en-US" altLang="zh-CN"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None/>
            </a:pPr>
            <a:r>
              <a:rPr lang="en-US" altLang="zh-CN"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项目版画、艺术剪纸类、创意文艺工坊：竹木根雕、陶艺、文艺创作（书法、书画）、斋戒用品、易经文化</a:t>
            </a:r>
          </a:p>
          <a:p>
            <a:pPr eaLnBrk="1" hangingPunct="1">
              <a:lnSpc>
                <a:spcPct val="150000"/>
              </a:lnSpc>
              <a:spcBef>
                <a:spcPct val="0"/>
              </a:spcBef>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餐饮名店、名特小吃街</a:t>
            </a:r>
          </a:p>
          <a:p>
            <a:pPr>
              <a:lnSpc>
                <a:spcPct val="15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国内老字号餐饮名店与地方特色知名小吃</a:t>
            </a:r>
          </a:p>
          <a:p>
            <a:pPr eaLnBrk="1" hangingPunct="1">
              <a:lnSpc>
                <a:spcPct val="150000"/>
              </a:lnSpc>
              <a:spcBef>
                <a:spcPct val="0"/>
              </a:spcBef>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地方特产</a:t>
            </a:r>
          </a:p>
          <a:p>
            <a:pPr>
              <a:lnSpc>
                <a:spcPct val="15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观音笋 、广柑蜜桔 、云雾茶 、猕猴桃 、雁鹅菌</a:t>
            </a:r>
          </a:p>
          <a:p>
            <a:pPr eaLnBrk="1" hangingPunct="1">
              <a:lnSpc>
                <a:spcPct val="150000"/>
              </a:lnSpc>
              <a:spcBef>
                <a:spcPct val="0"/>
              </a:spcBef>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休闲娱乐</a:t>
            </a:r>
          </a:p>
          <a:p>
            <a:pPr>
              <a:lnSpc>
                <a:spcPct val="15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茶庄、主题清吧、养生会馆、主题咖啡</a:t>
            </a:r>
          </a:p>
          <a:p>
            <a:pPr eaLnBrk="1" hangingPunct="1">
              <a:lnSpc>
                <a:spcPct val="150000"/>
              </a:lnSpc>
              <a:spcBef>
                <a:spcPct val="0"/>
              </a:spcBef>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创艺购物</a:t>
            </a:r>
          </a:p>
          <a:p>
            <a:pPr>
              <a:lnSpc>
                <a:spcPct val="15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特色服装鞋帽、旅游纪念品、特色书店、收藏产品、创意产品、工艺艺术品等</a:t>
            </a:r>
          </a:p>
          <a:p>
            <a:pPr eaLnBrk="1" hangingPunct="1">
              <a:lnSpc>
                <a:spcPct val="150000"/>
              </a:lnSpc>
              <a:spcBef>
                <a:spcPct val="0"/>
              </a:spcBef>
              <a:buNone/>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商业配套</a:t>
            </a:r>
          </a:p>
          <a:p>
            <a:pPr>
              <a:lnSpc>
                <a:spcPct val="15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银行、通讯 、婚纱影楼、便民超市、数码冲印 </a:t>
            </a:r>
            <a:r>
              <a:rPr lang="en-US" altLang="zh-CN" sz="12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a:t>
            </a:r>
          </a:p>
        </p:txBody>
      </p:sp>
      <p:pic>
        <p:nvPicPr>
          <p:cNvPr id="25" name="Picture 19" descr="f99166c2-9fd1-46e0-aec2-82720d62b358"/>
          <p:cNvPicPr>
            <a:picLocks noChangeAspect="1" noChangeArrowheads="1"/>
          </p:cNvPicPr>
          <p:nvPr/>
        </p:nvPicPr>
        <p:blipFill>
          <a:blip r:embed="rId3" cstate="screen"/>
          <a:srcRect/>
          <a:stretch>
            <a:fillRect/>
          </a:stretch>
        </p:blipFill>
        <p:spPr bwMode="auto">
          <a:xfrm>
            <a:off x="2497006" y="1192515"/>
            <a:ext cx="4030058" cy="49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a:spLocks noChangeArrowheads="1"/>
          </p:cNvSpPr>
          <p:nvPr/>
        </p:nvSpPr>
        <p:spPr bwMode="auto">
          <a:xfrm>
            <a:off x="1856823" y="2702398"/>
            <a:ext cx="461537" cy="1938992"/>
          </a:xfrm>
          <a:prstGeom prst="rect">
            <a:avLst/>
          </a:prstGeom>
          <a:noFill/>
          <a:ln>
            <a:noFill/>
          </a:ln>
          <a:effectLst>
            <a:prstShdw prst="shdw17" dist="17961" dir="135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dirty="0">
                <a:solidFill>
                  <a:srgbClr val="FF0000"/>
                </a:solidFill>
                <a:latin typeface="Arial" panose="020B0604020202020204" pitchFamily="34" charset="0"/>
                <a:ea typeface="微软雅黑" panose="020B0503020204020204" pitchFamily="34" charset="-122"/>
                <a:cs typeface="Calibri" panose="020F0502020204030204" pitchFamily="34" charset="0"/>
              </a:rPr>
              <a:t>千载古风百店兴业</a:t>
            </a:r>
          </a:p>
        </p:txBody>
      </p:sp>
      <p:sp>
        <p:nvSpPr>
          <p:cNvPr id="1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4" name="矩形 13"/>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70732" y="1133008"/>
            <a:ext cx="7838094" cy="4883747"/>
            <a:chOff x="3284858" y="1279649"/>
            <a:chExt cx="7126287" cy="4629150"/>
          </a:xfrm>
        </p:grpSpPr>
        <p:pic>
          <p:nvPicPr>
            <p:cNvPr id="13" name="Picture 8" descr="E:\聂\拓展项目\南岳项目\国学堂1.jpg"/>
            <p:cNvPicPr>
              <a:picLocks noChangeAspect="1" noChangeArrowheads="1"/>
            </p:cNvPicPr>
            <p:nvPr/>
          </p:nvPicPr>
          <p:blipFill>
            <a:blip r:embed="rId3" cstate="screen"/>
            <a:srcRect/>
            <a:stretch>
              <a:fillRect/>
            </a:stretch>
          </p:blipFill>
          <p:spPr bwMode="auto">
            <a:xfrm>
              <a:off x="3284858" y="1279649"/>
              <a:ext cx="3556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E:\聂\拓展项目\南岳项目\国学堂3.jpg"/>
            <p:cNvPicPr>
              <a:picLocks noChangeAspect="1" noChangeArrowheads="1"/>
            </p:cNvPicPr>
            <p:nvPr/>
          </p:nvPicPr>
          <p:blipFill>
            <a:blip r:embed="rId4" cstate="screen"/>
            <a:srcRect/>
            <a:stretch>
              <a:fillRect/>
            </a:stretch>
          </p:blipFill>
          <p:spPr bwMode="auto">
            <a:xfrm>
              <a:off x="7001195" y="1279649"/>
              <a:ext cx="3395663"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E:\聂\拓展项目\南岳项目\讲经堂1.jpg"/>
            <p:cNvPicPr>
              <a:picLocks noChangeAspect="1" noChangeArrowheads="1"/>
            </p:cNvPicPr>
            <p:nvPr/>
          </p:nvPicPr>
          <p:blipFill>
            <a:blip r:embed="rId5" cstate="screen"/>
            <a:srcRect/>
            <a:stretch>
              <a:fillRect/>
            </a:stretch>
          </p:blipFill>
          <p:spPr bwMode="auto">
            <a:xfrm>
              <a:off x="3286445" y="3645024"/>
              <a:ext cx="355441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E:\聂\拓展项目\南岳项目\讲经堂5.jpg"/>
            <p:cNvPicPr>
              <a:picLocks noChangeAspect="1" noChangeArrowheads="1"/>
            </p:cNvPicPr>
            <p:nvPr/>
          </p:nvPicPr>
          <p:blipFill>
            <a:blip r:embed="rId6" cstate="screen"/>
            <a:srcRect/>
            <a:stretch>
              <a:fillRect/>
            </a:stretch>
          </p:blipFill>
          <p:spPr bwMode="auto">
            <a:xfrm>
              <a:off x="6998020" y="3645024"/>
              <a:ext cx="34131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a:xfrm>
            <a:off x="1360632" y="1181998"/>
            <a:ext cx="507883" cy="4856195"/>
            <a:chOff x="1474234" y="1055592"/>
            <a:chExt cx="508081" cy="4858092"/>
          </a:xfrm>
        </p:grpSpPr>
        <p:grpSp>
          <p:nvGrpSpPr>
            <p:cNvPr id="18" name="组合 17"/>
            <p:cNvGrpSpPr/>
            <p:nvPr/>
          </p:nvGrpSpPr>
          <p:grpSpPr>
            <a:xfrm rot="5400000">
              <a:off x="-700773" y="3230599"/>
              <a:ext cx="4858092" cy="508078"/>
              <a:chOff x="4728777" y="1116487"/>
              <a:chExt cx="1784318" cy="508078"/>
            </a:xfrm>
          </p:grpSpPr>
          <p:sp>
            <p:nvSpPr>
              <p:cNvPr id="20"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1" name="文本框 20"/>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19" name="文本框 18"/>
            <p:cNvSpPr txBox="1"/>
            <p:nvPr/>
          </p:nvSpPr>
          <p:spPr>
            <a:xfrm>
              <a:off x="1489809" y="1592536"/>
              <a:ext cx="492506" cy="3569037"/>
            </a:xfrm>
            <a:prstGeom prst="rect">
              <a:avLst/>
            </a:prstGeom>
            <a:noFill/>
          </p:spPr>
          <p:txBody>
            <a:bodyPr vert="eaVert" wrap="none" rtlCol="0">
              <a:spAutoFit/>
            </a:bodyPr>
            <a:lstStyle/>
            <a:p>
              <a:r>
                <a:rPr lang="zh-CN" altLang="en-US" sz="2000" b="1" dirty="0">
                  <a:solidFill>
                    <a:schemeClr val="bg1"/>
                  </a:solidFill>
                  <a:latin typeface="+mn-ea"/>
                </a:rPr>
                <a:t>业态展示 </a:t>
              </a:r>
              <a:r>
                <a:rPr lang="en-US" altLang="zh-CN" sz="2000" b="1" dirty="0">
                  <a:solidFill>
                    <a:schemeClr val="bg1"/>
                  </a:solidFill>
                  <a:latin typeface="+mn-ea"/>
                </a:rPr>
                <a:t>—— </a:t>
              </a:r>
              <a:r>
                <a:rPr lang="zh-CN" altLang="en-US" sz="2000" b="1" dirty="0">
                  <a:solidFill>
                    <a:schemeClr val="bg1"/>
                  </a:solidFill>
                  <a:latin typeface="+mn-ea"/>
                </a:rPr>
                <a:t>国学堂、演经堂</a:t>
              </a:r>
            </a:p>
          </p:txBody>
        </p:sp>
      </p:grpSp>
      <p:sp>
        <p:nvSpPr>
          <p:cNvPr id="22"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3" name="矩形 22"/>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360632" y="1181998"/>
            <a:ext cx="507885" cy="4856195"/>
            <a:chOff x="1474234" y="1055592"/>
            <a:chExt cx="508083" cy="4858092"/>
          </a:xfrm>
        </p:grpSpPr>
        <p:grpSp>
          <p:nvGrpSpPr>
            <p:cNvPr id="18" name="组合 17"/>
            <p:cNvGrpSpPr/>
            <p:nvPr/>
          </p:nvGrpSpPr>
          <p:grpSpPr>
            <a:xfrm rot="5400000">
              <a:off x="-700773" y="3230599"/>
              <a:ext cx="4858092" cy="508078"/>
              <a:chOff x="4728777" y="1116487"/>
              <a:chExt cx="1784318" cy="508078"/>
            </a:xfrm>
          </p:grpSpPr>
          <p:sp>
            <p:nvSpPr>
              <p:cNvPr id="20"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1" name="文本框 20"/>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19" name="文本框 18"/>
            <p:cNvSpPr txBox="1"/>
            <p:nvPr/>
          </p:nvSpPr>
          <p:spPr>
            <a:xfrm>
              <a:off x="1489811" y="1954364"/>
              <a:ext cx="492506" cy="2799295"/>
            </a:xfrm>
            <a:prstGeom prst="rect">
              <a:avLst/>
            </a:prstGeom>
            <a:noFill/>
          </p:spPr>
          <p:txBody>
            <a:bodyPr vert="eaVert" wrap="none" rtlCol="0">
              <a:spAutoFit/>
            </a:bodyPr>
            <a:lstStyle/>
            <a:p>
              <a:r>
                <a:rPr lang="zh-CN" altLang="en-US" sz="2000" b="1" dirty="0">
                  <a:solidFill>
                    <a:schemeClr val="bg1"/>
                  </a:solidFill>
                  <a:latin typeface="+mn-ea"/>
                </a:rPr>
                <a:t>业态展示 </a:t>
              </a:r>
              <a:r>
                <a:rPr lang="en-US" altLang="zh-CN" sz="2000" b="1" dirty="0">
                  <a:solidFill>
                    <a:schemeClr val="bg1"/>
                  </a:solidFill>
                  <a:latin typeface="+mn-ea"/>
                </a:rPr>
                <a:t>—— </a:t>
              </a:r>
              <a:r>
                <a:rPr lang="zh-CN" altLang="en-US" sz="2000" b="1" dirty="0">
                  <a:solidFill>
                    <a:schemeClr val="bg1"/>
                  </a:solidFill>
                  <a:latin typeface="+mn-ea"/>
                </a:rPr>
                <a:t>主题客栈</a:t>
              </a:r>
            </a:p>
          </p:txBody>
        </p:sp>
      </p:grpSp>
      <p:grpSp>
        <p:nvGrpSpPr>
          <p:cNvPr id="3" name="组合 2"/>
          <p:cNvGrpSpPr/>
          <p:nvPr/>
        </p:nvGrpSpPr>
        <p:grpSpPr>
          <a:xfrm>
            <a:off x="2546149" y="1191122"/>
            <a:ext cx="7796663" cy="4847071"/>
            <a:chOff x="2568575" y="1782763"/>
            <a:chExt cx="7126288" cy="4646612"/>
          </a:xfrm>
        </p:grpSpPr>
        <p:pic>
          <p:nvPicPr>
            <p:cNvPr id="22" name="Picture 30"/>
            <p:cNvPicPr>
              <a:picLocks noChangeAspect="1" noChangeArrowheads="1"/>
            </p:cNvPicPr>
            <p:nvPr/>
          </p:nvPicPr>
          <p:blipFill>
            <a:blip r:embed="rId3" cstate="screen"/>
            <a:srcRect/>
            <a:stretch>
              <a:fillRect/>
            </a:stretch>
          </p:blipFill>
          <p:spPr bwMode="auto">
            <a:xfrm>
              <a:off x="2568575" y="1785938"/>
              <a:ext cx="35560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p:cNvPicPr>
              <a:picLocks noChangeAspect="1" noChangeArrowheads="1"/>
            </p:cNvPicPr>
            <p:nvPr/>
          </p:nvPicPr>
          <p:blipFill>
            <a:blip r:embed="rId4" cstate="screen"/>
            <a:srcRect/>
            <a:stretch>
              <a:fillRect/>
            </a:stretch>
          </p:blipFill>
          <p:spPr bwMode="auto">
            <a:xfrm>
              <a:off x="6284913" y="1782763"/>
              <a:ext cx="3395662"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2"/>
            <p:cNvPicPr>
              <a:picLocks noChangeAspect="1" noChangeArrowheads="1"/>
            </p:cNvPicPr>
            <p:nvPr/>
          </p:nvPicPr>
          <p:blipFill>
            <a:blip r:embed="rId5" cstate="screen"/>
            <a:srcRect/>
            <a:stretch>
              <a:fillRect/>
            </a:stretch>
          </p:blipFill>
          <p:spPr bwMode="auto">
            <a:xfrm>
              <a:off x="2574925" y="4179888"/>
              <a:ext cx="3535363"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3"/>
            <p:cNvPicPr>
              <a:picLocks noChangeAspect="1" noChangeArrowheads="1"/>
            </p:cNvPicPr>
            <p:nvPr/>
          </p:nvPicPr>
          <p:blipFill>
            <a:blip r:embed="rId6" cstate="screen"/>
            <a:srcRect/>
            <a:stretch>
              <a:fillRect/>
            </a:stretch>
          </p:blipFill>
          <p:spPr bwMode="auto">
            <a:xfrm>
              <a:off x="6286500" y="4170363"/>
              <a:ext cx="3408363"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5" name="矩形 14"/>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360632" y="1181998"/>
            <a:ext cx="507887" cy="4856195"/>
            <a:chOff x="1474234" y="1055592"/>
            <a:chExt cx="508085" cy="4858092"/>
          </a:xfrm>
        </p:grpSpPr>
        <p:grpSp>
          <p:nvGrpSpPr>
            <p:cNvPr id="18" name="组合 17"/>
            <p:cNvGrpSpPr/>
            <p:nvPr/>
          </p:nvGrpSpPr>
          <p:grpSpPr>
            <a:xfrm rot="5400000">
              <a:off x="-700773" y="3230599"/>
              <a:ext cx="4858092" cy="508078"/>
              <a:chOff x="4728777" y="1116487"/>
              <a:chExt cx="1784318" cy="508078"/>
            </a:xfrm>
          </p:grpSpPr>
          <p:sp>
            <p:nvSpPr>
              <p:cNvPr id="20"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1" name="文本框 20"/>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19" name="文本框 18"/>
            <p:cNvSpPr txBox="1"/>
            <p:nvPr/>
          </p:nvSpPr>
          <p:spPr>
            <a:xfrm>
              <a:off x="1489813" y="1954364"/>
              <a:ext cx="492506" cy="2799295"/>
            </a:xfrm>
            <a:prstGeom prst="rect">
              <a:avLst/>
            </a:prstGeom>
            <a:noFill/>
          </p:spPr>
          <p:txBody>
            <a:bodyPr vert="eaVert" wrap="none" rtlCol="0">
              <a:spAutoFit/>
            </a:bodyPr>
            <a:lstStyle/>
            <a:p>
              <a:r>
                <a:rPr lang="zh-CN" altLang="en-US" sz="2000" b="1" dirty="0">
                  <a:solidFill>
                    <a:schemeClr val="bg1"/>
                  </a:solidFill>
                  <a:latin typeface="+mn-ea"/>
                </a:rPr>
                <a:t>业态展示 </a:t>
              </a:r>
              <a:r>
                <a:rPr lang="en-US" altLang="zh-CN" sz="2000" b="1" dirty="0">
                  <a:solidFill>
                    <a:schemeClr val="bg1"/>
                  </a:solidFill>
                  <a:latin typeface="+mn-ea"/>
                </a:rPr>
                <a:t>—— </a:t>
              </a:r>
              <a:r>
                <a:rPr lang="zh-CN" altLang="en-US" sz="2000" b="1" dirty="0">
                  <a:solidFill>
                    <a:schemeClr val="bg1"/>
                  </a:solidFill>
                  <a:latin typeface="+mn-ea"/>
                </a:rPr>
                <a:t>特色餐饮</a:t>
              </a:r>
            </a:p>
          </p:txBody>
        </p:sp>
      </p:grpSp>
      <p:grpSp>
        <p:nvGrpSpPr>
          <p:cNvPr id="2" name="组合 1"/>
          <p:cNvGrpSpPr/>
          <p:nvPr/>
        </p:nvGrpSpPr>
        <p:grpSpPr>
          <a:xfrm>
            <a:off x="2422072" y="1181998"/>
            <a:ext cx="8136681" cy="4747835"/>
            <a:chOff x="2397126" y="1270378"/>
            <a:chExt cx="7126287" cy="4657725"/>
          </a:xfrm>
        </p:grpSpPr>
        <p:pic>
          <p:nvPicPr>
            <p:cNvPr id="14" name="Picture 8" descr="E:\聂\拓展项目\南岳项目\特色餐饮1.jpg"/>
            <p:cNvPicPr>
              <a:picLocks noChangeAspect="1" noChangeArrowheads="1"/>
            </p:cNvPicPr>
            <p:nvPr/>
          </p:nvPicPr>
          <p:blipFill>
            <a:blip r:embed="rId3" cstate="screen"/>
            <a:srcRect/>
            <a:stretch>
              <a:fillRect/>
            </a:stretch>
          </p:blipFill>
          <p:spPr bwMode="auto">
            <a:xfrm>
              <a:off x="2401888" y="1276728"/>
              <a:ext cx="353695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聂\拓展项目\南岳项目\特色餐饮3.jpg"/>
            <p:cNvPicPr>
              <a:picLocks noChangeAspect="1" noChangeArrowheads="1"/>
            </p:cNvPicPr>
            <p:nvPr/>
          </p:nvPicPr>
          <p:blipFill>
            <a:blip r:embed="rId4" cstate="screen"/>
            <a:srcRect/>
            <a:stretch>
              <a:fillRect/>
            </a:stretch>
          </p:blipFill>
          <p:spPr bwMode="auto">
            <a:xfrm>
              <a:off x="6113463" y="1270378"/>
              <a:ext cx="339566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E:\聂\拓展项目\南岳项目\特色餐饮4.jpg"/>
            <p:cNvPicPr>
              <a:picLocks noChangeAspect="1" noChangeArrowheads="1"/>
            </p:cNvPicPr>
            <p:nvPr/>
          </p:nvPicPr>
          <p:blipFill>
            <a:blip r:embed="rId5" cstate="screen"/>
            <a:srcRect/>
            <a:stretch>
              <a:fillRect/>
            </a:stretch>
          </p:blipFill>
          <p:spPr bwMode="auto">
            <a:xfrm>
              <a:off x="2397126" y="3664328"/>
              <a:ext cx="3556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p:cNvPicPr>
              <a:picLocks noChangeAspect="1" noChangeArrowheads="1"/>
            </p:cNvPicPr>
            <p:nvPr/>
          </p:nvPicPr>
          <p:blipFill>
            <a:blip r:embed="rId6" cstate="screen"/>
            <a:srcRect/>
            <a:stretch>
              <a:fillRect/>
            </a:stretch>
          </p:blipFill>
          <p:spPr bwMode="auto">
            <a:xfrm>
              <a:off x="6119813" y="3645278"/>
              <a:ext cx="3403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3" name="矩形 22"/>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337147" y="1147962"/>
            <a:ext cx="507889" cy="4856195"/>
            <a:chOff x="1474234" y="1055592"/>
            <a:chExt cx="508087" cy="4858092"/>
          </a:xfrm>
        </p:grpSpPr>
        <p:grpSp>
          <p:nvGrpSpPr>
            <p:cNvPr id="18" name="组合 17"/>
            <p:cNvGrpSpPr/>
            <p:nvPr/>
          </p:nvGrpSpPr>
          <p:grpSpPr>
            <a:xfrm rot="5400000">
              <a:off x="-700773" y="3230599"/>
              <a:ext cx="4858092" cy="508078"/>
              <a:chOff x="4728777" y="1116487"/>
              <a:chExt cx="1784318" cy="508078"/>
            </a:xfrm>
          </p:grpSpPr>
          <p:sp>
            <p:nvSpPr>
              <p:cNvPr id="20"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dirty="0">
                  <a:solidFill>
                    <a:schemeClr val="accent2"/>
                  </a:solidFill>
                  <a:latin typeface="+mj-ea"/>
                  <a:ea typeface="+mj-ea"/>
                </a:endParaRPr>
              </a:p>
            </p:txBody>
          </p:sp>
          <p:sp>
            <p:nvSpPr>
              <p:cNvPr id="21" name="文本框 20"/>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endParaRPr lang="zh-CN" altLang="en-US" sz="2400" dirty="0">
                  <a:solidFill>
                    <a:schemeClr val="accent2"/>
                  </a:solidFill>
                </a:endParaRPr>
              </a:p>
            </p:txBody>
          </p:sp>
        </p:grpSp>
        <p:sp>
          <p:nvSpPr>
            <p:cNvPr id="19" name="文本框 18"/>
            <p:cNvSpPr txBox="1"/>
            <p:nvPr/>
          </p:nvSpPr>
          <p:spPr>
            <a:xfrm>
              <a:off x="1489815" y="1954364"/>
              <a:ext cx="492506" cy="2799295"/>
            </a:xfrm>
            <a:prstGeom prst="rect">
              <a:avLst/>
            </a:prstGeom>
            <a:noFill/>
          </p:spPr>
          <p:txBody>
            <a:bodyPr vert="eaVert" wrap="none" rtlCol="0">
              <a:spAutoFit/>
            </a:bodyPr>
            <a:lstStyle/>
            <a:p>
              <a:r>
                <a:rPr lang="zh-CN" altLang="en-US" sz="2000" b="1" dirty="0">
                  <a:solidFill>
                    <a:schemeClr val="bg1"/>
                  </a:solidFill>
                  <a:latin typeface="+mn-ea"/>
                </a:rPr>
                <a:t>业态展示 </a:t>
              </a:r>
              <a:r>
                <a:rPr lang="en-US" altLang="zh-CN" sz="2000" b="1" dirty="0">
                  <a:solidFill>
                    <a:schemeClr val="bg1"/>
                  </a:solidFill>
                  <a:latin typeface="+mn-ea"/>
                </a:rPr>
                <a:t>—— </a:t>
              </a:r>
              <a:r>
                <a:rPr lang="zh-CN" altLang="en-US" sz="2000" b="1" dirty="0">
                  <a:solidFill>
                    <a:schemeClr val="bg1"/>
                  </a:solidFill>
                  <a:latin typeface="+mn-ea"/>
                </a:rPr>
                <a:t>创艺购物</a:t>
              </a:r>
            </a:p>
          </p:txBody>
        </p:sp>
      </p:grpSp>
      <p:grpSp>
        <p:nvGrpSpPr>
          <p:cNvPr id="3" name="组合 2"/>
          <p:cNvGrpSpPr/>
          <p:nvPr/>
        </p:nvGrpSpPr>
        <p:grpSpPr>
          <a:xfrm>
            <a:off x="2560684" y="1136341"/>
            <a:ext cx="7933482" cy="4856195"/>
            <a:chOff x="2554288" y="1785938"/>
            <a:chExt cx="7151687" cy="4643437"/>
          </a:xfrm>
        </p:grpSpPr>
        <p:pic>
          <p:nvPicPr>
            <p:cNvPr id="22" name="Picture 10" descr="E:\聂\拓展项目\南岳项目\购物3.jpg"/>
            <p:cNvPicPr>
              <a:picLocks noChangeAspect="1" noChangeArrowheads="1"/>
            </p:cNvPicPr>
            <p:nvPr/>
          </p:nvPicPr>
          <p:blipFill>
            <a:blip r:embed="rId3" cstate="screen"/>
            <a:srcRect/>
            <a:stretch>
              <a:fillRect/>
            </a:stretch>
          </p:blipFill>
          <p:spPr bwMode="auto">
            <a:xfrm>
              <a:off x="2568575" y="4194175"/>
              <a:ext cx="35417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E:\聂\拓展项目\南岳项目\购物4.jpg"/>
            <p:cNvPicPr>
              <a:picLocks noChangeAspect="1" noChangeArrowheads="1"/>
            </p:cNvPicPr>
            <p:nvPr/>
          </p:nvPicPr>
          <p:blipFill>
            <a:blip r:embed="rId4" cstate="screen"/>
            <a:srcRect/>
            <a:stretch>
              <a:fillRect/>
            </a:stretch>
          </p:blipFill>
          <p:spPr bwMode="auto">
            <a:xfrm>
              <a:off x="2554288" y="1785938"/>
              <a:ext cx="35560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E:\聂\拓展项目\南岳项目\购物5.jpg"/>
            <p:cNvPicPr>
              <a:picLocks noChangeAspect="1" noChangeArrowheads="1"/>
            </p:cNvPicPr>
            <p:nvPr/>
          </p:nvPicPr>
          <p:blipFill>
            <a:blip r:embed="rId5" cstate="screen"/>
            <a:srcRect/>
            <a:stretch>
              <a:fillRect/>
            </a:stretch>
          </p:blipFill>
          <p:spPr bwMode="auto">
            <a:xfrm>
              <a:off x="6269038" y="4192588"/>
              <a:ext cx="34369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E:\聂\拓展项目\南岳项目\购物2.jpg"/>
            <p:cNvPicPr>
              <a:picLocks noChangeAspect="1" noChangeArrowheads="1"/>
            </p:cNvPicPr>
            <p:nvPr/>
          </p:nvPicPr>
          <p:blipFill>
            <a:blip r:embed="rId6" cstate="screen"/>
            <a:srcRect/>
            <a:stretch>
              <a:fillRect/>
            </a:stretch>
          </p:blipFill>
          <p:spPr bwMode="auto">
            <a:xfrm>
              <a:off x="6270625" y="1797050"/>
              <a:ext cx="34242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5" name="矩形 14"/>
          <p:cNvSpPr/>
          <p:nvPr/>
        </p:nvSpPr>
        <p:spPr>
          <a:xfrm>
            <a:off x="846559" y="188489"/>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业态分布</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1" y="1572479"/>
            <a:ext cx="12192000" cy="3708990"/>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pSp>
        <p:nvGrpSpPr>
          <p:cNvPr id="26" name="组合 25"/>
          <p:cNvGrpSpPr/>
          <p:nvPr/>
        </p:nvGrpSpPr>
        <p:grpSpPr>
          <a:xfrm>
            <a:off x="1273348" y="1225266"/>
            <a:ext cx="9797960" cy="4507166"/>
            <a:chOff x="1273845" y="1276299"/>
            <a:chExt cx="9801787" cy="4508927"/>
          </a:xfrm>
        </p:grpSpPr>
        <p:sp>
          <p:nvSpPr>
            <p:cNvPr id="4" name="TextBox 4"/>
            <p:cNvSpPr txBox="1"/>
            <p:nvPr/>
          </p:nvSpPr>
          <p:spPr>
            <a:xfrm>
              <a:off x="2231164" y="1276299"/>
              <a:ext cx="2024913" cy="4508927"/>
            </a:xfrm>
            <a:prstGeom prst="rect">
              <a:avLst/>
            </a:prstGeom>
            <a:noFill/>
          </p:spPr>
          <p:txBody>
            <a:bodyPr wrap="none" rtlCol="0">
              <a:spAutoFit/>
            </a:bodyPr>
            <a:lstStyle/>
            <a:p>
              <a:pPr defTabSz="913765" fontAlgn="base">
                <a:spcBef>
                  <a:spcPct val="0"/>
                </a:spcBef>
                <a:spcAft>
                  <a:spcPct val="0"/>
                </a:spcAft>
                <a:defRPr/>
              </a:pPr>
              <a:r>
                <a:rPr lang="en-US" altLang="zh-CN" sz="28690" b="1" dirty="0">
                  <a:solidFill>
                    <a:schemeClr val="bg1"/>
                  </a:solidFill>
                  <a:latin typeface="Impact" panose="020B0806030902050204" pitchFamily="34" charset="0"/>
                  <a:ea typeface="微软雅黑" panose="020B0503020204020204" pitchFamily="34" charset="-122"/>
                </a:rPr>
                <a:t>4</a:t>
              </a:r>
              <a:endParaRPr lang="zh-CN" altLang="en-US" sz="28690" b="1" dirty="0">
                <a:solidFill>
                  <a:schemeClr val="bg1"/>
                </a:solidFill>
                <a:latin typeface="Impact" panose="020B0806030902050204" pitchFamily="34" charset="0"/>
                <a:ea typeface="微软雅黑" panose="020B0503020204020204" pitchFamily="34" charset="-122"/>
              </a:endParaRPr>
            </a:p>
          </p:txBody>
        </p:sp>
        <p:sp>
          <p:nvSpPr>
            <p:cNvPr id="5" name="TextBox 5"/>
            <p:cNvSpPr txBox="1"/>
            <p:nvPr/>
          </p:nvSpPr>
          <p:spPr>
            <a:xfrm>
              <a:off x="1273845" y="4420144"/>
              <a:ext cx="1182568" cy="584775"/>
            </a:xfrm>
            <a:prstGeom prst="rect">
              <a:avLst/>
            </a:prstGeom>
            <a:noFill/>
          </p:spPr>
          <p:txBody>
            <a:bodyPr wrap="none" rtlCol="0">
              <a:spAutoFit/>
            </a:bodyPr>
            <a:lstStyle/>
            <a:p>
              <a:pPr defTabSz="913765" fontAlgn="base">
                <a:spcBef>
                  <a:spcPct val="0"/>
                </a:spcBef>
                <a:spcAft>
                  <a:spcPct val="0"/>
                </a:spcAft>
                <a:defRPr/>
              </a:pPr>
              <a:r>
                <a:rPr lang="en-US" altLang="zh-CN" sz="3200" dirty="0">
                  <a:solidFill>
                    <a:srgbClr val="FFFFFF"/>
                  </a:solidFill>
                  <a:latin typeface="微软雅黑" panose="020B0503020204020204" pitchFamily="34" charset="-122"/>
                  <a:ea typeface="微软雅黑" panose="020B0503020204020204" pitchFamily="34" charset="-122"/>
                </a:rPr>
                <a:t>PART</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4575861" y="2308154"/>
              <a:ext cx="6499771" cy="923330"/>
            </a:xfrm>
            <a:prstGeom prst="rect">
              <a:avLst/>
            </a:prstGeom>
            <a:noFill/>
          </p:spPr>
          <p:txBody>
            <a:bodyPr wrap="square" rtlCol="0">
              <a:spAutoFit/>
            </a:bodyPr>
            <a:lstStyle/>
            <a:p>
              <a:pPr lvl="0"/>
              <a:r>
                <a:rPr lang="zh-CN" altLang="en-US" sz="5400" b="1" dirty="0">
                  <a:solidFill>
                    <a:srgbClr val="FFFFFF"/>
                  </a:solidFill>
                  <a:latin typeface="微软雅黑" panose="020B0503020204020204" pitchFamily="34" charset="-122"/>
                  <a:ea typeface="微软雅黑" panose="020B0503020204020204" pitchFamily="34" charset="-122"/>
                </a:rPr>
                <a:t>运 营 保 障</a:t>
              </a:r>
            </a:p>
          </p:txBody>
        </p:sp>
        <p:sp>
          <p:nvSpPr>
            <p:cNvPr id="9" name="Freeform 21"/>
            <p:cNvSpPr>
              <a:spLocks noEditPoints="1"/>
            </p:cNvSpPr>
            <p:nvPr/>
          </p:nvSpPr>
          <p:spPr bwMode="auto">
            <a:xfrm>
              <a:off x="4754816"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0" name="Freeform 21"/>
            <p:cNvSpPr>
              <a:spLocks noEditPoints="1"/>
            </p:cNvSpPr>
            <p:nvPr/>
          </p:nvSpPr>
          <p:spPr bwMode="auto">
            <a:xfrm>
              <a:off x="6673035"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1" name="Freeform 21"/>
            <p:cNvSpPr>
              <a:spLocks noEditPoints="1"/>
            </p:cNvSpPr>
            <p:nvPr/>
          </p:nvSpPr>
          <p:spPr bwMode="auto">
            <a:xfrm>
              <a:off x="4754816"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3" name="TextBox 9"/>
            <p:cNvSpPr txBox="1"/>
            <p:nvPr/>
          </p:nvSpPr>
          <p:spPr>
            <a:xfrm>
              <a:off x="4974334"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运营目标</a:t>
              </a:r>
            </a:p>
          </p:txBody>
        </p:sp>
        <p:sp>
          <p:nvSpPr>
            <p:cNvPr id="14" name="TextBox 10"/>
            <p:cNvSpPr txBox="1"/>
            <p:nvPr/>
          </p:nvSpPr>
          <p:spPr>
            <a:xfrm>
              <a:off x="4974334"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运营要点</a:t>
              </a:r>
            </a:p>
          </p:txBody>
        </p:sp>
        <p:sp>
          <p:nvSpPr>
            <p:cNvPr id="15" name="TextBox 13"/>
            <p:cNvSpPr txBox="1"/>
            <p:nvPr/>
          </p:nvSpPr>
          <p:spPr>
            <a:xfrm>
              <a:off x="6985823"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运营保障</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pSp>
      <p:cxnSp>
        <p:nvCxnSpPr>
          <p:cNvPr id="24" name="直接连接符 23"/>
          <p:cNvCxnSpPr/>
          <p:nvPr/>
        </p:nvCxnSpPr>
        <p:spPr bwMode="auto">
          <a:xfrm>
            <a:off x="1" y="5372457"/>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1" y="1470722"/>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2"/>
          <p:cNvSpPr txBox="1">
            <a:spLocks noChangeArrowheads="1"/>
          </p:cNvSpPr>
          <p:nvPr/>
        </p:nvSpPr>
        <p:spPr bwMode="auto">
          <a:xfrm>
            <a:off x="5548126" y="2122067"/>
            <a:ext cx="4379789" cy="64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a:solidFill>
                  <a:srgbClr val="CC0000"/>
                </a:solidFill>
                <a:latin typeface="经典繁仿黑" charset="-122"/>
                <a:ea typeface="微软雅黑" panose="020B0503020204020204" pitchFamily="34" charset="-122"/>
                <a:cs typeface="Calibri" panose="020F0502020204030204" pitchFamily="34" charset="0"/>
              </a:rPr>
              <a:t>我们的目标是什么？</a:t>
            </a:r>
          </a:p>
        </p:txBody>
      </p:sp>
      <p:sp>
        <p:nvSpPr>
          <p:cNvPr id="15" name="半闭框 20"/>
          <p:cNvSpPr/>
          <p:nvPr/>
        </p:nvSpPr>
        <p:spPr bwMode="auto">
          <a:xfrm>
            <a:off x="5475129" y="2083983"/>
            <a:ext cx="215816" cy="188838"/>
          </a:xfrm>
          <a:custGeom>
            <a:avLst/>
            <a:gdLst>
              <a:gd name="T0" fmla="*/ 0 w 215900"/>
              <a:gd name="T1" fmla="*/ 0 h 188912"/>
              <a:gd name="T2" fmla="*/ 215900 w 215900"/>
              <a:gd name="T3" fmla="*/ 0 h 188912"/>
              <a:gd name="T4" fmla="*/ 181388 w 215900"/>
              <a:gd name="T5" fmla="*/ 30198 h 188912"/>
              <a:gd name="T6" fmla="*/ 36753 w 215900"/>
              <a:gd name="T7" fmla="*/ 30198 h 188912"/>
              <a:gd name="T8" fmla="*/ 36753 w 215900"/>
              <a:gd name="T9" fmla="*/ 156753 h 188912"/>
              <a:gd name="T10" fmla="*/ 0 w 215900"/>
              <a:gd name="T11" fmla="*/ 188912 h 1889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900" h="188912">
                <a:moveTo>
                  <a:pt x="0" y="0"/>
                </a:moveTo>
                <a:lnTo>
                  <a:pt x="215900" y="0"/>
                </a:lnTo>
                <a:lnTo>
                  <a:pt x="181388" y="30198"/>
                </a:lnTo>
                <a:lnTo>
                  <a:pt x="36753" y="30198"/>
                </a:lnTo>
                <a:lnTo>
                  <a:pt x="36753" y="156753"/>
                </a:lnTo>
                <a:lnTo>
                  <a:pt x="0" y="188912"/>
                </a:lnTo>
                <a:lnTo>
                  <a:pt x="0" y="0"/>
                </a:lnTo>
                <a:close/>
              </a:path>
            </a:pathLst>
          </a:custGeom>
          <a:solidFill>
            <a:srgbClr val="DB2914"/>
          </a:solidFill>
          <a:ln w="25400" cap="flat" cmpd="sng">
            <a:solidFill>
              <a:srgbClr val="DB2914"/>
            </a:solidFill>
            <a:round/>
          </a:ln>
        </p:spPr>
        <p:txBody>
          <a:bodyPr anchor="ctr"/>
          <a:lstStyle/>
          <a:p>
            <a:endParaRPr lang="zh-CN" altLang="en-US" sz="1800"/>
          </a:p>
        </p:txBody>
      </p:sp>
      <p:sp>
        <p:nvSpPr>
          <p:cNvPr id="16" name="半闭框 25"/>
          <p:cNvSpPr/>
          <p:nvPr/>
        </p:nvSpPr>
        <p:spPr bwMode="auto">
          <a:xfrm>
            <a:off x="5332310" y="1939576"/>
            <a:ext cx="260248" cy="317376"/>
          </a:xfrm>
          <a:custGeom>
            <a:avLst/>
            <a:gdLst>
              <a:gd name="T0" fmla="*/ 0 w 260350"/>
              <a:gd name="T1" fmla="*/ 0 h 317500"/>
              <a:gd name="T2" fmla="*/ 260350 w 260350"/>
              <a:gd name="T3" fmla="*/ 0 h 317500"/>
              <a:gd name="T4" fmla="*/ 244657 w 260350"/>
              <a:gd name="T5" fmla="*/ 19138 h 317500"/>
              <a:gd name="T6" fmla="*/ 28170 w 260350"/>
              <a:gd name="T7" fmla="*/ 19138 h 317500"/>
              <a:gd name="T8" fmla="*/ 28170 w 260350"/>
              <a:gd name="T9" fmla="*/ 283146 h 317500"/>
              <a:gd name="T10" fmla="*/ 0 w 260350"/>
              <a:gd name="T11" fmla="*/ 317500 h 317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350" h="317500">
                <a:moveTo>
                  <a:pt x="0" y="0"/>
                </a:moveTo>
                <a:lnTo>
                  <a:pt x="260350" y="0"/>
                </a:lnTo>
                <a:lnTo>
                  <a:pt x="244657" y="19138"/>
                </a:lnTo>
                <a:lnTo>
                  <a:pt x="28170" y="19138"/>
                </a:lnTo>
                <a:lnTo>
                  <a:pt x="28170" y="283146"/>
                </a:lnTo>
                <a:lnTo>
                  <a:pt x="0" y="317500"/>
                </a:lnTo>
                <a:lnTo>
                  <a:pt x="0" y="0"/>
                </a:lnTo>
                <a:close/>
              </a:path>
            </a:pathLst>
          </a:custGeom>
          <a:solidFill>
            <a:srgbClr val="DB2914"/>
          </a:solidFill>
          <a:ln w="25400" cap="flat" cmpd="sng">
            <a:solidFill>
              <a:srgbClr val="DB2914"/>
            </a:solidFill>
            <a:round/>
          </a:ln>
        </p:spPr>
        <p:txBody>
          <a:bodyPr anchor="ctr"/>
          <a:lstStyle/>
          <a:p>
            <a:endParaRPr lang="zh-CN" altLang="en-US" sz="1800"/>
          </a:p>
        </p:txBody>
      </p:sp>
      <p:sp>
        <p:nvSpPr>
          <p:cNvPr id="26" name="矩形 26"/>
          <p:cNvSpPr>
            <a:spLocks noChangeArrowheads="1"/>
          </p:cNvSpPr>
          <p:nvPr/>
        </p:nvSpPr>
        <p:spPr bwMode="auto">
          <a:xfrm>
            <a:off x="5332311" y="3488371"/>
            <a:ext cx="5470322" cy="1432679"/>
          </a:xfrm>
          <a:prstGeom prst="rect">
            <a:avLst/>
          </a:prstGeom>
          <a:solidFill>
            <a:schemeClr val="accent3"/>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27" name="TextBox 27"/>
          <p:cNvSpPr txBox="1">
            <a:spLocks noChangeArrowheads="1"/>
          </p:cNvSpPr>
          <p:nvPr/>
        </p:nvSpPr>
        <p:spPr bwMode="auto">
          <a:xfrm>
            <a:off x="5677383" y="3591519"/>
            <a:ext cx="4693396" cy="11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2400" b="1" dirty="0">
                <a:solidFill>
                  <a:schemeClr val="bg1"/>
                </a:solidFill>
                <a:latin typeface="Arial" panose="020B0604020202020204" pitchFamily="34" charset="0"/>
                <a:ea typeface="微软雅黑" panose="020B0503020204020204" pitchFamily="34" charset="-122"/>
                <a:cs typeface="Calibri" panose="020F0502020204030204" pitchFamily="34" charset="0"/>
              </a:rPr>
              <a:t>将</a:t>
            </a:r>
            <a:r>
              <a:rPr lang="en-US" altLang="zh-CN" sz="2400" b="1" dirty="0">
                <a:solidFill>
                  <a:schemeClr val="bg1"/>
                </a:solidFill>
                <a:latin typeface="Arial" panose="020B0604020202020204" pitchFamily="34" charset="0"/>
                <a:ea typeface="微软雅黑" panose="020B0503020204020204" pitchFamily="34" charset="-122"/>
                <a:cs typeface="Calibri" panose="020F0502020204030204" pitchFamily="34" charset="0"/>
              </a:rPr>
              <a:t>XX</a:t>
            </a:r>
            <a:r>
              <a:rPr lang="zh-CN" altLang="en-US" sz="2400" b="1" dirty="0">
                <a:solidFill>
                  <a:schemeClr val="bg1"/>
                </a:solidFill>
                <a:latin typeface="Arial" panose="020B0604020202020204" pitchFamily="34" charset="0"/>
                <a:ea typeface="微软雅黑" panose="020B0503020204020204" pitchFamily="34" charset="-122"/>
                <a:cs typeface="Calibri" panose="020F0502020204030204" pitchFamily="34" charset="0"/>
              </a:rPr>
              <a:t>项目</a:t>
            </a: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2400" b="1" dirty="0">
                <a:solidFill>
                  <a:schemeClr val="bg1"/>
                </a:solidFill>
                <a:latin typeface="Arial" panose="020B0604020202020204" pitchFamily="34" charset="0"/>
                <a:ea typeface="微软雅黑" panose="020B0503020204020204" pitchFamily="34" charset="-122"/>
                <a:cs typeface="Calibri" panose="020F0502020204030204" pitchFamily="34" charset="0"/>
              </a:rPr>
              <a:t>项目名</a:t>
            </a:r>
            <a:r>
              <a:rPr lang="zh-CN" altLang="en-US" sz="24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2400" b="1" dirty="0">
                <a:solidFill>
                  <a:schemeClr val="bg1"/>
                </a:solidFill>
                <a:latin typeface="Arial" panose="020B0604020202020204" pitchFamily="34" charset="0"/>
                <a:ea typeface="微软雅黑" panose="020B0503020204020204" pitchFamily="34" charset="-122"/>
                <a:cs typeface="Calibri" panose="020F0502020204030204" pitchFamily="34" charset="0"/>
              </a:rPr>
              <a:t>树立为一个度假旅游商业品牌</a:t>
            </a:r>
          </a:p>
        </p:txBody>
      </p:sp>
      <p:pic>
        <p:nvPicPr>
          <p:cNvPr id="2" name="图片 1"/>
          <p:cNvPicPr>
            <a:picLocks noChangeAspect="1"/>
          </p:cNvPicPr>
          <p:nvPr/>
        </p:nvPicPr>
        <p:blipFill>
          <a:blip r:embed="rId3"/>
          <a:stretch>
            <a:fillRect/>
          </a:stretch>
        </p:blipFill>
        <p:spPr>
          <a:xfrm>
            <a:off x="848897" y="1629503"/>
            <a:ext cx="4159978" cy="4288637"/>
          </a:xfrm>
          <a:prstGeom prst="rect">
            <a:avLst/>
          </a:prstGeom>
        </p:spPr>
      </p:pic>
      <p:sp>
        <p:nvSpPr>
          <p:cNvPr id="10"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1" name="矩形 10"/>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运营保障</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示 41"/>
          <p:cNvPicPr>
            <a:picLocks noChangeArrowheads="1"/>
          </p:cNvPicPr>
          <p:nvPr/>
        </p:nvPicPr>
        <p:blipFill>
          <a:blip r:embed="rId3" cstate="screen"/>
          <a:srcRect/>
          <a:stretch>
            <a:fillRect/>
          </a:stretch>
        </p:blipFill>
        <p:spPr bwMode="auto">
          <a:xfrm>
            <a:off x="298433" y="909704"/>
            <a:ext cx="5296114" cy="388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p:nvSpPr>
        <p:spPr bwMode="auto">
          <a:xfrm>
            <a:off x="5767441" y="494242"/>
            <a:ext cx="5974330" cy="590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专业运营：</a:t>
            </a:r>
            <a:endPar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成立独立的文化运营管理公司，负责项目前后期的运营管理，统一运营、统一管理、统一招商</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统一推广</a:t>
            </a: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（全年</a:t>
            </a:r>
            <a:r>
              <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1000</a:t>
            </a: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Wingdings" panose="05000000000000000000" pitchFamily="2" charset="2"/>
              </a:rPr>
              <a:t>万）</a:t>
            </a:r>
            <a:endPar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2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多渠道线上线下集中推广，在项目开业前集中项目统一包装推广，户外、电台、短信、报纸、网站、微信、微博、线下派单集中轰炸，高举高打</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人流保障：</a:t>
            </a:r>
            <a:endPar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2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、设自驾游接待中心、旅游接待中心、婚纱摄影接待中心、各大协会接待中心等</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20000"/>
              </a:lnSpc>
              <a:spcBef>
                <a:spcPct val="0"/>
              </a:spcBef>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、全年不间断各类不同主题的线下推广活动</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入驻审核：</a:t>
            </a:r>
            <a:endPar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2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对入驻项目的商业业态进行严格审核，确保所入驻商户在装修、业态上具有一定创意和可持续经营性</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20000"/>
              </a:lnSpc>
              <a:spcBef>
                <a:spcPct val="0"/>
              </a:spcBef>
              <a:buFont typeface="Arial" panose="020B0604020202020204" pitchFamily="34" charset="0"/>
              <a:buNone/>
            </a:pPr>
            <a:r>
              <a:rPr lang="zh-CN" altLang="en-US"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业态多样：</a:t>
            </a:r>
            <a:endParaRPr lang="en-US" altLang="zh-CN" sz="16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2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业态划分整体以文化创意业态为主题，同时辅以其他业态主题的商业街，多主题、多业态方式互补，通过人流共享来带旺商街</a:t>
            </a:r>
            <a:endPar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TextBox 44"/>
          <p:cNvSpPr txBox="1">
            <a:spLocks noChangeArrowheads="1"/>
          </p:cNvSpPr>
          <p:nvPr/>
        </p:nvSpPr>
        <p:spPr bwMode="auto">
          <a:xfrm>
            <a:off x="846558" y="4931993"/>
            <a:ext cx="4534733" cy="101526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dirty="0">
                <a:solidFill>
                  <a:schemeClr val="bg1"/>
                </a:solidFill>
                <a:latin typeface="+mn-ea"/>
                <a:ea typeface="+mn-ea"/>
                <a:cs typeface="Calibri" panose="020F0502020204030204" pitchFamily="34" charset="0"/>
              </a:rPr>
              <a:t>招商整体以“三个重点五个优先原则”</a:t>
            </a:r>
          </a:p>
          <a:p>
            <a:pPr eaLnBrk="1" hangingPunct="1">
              <a:lnSpc>
                <a:spcPct val="100000"/>
              </a:lnSpc>
              <a:spcBef>
                <a:spcPct val="0"/>
              </a:spcBef>
              <a:buFont typeface="Arial" panose="020B0604020202020204" pitchFamily="34" charset="0"/>
              <a:buNone/>
            </a:pPr>
            <a:r>
              <a:rPr lang="en-US" altLang="zh-CN" sz="1400" dirty="0">
                <a:solidFill>
                  <a:schemeClr val="bg1"/>
                </a:solidFill>
                <a:latin typeface="+mn-ea"/>
                <a:ea typeface="+mn-ea"/>
                <a:cs typeface="Calibri" panose="020F0502020204030204" pitchFamily="34" charset="0"/>
              </a:rPr>
              <a:t>1</a:t>
            </a:r>
            <a:r>
              <a:rPr lang="zh-CN" altLang="en-US" sz="1400" dirty="0">
                <a:solidFill>
                  <a:schemeClr val="bg1"/>
                </a:solidFill>
                <a:latin typeface="+mn-ea"/>
                <a:ea typeface="+mn-ea"/>
                <a:cs typeface="Calibri" panose="020F0502020204030204" pitchFamily="34" charset="0"/>
              </a:rPr>
              <a:t>、三个重点：对名家、名品、名企重点招商；</a:t>
            </a:r>
          </a:p>
          <a:p>
            <a:pPr eaLnBrk="1" hangingPunct="1">
              <a:lnSpc>
                <a:spcPct val="100000"/>
              </a:lnSpc>
              <a:spcBef>
                <a:spcPct val="0"/>
              </a:spcBef>
              <a:buFont typeface="Arial" panose="020B0604020202020204" pitchFamily="34" charset="0"/>
              <a:buNone/>
            </a:pPr>
            <a:r>
              <a:rPr lang="en-US" altLang="zh-CN" sz="1400" dirty="0">
                <a:solidFill>
                  <a:schemeClr val="bg1"/>
                </a:solidFill>
                <a:latin typeface="+mn-ea"/>
                <a:ea typeface="+mn-ea"/>
                <a:cs typeface="Calibri" panose="020F0502020204030204" pitchFamily="34" charset="0"/>
              </a:rPr>
              <a:t>2</a:t>
            </a:r>
            <a:r>
              <a:rPr lang="zh-CN" altLang="en-US" sz="1400" dirty="0">
                <a:solidFill>
                  <a:schemeClr val="bg1"/>
                </a:solidFill>
                <a:latin typeface="+mn-ea"/>
                <a:ea typeface="+mn-ea"/>
                <a:cs typeface="Calibri" panose="020F0502020204030204" pitchFamily="34" charset="0"/>
              </a:rPr>
              <a:t>、五个优先：对文化项目优先，对厂家优先，对名优品牌优先，对独家经营优先，对特色项目优先；</a:t>
            </a:r>
          </a:p>
        </p:txBody>
      </p:sp>
      <p:sp>
        <p:nvSpPr>
          <p:cNvPr id="7"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8" name="矩形 7"/>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运营保障</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 y="1572479"/>
            <a:ext cx="12192000" cy="3708990"/>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pSp>
        <p:nvGrpSpPr>
          <p:cNvPr id="26" name="组合 25"/>
          <p:cNvGrpSpPr/>
          <p:nvPr/>
        </p:nvGrpSpPr>
        <p:grpSpPr>
          <a:xfrm>
            <a:off x="1473647" y="1225266"/>
            <a:ext cx="9597661" cy="4507166"/>
            <a:chOff x="1474222" y="1276299"/>
            <a:chExt cx="9601410" cy="4508927"/>
          </a:xfrm>
        </p:grpSpPr>
        <p:sp>
          <p:nvSpPr>
            <p:cNvPr id="4" name="TextBox 4"/>
            <p:cNvSpPr txBox="1"/>
            <p:nvPr/>
          </p:nvSpPr>
          <p:spPr>
            <a:xfrm>
              <a:off x="2231164" y="1276299"/>
              <a:ext cx="1588897" cy="4508927"/>
            </a:xfrm>
            <a:prstGeom prst="rect">
              <a:avLst/>
            </a:prstGeom>
            <a:noFill/>
          </p:spPr>
          <p:txBody>
            <a:bodyPr wrap="none" rtlCol="0">
              <a:spAutoFit/>
            </a:bodyPr>
            <a:lstStyle/>
            <a:p>
              <a:pPr defTabSz="913765" fontAlgn="base">
                <a:spcBef>
                  <a:spcPct val="0"/>
                </a:spcBef>
                <a:spcAft>
                  <a:spcPct val="0"/>
                </a:spcAft>
                <a:defRPr/>
              </a:pPr>
              <a:r>
                <a:rPr lang="en-US" altLang="zh-CN" sz="28690" b="1" dirty="0">
                  <a:solidFill>
                    <a:schemeClr val="bg1"/>
                  </a:solidFill>
                  <a:latin typeface="Impact" panose="020B0806030902050204" pitchFamily="34" charset="0"/>
                  <a:ea typeface="微软雅黑" panose="020B0503020204020204" pitchFamily="34" charset="-122"/>
                </a:rPr>
                <a:t>1</a:t>
              </a:r>
              <a:endParaRPr lang="zh-CN" altLang="en-US" sz="28690" b="1" dirty="0">
                <a:solidFill>
                  <a:schemeClr val="bg1"/>
                </a:solidFill>
                <a:latin typeface="Impact" panose="020B0806030902050204" pitchFamily="34" charset="0"/>
                <a:ea typeface="微软雅黑" panose="020B0503020204020204" pitchFamily="34" charset="-122"/>
              </a:endParaRPr>
            </a:p>
          </p:txBody>
        </p:sp>
        <p:sp>
          <p:nvSpPr>
            <p:cNvPr id="5" name="TextBox 5"/>
            <p:cNvSpPr txBox="1"/>
            <p:nvPr/>
          </p:nvSpPr>
          <p:spPr>
            <a:xfrm>
              <a:off x="1474222" y="4353313"/>
              <a:ext cx="1182568" cy="584775"/>
            </a:xfrm>
            <a:prstGeom prst="rect">
              <a:avLst/>
            </a:prstGeom>
            <a:noFill/>
          </p:spPr>
          <p:txBody>
            <a:bodyPr wrap="none" rtlCol="0">
              <a:spAutoFit/>
            </a:bodyPr>
            <a:lstStyle/>
            <a:p>
              <a:pPr defTabSz="913765" fontAlgn="base">
                <a:spcBef>
                  <a:spcPct val="0"/>
                </a:spcBef>
                <a:spcAft>
                  <a:spcPct val="0"/>
                </a:spcAft>
                <a:defRPr/>
              </a:pPr>
              <a:r>
                <a:rPr lang="en-US" altLang="zh-CN" sz="3200" dirty="0">
                  <a:solidFill>
                    <a:srgbClr val="FFFFFF"/>
                  </a:solidFill>
                  <a:latin typeface="微软雅黑" panose="020B0503020204020204" pitchFamily="34" charset="-122"/>
                  <a:ea typeface="微软雅黑" panose="020B0503020204020204" pitchFamily="34" charset="-122"/>
                </a:rPr>
                <a:t>PART</a:t>
              </a:r>
              <a:endParaRPr lang="zh-CN" altLang="en-US" sz="3200" dirty="0">
                <a:solidFill>
                  <a:srgbClr val="FFFFFF"/>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4575861" y="2308154"/>
              <a:ext cx="6499771" cy="923330"/>
            </a:xfrm>
            <a:prstGeom prst="rect">
              <a:avLst/>
            </a:prstGeom>
            <a:noFill/>
          </p:spPr>
          <p:txBody>
            <a:bodyPr wrap="square" rtlCol="0">
              <a:spAutoFit/>
            </a:bodyPr>
            <a:lstStyle/>
            <a:p>
              <a:pPr lvl="0"/>
              <a:r>
                <a:rPr lang="zh-CN" altLang="en-US" sz="5400" b="1" dirty="0">
                  <a:solidFill>
                    <a:srgbClr val="FFFFFF"/>
                  </a:solidFill>
                  <a:latin typeface="微软雅黑" panose="020B0503020204020204" pitchFamily="34" charset="-122"/>
                  <a:ea typeface="微软雅黑" panose="020B0503020204020204" pitchFamily="34" charset="-122"/>
                </a:rPr>
                <a:t>项 目 背 景</a:t>
              </a:r>
            </a:p>
          </p:txBody>
        </p:sp>
        <p:sp>
          <p:nvSpPr>
            <p:cNvPr id="9" name="Freeform 21"/>
            <p:cNvSpPr>
              <a:spLocks noEditPoints="1"/>
            </p:cNvSpPr>
            <p:nvPr/>
          </p:nvSpPr>
          <p:spPr bwMode="auto">
            <a:xfrm>
              <a:off x="4754816"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0" name="Freeform 21"/>
            <p:cNvSpPr>
              <a:spLocks noEditPoints="1"/>
            </p:cNvSpPr>
            <p:nvPr/>
          </p:nvSpPr>
          <p:spPr bwMode="auto">
            <a:xfrm>
              <a:off x="6673035" y="3553121"/>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1" name="Freeform 21"/>
            <p:cNvSpPr>
              <a:spLocks noEditPoints="1"/>
            </p:cNvSpPr>
            <p:nvPr/>
          </p:nvSpPr>
          <p:spPr bwMode="auto">
            <a:xfrm>
              <a:off x="4754816"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2" name="Freeform 21"/>
            <p:cNvSpPr>
              <a:spLocks noEditPoints="1"/>
            </p:cNvSpPr>
            <p:nvPr/>
          </p:nvSpPr>
          <p:spPr bwMode="auto">
            <a:xfrm>
              <a:off x="6672990" y="414509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a:solidFill>
                  <a:schemeClr val="accent2"/>
                </a:solidFill>
              </a:endParaRPr>
            </a:p>
          </p:txBody>
        </p:sp>
        <p:sp>
          <p:nvSpPr>
            <p:cNvPr id="13" name="TextBox 9"/>
            <p:cNvSpPr txBox="1"/>
            <p:nvPr/>
          </p:nvSpPr>
          <p:spPr>
            <a:xfrm>
              <a:off x="4974334"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项目关键词</a:t>
              </a:r>
            </a:p>
          </p:txBody>
        </p:sp>
        <p:sp>
          <p:nvSpPr>
            <p:cNvPr id="14" name="TextBox 10"/>
            <p:cNvSpPr txBox="1"/>
            <p:nvPr/>
          </p:nvSpPr>
          <p:spPr>
            <a:xfrm>
              <a:off x="4974334"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政府规划</a:t>
              </a:r>
            </a:p>
          </p:txBody>
        </p:sp>
        <p:sp>
          <p:nvSpPr>
            <p:cNvPr id="15" name="TextBox 13"/>
            <p:cNvSpPr txBox="1"/>
            <p:nvPr/>
          </p:nvSpPr>
          <p:spPr>
            <a:xfrm>
              <a:off x="6985823" y="347886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项目数据</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6" name="TextBox 14"/>
            <p:cNvSpPr txBox="1"/>
            <p:nvPr/>
          </p:nvSpPr>
          <p:spPr>
            <a:xfrm>
              <a:off x="6985823" y="4080728"/>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项目商业现状</a:t>
              </a:r>
            </a:p>
          </p:txBody>
        </p:sp>
        <p:sp>
          <p:nvSpPr>
            <p:cNvPr id="21" name="Freeform 21"/>
            <p:cNvSpPr>
              <a:spLocks noEditPoints="1"/>
            </p:cNvSpPr>
            <p:nvPr/>
          </p:nvSpPr>
          <p:spPr bwMode="auto">
            <a:xfrm>
              <a:off x="4754816" y="4708210"/>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bg2"/>
            </a:solidFill>
            <a:ln>
              <a:noFill/>
            </a:ln>
          </p:spPr>
          <p:txBody>
            <a:bodyPr vert="horz" wrap="square" lIns="91392" tIns="45696" rIns="91392" bIns="45696" numCol="1" anchor="t" anchorCtr="0" compatLnSpc="1"/>
            <a:lstStyle/>
            <a:p>
              <a:endParaRPr lang="zh-CN" altLang="en-US" sz="1600" dirty="0">
                <a:solidFill>
                  <a:schemeClr val="accent2"/>
                </a:solidFill>
              </a:endParaRPr>
            </a:p>
          </p:txBody>
        </p:sp>
        <p:sp>
          <p:nvSpPr>
            <p:cNvPr id="22" name="TextBox 10"/>
            <p:cNvSpPr txBox="1"/>
            <p:nvPr/>
          </p:nvSpPr>
          <p:spPr>
            <a:xfrm>
              <a:off x="4974334" y="4643844"/>
              <a:ext cx="1588897"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latin typeface="微软雅黑" panose="020B0503020204020204" pitchFamily="34" charset="-122"/>
                  <a:ea typeface="微软雅黑" panose="020B0503020204020204" pitchFamily="34" charset="-122"/>
                </a:rPr>
                <a:t>项目总结</a:t>
              </a:r>
            </a:p>
          </p:txBody>
        </p:sp>
      </p:grpSp>
      <p:cxnSp>
        <p:nvCxnSpPr>
          <p:cNvPr id="24" name="直接连接符 23"/>
          <p:cNvCxnSpPr/>
          <p:nvPr/>
        </p:nvCxnSpPr>
        <p:spPr bwMode="auto">
          <a:xfrm>
            <a:off x="1" y="5372457"/>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1" y="1470722"/>
            <a:ext cx="12192000" cy="0"/>
          </a:xfrm>
          <a:prstGeom prst="line">
            <a:avLst/>
          </a:prstGeom>
          <a:solidFill>
            <a:schemeClr val="accent1"/>
          </a:solidFill>
          <a:ln w="412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846559" y="1977977"/>
            <a:ext cx="6190270" cy="3333926"/>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14000"/>
              </a:lnSpc>
              <a:spcBef>
                <a:spcPct val="0"/>
              </a:spcBef>
              <a:buFont typeface="Arial" panose="020B0604020202020204" pitchFamily="34" charset="0"/>
              <a:buNone/>
            </a:pPr>
            <a:r>
              <a:rPr lang="zh-CN" altLang="en-US" sz="3200" b="1" dirty="0">
                <a:solidFill>
                  <a:srgbClr val="FF0000"/>
                </a:solidFill>
                <a:latin typeface="微软雅黑" panose="020B0503020204020204" pitchFamily="34" charset="-122"/>
                <a:ea typeface="宋体" panose="02010600030101010101" pitchFamily="2" charset="-122"/>
                <a:cs typeface="Times New Roman" panose="02020603050405020304" pitchFamily="18" charset="0"/>
              </a:rPr>
              <a:t>前期招商保障和措施：</a:t>
            </a:r>
            <a:endParaRPr lang="en-US" altLang="zh-CN" sz="3200" b="1" dirty="0">
              <a:solidFill>
                <a:srgbClr val="FF0000"/>
              </a:solidFill>
              <a:latin typeface="微软雅黑" panose="020B0503020204020204" pitchFamily="34" charset="-122"/>
              <a:ea typeface="宋体" panose="02010600030101010101" pitchFamily="2" charset="-122"/>
              <a:cs typeface="Times New Roman" panose="02020603050405020304" pitchFamily="18" charset="0"/>
            </a:endParaRPr>
          </a:p>
          <a:p>
            <a:pPr>
              <a:lnSpc>
                <a:spcPct val="114000"/>
              </a:lnSpc>
              <a:spcBef>
                <a:spcPct val="0"/>
              </a:spcBef>
              <a:buFont typeface="Arial" panose="020B0604020202020204" pitchFamily="34" charset="0"/>
              <a:buNone/>
            </a:pPr>
            <a:r>
              <a:rPr lang="zh-CN" altLang="en-US" sz="2400" dirty="0">
                <a:solidFill>
                  <a:srgbClr val="FF0000"/>
                </a:solidFill>
                <a:latin typeface="微软雅黑" panose="020B0503020204020204" pitchFamily="34" charset="-122"/>
                <a:ea typeface="宋体" panose="02010600030101010101" pitchFamily="2" charset="-122"/>
                <a:cs typeface="Times New Roman" panose="02020603050405020304" pitchFamily="18" charset="0"/>
              </a:rPr>
              <a:t>在项目运营商总体采取</a:t>
            </a:r>
            <a:r>
              <a:rPr lang="zh-CN" altLang="en-US" sz="2400" dirty="0">
                <a:solidFill>
                  <a:srgbClr val="FF0000"/>
                </a:solidFill>
                <a:latin typeface="Arial" panose="020B0604020202020204" pitchFamily="34" charset="0"/>
                <a:ea typeface="宋体" panose="02010600030101010101" pitchFamily="2" charset="-122"/>
                <a:cs typeface="Times New Roman" panose="02020603050405020304" pitchFamily="18" charset="0"/>
              </a:rPr>
              <a:t>“</a:t>
            </a:r>
            <a:r>
              <a:rPr lang="zh-CN" altLang="en-US" sz="2400" dirty="0">
                <a:solidFill>
                  <a:srgbClr val="FF0000"/>
                </a:solidFill>
                <a:latin typeface="微软雅黑" panose="020B0503020204020204" pitchFamily="34" charset="-122"/>
                <a:ea typeface="宋体" panose="02010600030101010101" pitchFamily="2" charset="-122"/>
                <a:cs typeface="Times New Roman" panose="02020603050405020304" pitchFamily="18" charset="0"/>
              </a:rPr>
              <a:t>三项保证八大措施</a:t>
            </a:r>
            <a:r>
              <a:rPr lang="zh-CN" altLang="en-US" sz="2400" dirty="0">
                <a:solidFill>
                  <a:srgbClr val="FF0000"/>
                </a:solidFill>
                <a:latin typeface="Arial" panose="020B0604020202020204" pitchFamily="34" charset="0"/>
                <a:ea typeface="宋体" panose="02010600030101010101" pitchFamily="2" charset="-122"/>
                <a:cs typeface="Times New Roman" panose="02020603050405020304" pitchFamily="18" charset="0"/>
              </a:rPr>
              <a:t>”</a:t>
            </a:r>
            <a:endParaRPr lang="en-US" altLang="zh-CN" sz="240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a:lnSpc>
                <a:spcPct val="114000"/>
              </a:lnSpc>
              <a:spcBef>
                <a:spcPct val="0"/>
              </a:spcBef>
              <a:buFont typeface="Arial" panose="020B0604020202020204" pitchFamily="34" charset="0"/>
              <a:buNone/>
            </a:pPr>
            <a:endParaRPr lang="zh-CN" altLang="en-US" sz="110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a:lnSpc>
                <a:spcPct val="150000"/>
              </a:lnSpc>
              <a:spcBef>
                <a:spcPct val="0"/>
              </a:spcBef>
              <a:buFont typeface="Arial" panose="020B0604020202020204" pitchFamily="34" charset="0"/>
              <a:buNone/>
            </a:pPr>
            <a:r>
              <a:rPr lang="en-US" altLang="zh-CN" sz="1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、三项保证：</a:t>
            </a:r>
            <a:endParaRPr lang="en-US" altLang="zh-CN" sz="1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ct val="0"/>
              </a:spcBef>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保证政府项目指导中心保驾护航</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保证专业团队担纲招商运营</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Font typeface="Wingdings" panose="05000000000000000000" pitchFamily="2" charset="2"/>
              <a:buChar char="u"/>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保证富有经验的旅游专家担任旅游操作。</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a:lnSpc>
                <a:spcPct val="150000"/>
              </a:lnSpc>
              <a:spcBef>
                <a:spcPct val="0"/>
              </a:spcBef>
              <a:buFont typeface="Wingdings" panose="05000000000000000000" pitchFamily="2" charset="2"/>
              <a:buChar char="u"/>
            </a:pPr>
            <a:endParaRPr lang="zh-CN" altLang="en-US" sz="2000" dirty="0">
              <a:latin typeface="Arial" panose="020B0604020202020204" pitchFamily="34" charset="0"/>
              <a:ea typeface="宋体" panose="02010600030101010101" pitchFamily="2" charset="-122"/>
              <a:cs typeface="Calibri" panose="020F0502020204030204" pitchFamily="34" charset="0"/>
            </a:endParaRPr>
          </a:p>
        </p:txBody>
      </p:sp>
      <p:pic>
        <p:nvPicPr>
          <p:cNvPr id="9218" name="Picture 2" descr="https://timgsa.baidu.com/timg?image&amp;quality=80&amp;size=b9999_10000&amp;sec=1557120529318&amp;di=bf783bc8f158f5b47f21ef6ed5df75d0&amp;imgtype=0&amp;src=http%3A%2F%2Fimg1.cache.netease.com%2Fcatchpic%2F9%2F93%2F936DACD137438F847D39844AA6D70AA9.jpg"/>
          <p:cNvPicPr>
            <a:picLocks noChangeAspect="1" noChangeArrowheads="1"/>
          </p:cNvPicPr>
          <p:nvPr/>
        </p:nvPicPr>
        <p:blipFill>
          <a:blip r:embed="rId3"/>
          <a:srcRect/>
          <a:stretch>
            <a:fillRect/>
          </a:stretch>
        </p:blipFill>
        <p:spPr bwMode="auto">
          <a:xfrm>
            <a:off x="7175698" y="2047387"/>
            <a:ext cx="4534731" cy="302315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8" name="矩形 7"/>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运营保障</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645" y="1269604"/>
            <a:ext cx="7438375" cy="4660994"/>
          </a:xfrm>
          <a:prstGeom prst="rect">
            <a:avLst/>
          </a:prstGeom>
        </p:spPr>
        <p:txBody>
          <a:bodyPr wrap="square">
            <a:spAutoFit/>
          </a:bodyPr>
          <a:lstStyle/>
          <a:p>
            <a:pPr>
              <a:lnSpc>
                <a:spcPct val="150000"/>
              </a:lnSpc>
              <a:spcBef>
                <a:spcPct val="0"/>
              </a:spcBef>
            </a:pPr>
            <a:r>
              <a:rPr lang="en-US"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、九大运营推广措施：</a:t>
            </a:r>
            <a:endParaRPr lang="en-US"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实施高举高打，打造</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项目旅游新景点；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搭建现代化经营的资讯平台，实现全球商业资源共享；</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政府支持重点招商引资项目，实现全球主力店定向招商；</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专业招商团队推进，国内知名旅游区品牌商家一网打尽；</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实施全年度系列推广活动，通过与政府联办，与知名媒体行业协会联办等形式举办各类活动；</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与政府媒体多种渠道推广，景区全方位覆盖；</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打造休闲旅游品牌，构建名人名企名店效应；</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与行业协会、旅行社、自驾游中心建立长期密切的合作；</a:t>
            </a:r>
          </a:p>
          <a:p>
            <a:pPr indent="-285750">
              <a:lnSpc>
                <a:spcPct val="150000"/>
              </a:lnSpc>
              <a:spcBef>
                <a:spcPct val="0"/>
              </a:spcBef>
              <a:buFont typeface="Wingdings" panose="05000000000000000000" pitchFamily="2" charset="2"/>
              <a:buChar char="u"/>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街区承办政府主导的一年一届的“中国</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项目宗教文化博览会”。</a:t>
            </a:r>
          </a:p>
        </p:txBody>
      </p:sp>
      <p:pic>
        <p:nvPicPr>
          <p:cNvPr id="8196" name="Picture 4" descr="https://timgsa.baidu.com/timg?image&amp;quality=80&amp;size=b9999_10000&amp;sec=1557120469383&amp;di=ada204f6c737cb997d1625b933de8894&amp;imgtype=0&amp;src=http%3A%2F%2Ftu.ossfiles.cn%3A9186%2Fgroup1%2FM00%2F12%2F94%2FrBgIBlxzYHCyw0aFAACZsS-mx8E298.jpg"/>
          <p:cNvPicPr>
            <a:picLocks noChangeAspect="1" noChangeArrowheads="1"/>
          </p:cNvPicPr>
          <p:nvPr/>
        </p:nvPicPr>
        <p:blipFill>
          <a:blip r:embed="rId3"/>
          <a:srcRect/>
          <a:stretch>
            <a:fillRect/>
          </a:stretch>
        </p:blipFill>
        <p:spPr bwMode="auto">
          <a:xfrm>
            <a:off x="8047713" y="1989402"/>
            <a:ext cx="3834136" cy="362591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7" name="矩形 6"/>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运营保障</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ChangeArrowheads="1"/>
          </p:cNvSpPr>
          <p:nvPr/>
        </p:nvSpPr>
        <p:spPr bwMode="auto">
          <a:xfrm>
            <a:off x="1273795" y="1612194"/>
            <a:ext cx="3981159" cy="41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体验型活动作为串起每年度的营</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销传播的中轴</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现场商业包装将承担起在感观范</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围内拦截客户的责任，形成具有</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说服力的营销推广空间</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媒体广告主要承担全新形象信息</a:t>
            </a:r>
          </a:p>
          <a:p>
            <a:pPr>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的传达。</a:t>
            </a:r>
          </a:p>
          <a:p>
            <a:pPr>
              <a:lnSpc>
                <a:spcPct val="100000"/>
              </a:lnSpc>
              <a:spcBef>
                <a:spcPct val="0"/>
              </a:spcBef>
              <a:buFont typeface="Arial" panose="020B0604020202020204" pitchFamily="34" charset="0"/>
              <a:buNone/>
            </a:pPr>
            <a:endParaRPr lang="zh-CN" altLang="en-US" sz="1800" dirty="0">
              <a:latin typeface="微软雅黑" panose="020B0503020204020204" pitchFamily="34" charset="-122"/>
              <a:ea typeface="微软雅黑" panose="020B0503020204020204" pitchFamily="34" charset="-122"/>
              <a:cs typeface="Calibri" panose="020F0502020204030204" pitchFamily="34" charset="0"/>
            </a:endParaRPr>
          </a:p>
          <a:p>
            <a:pPr>
              <a:lnSpc>
                <a:spcPct val="10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三者形成立体化创意性营销推广</a:t>
            </a:r>
          </a:p>
          <a:p>
            <a:pPr>
              <a:lnSpc>
                <a:spcPct val="150000"/>
              </a:lnSpc>
              <a:spcBef>
                <a:spcPct val="0"/>
              </a:spcBef>
              <a:buFont typeface="Arial" panose="020B0604020202020204" pitchFamily="34" charset="0"/>
              <a:buNone/>
            </a:pPr>
            <a:r>
              <a:rPr lang="zh-CN" altLang="en-US" sz="20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要做到：</a:t>
            </a:r>
          </a:p>
          <a:p>
            <a:pPr>
              <a:lnSpc>
                <a:spcPct val="150000"/>
              </a:lnSpc>
              <a:spcBef>
                <a:spcPct val="0"/>
              </a:spcBef>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旺季赚足，淡季有为</a:t>
            </a:r>
          </a:p>
        </p:txBody>
      </p:sp>
      <p:sp>
        <p:nvSpPr>
          <p:cNvPr id="7" name="Text Box 14"/>
          <p:cNvSpPr txBox="1">
            <a:spLocks noChangeArrowheads="1"/>
          </p:cNvSpPr>
          <p:nvPr/>
        </p:nvSpPr>
        <p:spPr bwMode="auto">
          <a:xfrm>
            <a:off x="1241405" y="1171571"/>
            <a:ext cx="3238823" cy="39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1800" b="1">
                <a:solidFill>
                  <a:srgbClr val="FF0000"/>
                </a:solidFill>
                <a:latin typeface="微软雅黑" panose="020B0503020204020204" pitchFamily="34" charset="-122"/>
                <a:ea typeface="微软雅黑" panose="020B0503020204020204" pitchFamily="34" charset="-122"/>
                <a:cs typeface="Calibri" panose="020F0502020204030204" pitchFamily="34" charset="0"/>
              </a:rPr>
              <a:t>整体推广策略</a:t>
            </a:r>
            <a:r>
              <a:rPr lang="en-US" altLang="zh-CN" sz="1800" b="1">
                <a:solidFill>
                  <a:srgbClr val="FF0000"/>
                </a:solidFill>
                <a:latin typeface="微软雅黑" panose="020B0503020204020204" pitchFamily="34" charset="-122"/>
                <a:ea typeface="微软雅黑" panose="020B0503020204020204" pitchFamily="34" charset="-122"/>
                <a:cs typeface="Calibri" panose="020F0502020204030204" pitchFamily="34" charset="0"/>
              </a:rPr>
              <a:t>:</a:t>
            </a:r>
          </a:p>
        </p:txBody>
      </p:sp>
      <p:grpSp>
        <p:nvGrpSpPr>
          <p:cNvPr id="4" name="组合 3"/>
          <p:cNvGrpSpPr/>
          <p:nvPr/>
        </p:nvGrpSpPr>
        <p:grpSpPr>
          <a:xfrm>
            <a:off x="6317070" y="1485543"/>
            <a:ext cx="4227910" cy="3660078"/>
            <a:chOff x="6802229" y="628425"/>
            <a:chExt cx="4229562" cy="3661508"/>
          </a:xfrm>
        </p:grpSpPr>
        <p:sp>
          <p:nvSpPr>
            <p:cNvPr id="3" name="椭圆 2"/>
            <p:cNvSpPr/>
            <p:nvPr/>
          </p:nvSpPr>
          <p:spPr bwMode="auto">
            <a:xfrm>
              <a:off x="7394525" y="1368703"/>
              <a:ext cx="2921230" cy="292123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grpSp>
          <p:nvGrpSpPr>
            <p:cNvPr id="8" name="组合 7"/>
            <p:cNvGrpSpPr/>
            <p:nvPr/>
          </p:nvGrpSpPr>
          <p:grpSpPr>
            <a:xfrm>
              <a:off x="8308557" y="628425"/>
              <a:ext cx="1030930" cy="1190451"/>
              <a:chOff x="7354253" y="1846272"/>
              <a:chExt cx="1030930" cy="1190451"/>
            </a:xfrm>
            <a:solidFill>
              <a:schemeClr val="accent3"/>
            </a:solidFill>
          </p:grpSpPr>
          <p:sp>
            <p:nvSpPr>
              <p:cNvPr id="9" name="Freeform 7"/>
              <p:cNvSpPr/>
              <p:nvPr/>
            </p:nvSpPr>
            <p:spPr bwMode="auto">
              <a:xfrm>
                <a:off x="7354253" y="1846272"/>
                <a:ext cx="1030930" cy="1190451"/>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p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10" name="文本框 9"/>
              <p:cNvSpPr txBox="1"/>
              <p:nvPr/>
            </p:nvSpPr>
            <p:spPr>
              <a:xfrm>
                <a:off x="7401389" y="2101808"/>
                <a:ext cx="951760" cy="707886"/>
              </a:xfrm>
              <a:prstGeom prst="rect">
                <a:avLst/>
              </a:prstGeom>
              <a:grp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体验型活动</a:t>
                </a:r>
              </a:p>
            </p:txBody>
          </p:sp>
        </p:grpSp>
        <p:grpSp>
          <p:nvGrpSpPr>
            <p:cNvPr id="14" name="组合 13"/>
            <p:cNvGrpSpPr/>
            <p:nvPr/>
          </p:nvGrpSpPr>
          <p:grpSpPr>
            <a:xfrm>
              <a:off x="6802229" y="2650438"/>
              <a:ext cx="1030930" cy="1191642"/>
              <a:chOff x="7888766" y="2770062"/>
              <a:chExt cx="1030930" cy="1191642"/>
            </a:xfrm>
          </p:grpSpPr>
          <p:sp>
            <p:nvSpPr>
              <p:cNvPr id="15" name="Freeform 10"/>
              <p:cNvSpPr/>
              <p:nvPr/>
            </p:nvSpPr>
            <p:spPr bwMode="auto">
              <a:xfrm>
                <a:off x="7888766" y="2770062"/>
                <a:ext cx="1030930" cy="1191642"/>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4D4D4D"/>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16" name="文本框 15"/>
              <p:cNvSpPr txBox="1"/>
              <p:nvPr/>
            </p:nvSpPr>
            <p:spPr>
              <a:xfrm>
                <a:off x="8011772" y="2863513"/>
                <a:ext cx="715340" cy="1015663"/>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现场商业包装</a:t>
                </a:r>
              </a:p>
            </p:txBody>
          </p:sp>
        </p:grpSp>
        <p:grpSp>
          <p:nvGrpSpPr>
            <p:cNvPr id="17" name="组合 16"/>
            <p:cNvGrpSpPr/>
            <p:nvPr/>
          </p:nvGrpSpPr>
          <p:grpSpPr>
            <a:xfrm>
              <a:off x="10000861" y="2743889"/>
              <a:ext cx="1030930" cy="1191642"/>
              <a:chOff x="8961362" y="2770062"/>
              <a:chExt cx="1030930" cy="1191642"/>
            </a:xfrm>
          </p:grpSpPr>
          <p:sp>
            <p:nvSpPr>
              <p:cNvPr id="18" name="Freeform 11"/>
              <p:cNvSpPr/>
              <p:nvPr/>
            </p:nvSpPr>
            <p:spPr bwMode="auto">
              <a:xfrm>
                <a:off x="8961362" y="2770062"/>
                <a:ext cx="1030930" cy="1191642"/>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lumMod val="6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19" name="文本框 18"/>
              <p:cNvSpPr txBox="1"/>
              <p:nvPr/>
            </p:nvSpPr>
            <p:spPr>
              <a:xfrm>
                <a:off x="9119157" y="3027554"/>
                <a:ext cx="715340"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媒体广告</a:t>
                </a:r>
              </a:p>
            </p:txBody>
          </p:sp>
        </p:grpSp>
        <p:grpSp>
          <p:nvGrpSpPr>
            <p:cNvPr id="20" name="组合 19"/>
            <p:cNvGrpSpPr/>
            <p:nvPr/>
          </p:nvGrpSpPr>
          <p:grpSpPr>
            <a:xfrm>
              <a:off x="8188071" y="2026444"/>
              <a:ext cx="1306612" cy="1510296"/>
              <a:chOff x="8288801" y="1688245"/>
              <a:chExt cx="1306612" cy="1510296"/>
            </a:xfrm>
          </p:grpSpPr>
          <p:sp>
            <p:nvSpPr>
              <p:cNvPr id="21" name="Freeform 9"/>
              <p:cNvSpPr/>
              <p:nvPr/>
            </p:nvSpPr>
            <p:spPr bwMode="auto">
              <a:xfrm>
                <a:off x="8288801" y="1688245"/>
                <a:ext cx="1306612" cy="151029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2" name="文本框 21"/>
              <p:cNvSpPr txBox="1"/>
              <p:nvPr/>
            </p:nvSpPr>
            <p:spPr>
              <a:xfrm>
                <a:off x="8489372" y="2090232"/>
                <a:ext cx="962614"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品牌</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理念</a:t>
                </a:r>
              </a:p>
            </p:txBody>
          </p:sp>
        </p:grpSp>
      </p:grpSp>
      <p:sp>
        <p:nvSpPr>
          <p:cNvPr id="2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4" name="矩形 23"/>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运营保障</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7"/>
          <p:cNvSpPr txBox="1">
            <a:spLocks noChangeArrowheads="1"/>
          </p:cNvSpPr>
          <p:nvPr/>
        </p:nvSpPr>
        <p:spPr bwMode="auto">
          <a:xfrm>
            <a:off x="1201368" y="2297293"/>
            <a:ext cx="6118290" cy="304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、全年</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1000</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万的广告推广宣传（户外、电台、网络、松路街</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DM</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a:t>
            </a:r>
          </a:p>
          <a:p>
            <a:pPr eaLnBrk="1" hangingPunct="1">
              <a:lnSpc>
                <a:spcPct val="15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、设</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项目文化研究中心，</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项目</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18</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怪文化展示中心，宗教用品展示中心，全国自驾游接待中心，旅游协会接待中心，旅行社接待中心，驴友、登山爱好者接待中心、书协画协、雕塑创作接待中心，音乐人、流浪歌手、原创音乐歌手接待中心，婚纱摄影外景点接待中心，禅修接待中心，收藏古玩协会接待中心，禅茶文化交流接待中心，大专院校师生旅游接待中心</a:t>
            </a:r>
          </a:p>
          <a:p>
            <a:pPr eaLnBrk="1" hangingPunct="1">
              <a:lnSpc>
                <a:spcPct val="150000"/>
              </a:lnSpc>
              <a:spcBef>
                <a:spcPct val="0"/>
              </a:spcBef>
              <a:buFont typeface="Arial" panose="020B0604020202020204" pitchFamily="34" charset="0"/>
              <a:buNone/>
            </a:pP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3</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、政府媒介宣传（户外、电台、网络、</a:t>
            </a:r>
            <a:r>
              <a:rPr lang="en-US" altLang="zh-CN"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项目旅游指南）</a:t>
            </a:r>
          </a:p>
        </p:txBody>
      </p:sp>
      <p:grpSp>
        <p:nvGrpSpPr>
          <p:cNvPr id="24" name="组合 23"/>
          <p:cNvGrpSpPr/>
          <p:nvPr/>
        </p:nvGrpSpPr>
        <p:grpSpPr>
          <a:xfrm>
            <a:off x="3061023" y="1199557"/>
            <a:ext cx="5636513" cy="507880"/>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运营要点之推广措施</a:t>
              </a:r>
            </a:p>
          </p:txBody>
        </p:sp>
      </p:grpSp>
      <p:pic>
        <p:nvPicPr>
          <p:cNvPr id="6146" name="Picture 2" descr="https://timgsa.baidu.com/timg?image&amp;quality=80&amp;size=b9999_10000&amp;sec=1557120363807&amp;di=0d0c0d8de6365701148da57a44fac83f&amp;imgtype=0&amp;src=http%3A%2F%2F5b0988e595225.cdn.sohucs.com%2Fimages%2F20190330%2F953159f2def14b59b90a43db297a1136.jpeg"/>
          <p:cNvPicPr>
            <a:picLocks noChangeAspect="1" noChangeArrowheads="1"/>
          </p:cNvPicPr>
          <p:nvPr/>
        </p:nvPicPr>
        <p:blipFill>
          <a:blip r:embed="rId3" cstate="screen"/>
          <a:srcRect/>
          <a:stretch>
            <a:fillRect/>
          </a:stretch>
        </p:blipFill>
        <p:spPr bwMode="auto">
          <a:xfrm>
            <a:off x="7679558" y="2565242"/>
            <a:ext cx="3775461" cy="300119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0" name="矩形 9"/>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14088" y="1241641"/>
            <a:ext cx="5636513" cy="507880"/>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运营要点之文化特征打造</a:t>
              </a:r>
            </a:p>
          </p:txBody>
        </p:sp>
      </p:grpSp>
      <p:grpSp>
        <p:nvGrpSpPr>
          <p:cNvPr id="8" name="Group 36"/>
          <p:cNvGrpSpPr/>
          <p:nvPr/>
        </p:nvGrpSpPr>
        <p:grpSpPr bwMode="auto">
          <a:xfrm>
            <a:off x="7751538" y="2892382"/>
            <a:ext cx="3453052" cy="2226394"/>
            <a:chOff x="14" y="-17"/>
            <a:chExt cx="2176" cy="1403"/>
          </a:xfrm>
        </p:grpSpPr>
        <p:sp>
          <p:nvSpPr>
            <p:cNvPr id="9" name="TextBox 19"/>
            <p:cNvSpPr txBox="1">
              <a:spLocks noChangeArrowheads="1"/>
            </p:cNvSpPr>
            <p:nvPr/>
          </p:nvSpPr>
          <p:spPr bwMode="auto">
            <a:xfrm>
              <a:off x="234" y="-17"/>
              <a:ext cx="16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持续不断的体验</a:t>
              </a:r>
            </a:p>
          </p:txBody>
        </p:sp>
        <p:sp>
          <p:nvSpPr>
            <p:cNvPr id="10" name="TextBox 20"/>
            <p:cNvSpPr txBox="1">
              <a:spLocks noChangeArrowheads="1"/>
            </p:cNvSpPr>
            <p:nvPr/>
          </p:nvSpPr>
          <p:spPr bwMode="auto">
            <a:xfrm>
              <a:off x="16" y="342"/>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文化演绎活动</a:t>
              </a:r>
            </a:p>
          </p:txBody>
        </p:sp>
        <p:sp>
          <p:nvSpPr>
            <p:cNvPr id="11" name="TextBox 21"/>
            <p:cNvSpPr txBox="1">
              <a:spLocks noChangeArrowheads="1"/>
            </p:cNvSpPr>
            <p:nvPr/>
          </p:nvSpPr>
          <p:spPr bwMode="auto">
            <a:xfrm>
              <a:off x="1102" y="333"/>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宗教高峰论坛</a:t>
              </a:r>
            </a:p>
          </p:txBody>
        </p:sp>
        <p:sp>
          <p:nvSpPr>
            <p:cNvPr id="12" name="TextBox 22"/>
            <p:cNvSpPr txBox="1">
              <a:spLocks noChangeArrowheads="1"/>
            </p:cNvSpPr>
            <p:nvPr/>
          </p:nvSpPr>
          <p:spPr bwMode="auto">
            <a:xfrm>
              <a:off x="14" y="718"/>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原创音乐活动</a:t>
              </a:r>
            </a:p>
          </p:txBody>
        </p:sp>
        <p:sp>
          <p:nvSpPr>
            <p:cNvPr id="13" name="TextBox 23"/>
            <p:cNvSpPr txBox="1">
              <a:spLocks noChangeArrowheads="1"/>
            </p:cNvSpPr>
            <p:nvPr/>
          </p:nvSpPr>
          <p:spPr bwMode="auto">
            <a:xfrm>
              <a:off x="1095" y="736"/>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主题经营业态</a:t>
              </a:r>
            </a:p>
          </p:txBody>
        </p:sp>
        <p:sp>
          <p:nvSpPr>
            <p:cNvPr id="14" name="TextBox 24"/>
            <p:cNvSpPr txBox="1">
              <a:spLocks noChangeArrowheads="1"/>
            </p:cNvSpPr>
            <p:nvPr/>
          </p:nvSpPr>
          <p:spPr bwMode="auto">
            <a:xfrm>
              <a:off x="1059" y="1173"/>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艺术汇展活动</a:t>
              </a:r>
            </a:p>
          </p:txBody>
        </p:sp>
        <p:sp>
          <p:nvSpPr>
            <p:cNvPr id="15" name="TextBox 24"/>
            <p:cNvSpPr txBox="1">
              <a:spLocks noChangeArrowheads="1"/>
            </p:cNvSpPr>
            <p:nvPr/>
          </p:nvSpPr>
          <p:spPr bwMode="auto">
            <a:xfrm>
              <a:off x="14" y="1159"/>
              <a:ext cx="10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团体体验活动</a:t>
              </a:r>
            </a:p>
          </p:txBody>
        </p:sp>
      </p:grpSp>
      <p:grpSp>
        <p:nvGrpSpPr>
          <p:cNvPr id="2" name="组合 1"/>
          <p:cNvGrpSpPr/>
          <p:nvPr/>
        </p:nvGrpSpPr>
        <p:grpSpPr>
          <a:xfrm>
            <a:off x="1322225" y="2087324"/>
            <a:ext cx="5816411" cy="3636385"/>
            <a:chOff x="5839588" y="2239467"/>
            <a:chExt cx="5073327" cy="3171813"/>
          </a:xfrm>
        </p:grpSpPr>
        <p:pic>
          <p:nvPicPr>
            <p:cNvPr id="16" name="Picture 37" descr="2006414152852163"/>
            <p:cNvPicPr>
              <a:picLocks noChangeAspect="1" noChangeArrowheads="1"/>
            </p:cNvPicPr>
            <p:nvPr/>
          </p:nvPicPr>
          <p:blipFill>
            <a:blip r:embed="rId3"/>
            <a:srcRect/>
            <a:stretch>
              <a:fillRect/>
            </a:stretch>
          </p:blipFill>
          <p:spPr bwMode="auto">
            <a:xfrm>
              <a:off x="5839588" y="2239467"/>
              <a:ext cx="286134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8" descr="u=2929688316,3344221360&amp;fm=90&amp;gp=0"/>
            <p:cNvPicPr>
              <a:picLocks noChangeAspect="1" noChangeArrowheads="1"/>
            </p:cNvPicPr>
            <p:nvPr/>
          </p:nvPicPr>
          <p:blipFill>
            <a:blip r:embed="rId4"/>
            <a:srcRect/>
            <a:stretch>
              <a:fillRect/>
            </a:stretch>
          </p:blipFill>
          <p:spPr bwMode="auto">
            <a:xfrm>
              <a:off x="8762260" y="2239467"/>
              <a:ext cx="2150655" cy="152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42"/>
            <p:cNvGrpSpPr/>
            <p:nvPr/>
          </p:nvGrpSpPr>
          <p:grpSpPr bwMode="auto">
            <a:xfrm>
              <a:off x="5839588" y="3859999"/>
              <a:ext cx="5053176" cy="1551281"/>
              <a:chOff x="0" y="6"/>
              <a:chExt cx="2240" cy="586"/>
            </a:xfrm>
          </p:grpSpPr>
          <p:pic>
            <p:nvPicPr>
              <p:cNvPr id="20" name="Picture 39" descr="u=1054071279,1237616822&amp;fm=21&amp;gp=0"/>
              <p:cNvPicPr>
                <a:picLocks noChangeAspect="1" noChangeArrowheads="1"/>
              </p:cNvPicPr>
              <p:nvPr/>
            </p:nvPicPr>
            <p:blipFill>
              <a:blip r:embed="rId5"/>
              <a:srcRect/>
              <a:stretch>
                <a:fillRect/>
              </a:stretch>
            </p:blipFill>
            <p:spPr bwMode="auto">
              <a:xfrm>
                <a:off x="1336" y="9"/>
                <a:ext cx="90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zen_2-29985396"/>
              <p:cNvPicPr>
                <a:picLocks noChangeAspect="1" noChangeArrowheads="1"/>
              </p:cNvPicPr>
              <p:nvPr/>
            </p:nvPicPr>
            <p:blipFill>
              <a:blip r:embed="rId6"/>
              <a:srcRect/>
              <a:stretch>
                <a:fillRect/>
              </a:stretch>
            </p:blipFill>
            <p:spPr bwMode="auto">
              <a:xfrm>
                <a:off x="734" y="6"/>
                <a:ext cx="803"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descr="u=1638274114,4051958193&amp;fm=23&amp;gp=0"/>
              <p:cNvPicPr>
                <a:picLocks noChangeAspect="1" noChangeArrowheads="1"/>
              </p:cNvPicPr>
              <p:nvPr/>
            </p:nvPicPr>
            <p:blipFill>
              <a:blip r:embed="rId7"/>
              <a:srcRect/>
              <a:stretch>
                <a:fillRect/>
              </a:stretch>
            </p:blipFill>
            <p:spPr bwMode="auto">
              <a:xfrm>
                <a:off x="0" y="8"/>
                <a:ext cx="784"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7" name="矩形 26"/>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777208" y="1179965"/>
            <a:ext cx="5636513" cy="507880"/>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运营要点之街区形象改造</a:t>
              </a:r>
            </a:p>
          </p:txBody>
        </p:sp>
      </p:grpSp>
      <p:grpSp>
        <p:nvGrpSpPr>
          <p:cNvPr id="2" name="组合 1"/>
          <p:cNvGrpSpPr/>
          <p:nvPr/>
        </p:nvGrpSpPr>
        <p:grpSpPr>
          <a:xfrm>
            <a:off x="7989888" y="2602667"/>
            <a:ext cx="3103938" cy="2757569"/>
            <a:chOff x="2176951" y="2483430"/>
            <a:chExt cx="3105150" cy="2758646"/>
          </a:xfrm>
        </p:grpSpPr>
        <p:sp>
          <p:nvSpPr>
            <p:cNvPr id="9" name="TextBox 19"/>
            <p:cNvSpPr txBox="1">
              <a:spLocks noChangeArrowheads="1"/>
            </p:cNvSpPr>
            <p:nvPr/>
          </p:nvSpPr>
          <p:spPr bwMode="auto">
            <a:xfrm>
              <a:off x="2176951" y="2483430"/>
              <a:ext cx="310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18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优化现有建筑与节点</a:t>
              </a:r>
            </a:p>
          </p:txBody>
        </p:sp>
        <p:sp>
          <p:nvSpPr>
            <p:cNvPr id="10" name="TextBox 20"/>
            <p:cNvSpPr txBox="1">
              <a:spLocks noChangeArrowheads="1"/>
            </p:cNvSpPr>
            <p:nvPr/>
          </p:nvSpPr>
          <p:spPr bwMode="auto">
            <a:xfrm>
              <a:off x="2601444" y="3096947"/>
              <a:ext cx="2444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夜间亮化系统改造</a:t>
              </a:r>
            </a:p>
          </p:txBody>
        </p:sp>
        <p:sp>
          <p:nvSpPr>
            <p:cNvPr id="12" name="TextBox 22"/>
            <p:cNvSpPr txBox="1">
              <a:spLocks noChangeArrowheads="1"/>
            </p:cNvSpPr>
            <p:nvPr/>
          </p:nvSpPr>
          <p:spPr bwMode="auto">
            <a:xfrm>
              <a:off x="2598269" y="3693848"/>
              <a:ext cx="1944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节点景观修整补充</a:t>
              </a:r>
            </a:p>
          </p:txBody>
        </p:sp>
        <p:sp>
          <p:nvSpPr>
            <p:cNvPr id="15" name="TextBox 24"/>
            <p:cNvSpPr txBox="1">
              <a:spLocks noChangeArrowheads="1"/>
            </p:cNvSpPr>
            <p:nvPr/>
          </p:nvSpPr>
          <p:spPr bwMode="auto">
            <a:xfrm>
              <a:off x="2601444" y="4298685"/>
              <a:ext cx="172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内街外立面改造</a:t>
              </a:r>
            </a:p>
          </p:txBody>
        </p:sp>
        <p:sp>
          <p:nvSpPr>
            <p:cNvPr id="31" name="TextBox 24"/>
            <p:cNvSpPr txBox="1">
              <a:spLocks noChangeArrowheads="1"/>
            </p:cNvSpPr>
            <p:nvPr/>
          </p:nvSpPr>
          <p:spPr bwMode="auto">
            <a:xfrm>
              <a:off x="2601444" y="4903522"/>
              <a:ext cx="2049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6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内街街面空间利用</a:t>
              </a:r>
            </a:p>
          </p:txBody>
        </p:sp>
      </p:grpSp>
      <p:grpSp>
        <p:nvGrpSpPr>
          <p:cNvPr id="3" name="组合 2"/>
          <p:cNvGrpSpPr/>
          <p:nvPr/>
        </p:nvGrpSpPr>
        <p:grpSpPr>
          <a:xfrm>
            <a:off x="1273348" y="2100621"/>
            <a:ext cx="6364712" cy="3703716"/>
            <a:chOff x="6742069" y="2838771"/>
            <a:chExt cx="4726588" cy="2750469"/>
          </a:xfrm>
        </p:grpSpPr>
        <p:pic>
          <p:nvPicPr>
            <p:cNvPr id="32" name="Picture 39" descr="U7658P1194DT20120712100711"/>
            <p:cNvPicPr>
              <a:picLocks noChangeAspect="1" noChangeArrowheads="1"/>
            </p:cNvPicPr>
            <p:nvPr/>
          </p:nvPicPr>
          <p:blipFill>
            <a:blip r:embed="rId3"/>
            <a:srcRect/>
            <a:stretch>
              <a:fillRect/>
            </a:stretch>
          </p:blipFill>
          <p:spPr bwMode="auto">
            <a:xfrm>
              <a:off x="8811142" y="2840507"/>
              <a:ext cx="2657514" cy="139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1" descr="634942862332583750"/>
            <p:cNvPicPr>
              <a:picLocks noChangeAspect="1" noChangeArrowheads="1"/>
            </p:cNvPicPr>
            <p:nvPr/>
          </p:nvPicPr>
          <p:blipFill>
            <a:blip r:embed="rId4" cstate="screen"/>
            <a:srcRect/>
            <a:stretch>
              <a:fillRect/>
            </a:stretch>
          </p:blipFill>
          <p:spPr bwMode="auto">
            <a:xfrm>
              <a:off x="6746453" y="2838771"/>
              <a:ext cx="1954480" cy="139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42"/>
            <p:cNvGrpSpPr>
              <a:grpSpLocks noChangeAspect="1"/>
            </p:cNvGrpSpPr>
            <p:nvPr/>
          </p:nvGrpSpPr>
          <p:grpSpPr bwMode="auto">
            <a:xfrm>
              <a:off x="6742069" y="4338789"/>
              <a:ext cx="4726588" cy="1250451"/>
              <a:chOff x="0" y="0"/>
              <a:chExt cx="2220" cy="569"/>
            </a:xfrm>
          </p:grpSpPr>
          <p:pic>
            <p:nvPicPr>
              <p:cNvPr id="36" name="Picture 40" descr="b3fb43166d224f4a38fa665c08f790529822d119"/>
              <p:cNvPicPr>
                <a:picLocks noChangeAspect="1" noChangeArrowheads="1"/>
              </p:cNvPicPr>
              <p:nvPr/>
            </p:nvPicPr>
            <p:blipFill>
              <a:blip r:embed="rId5"/>
              <a:srcRect/>
              <a:stretch>
                <a:fillRect/>
              </a:stretch>
            </p:blipFill>
            <p:spPr bwMode="auto">
              <a:xfrm>
                <a:off x="0" y="5"/>
                <a:ext cx="72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descr="1108212030020ff54aab771121"/>
              <p:cNvPicPr>
                <a:picLocks noChangeAspect="1" noChangeArrowheads="1"/>
              </p:cNvPicPr>
              <p:nvPr/>
            </p:nvPicPr>
            <p:blipFill>
              <a:blip r:embed="rId6" cstate="screen"/>
              <a:srcRect/>
              <a:stretch>
                <a:fillRect/>
              </a:stretch>
            </p:blipFill>
            <p:spPr bwMode="auto">
              <a:xfrm>
                <a:off x="627" y="0"/>
                <a:ext cx="761"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descr="A69D092CB2B5A1743457F1BBD6109B12"/>
              <p:cNvPicPr>
                <a:picLocks noChangeAspect="1" noChangeArrowheads="1"/>
              </p:cNvPicPr>
              <p:nvPr/>
            </p:nvPicPr>
            <p:blipFill>
              <a:blip r:embed="rId7"/>
              <a:srcRect/>
              <a:stretch>
                <a:fillRect/>
              </a:stretch>
            </p:blipFill>
            <p:spPr bwMode="auto">
              <a:xfrm>
                <a:off x="1346" y="0"/>
                <a:ext cx="87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21" name="矩形 20"/>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459639" y="1175655"/>
            <a:ext cx="5636513" cy="507880"/>
            <a:chOff x="4728777" y="1116487"/>
            <a:chExt cx="1784318" cy="508078"/>
          </a:xfrm>
        </p:grpSpPr>
        <p:sp>
          <p:nvSpPr>
            <p:cNvPr id="25"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26" name="文本框 25"/>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运营要点之招商与推广</a:t>
              </a:r>
            </a:p>
          </p:txBody>
        </p:sp>
      </p:grpSp>
      <p:pic>
        <p:nvPicPr>
          <p:cNvPr id="20" name="图片 6"/>
          <p:cNvPicPr>
            <a:picLocks noChangeAspect="1" noChangeArrowheads="1"/>
          </p:cNvPicPr>
          <p:nvPr/>
        </p:nvPicPr>
        <p:blipFill>
          <a:blip r:embed="rId3" cstate="screen"/>
          <a:srcRect/>
          <a:stretch>
            <a:fillRect/>
          </a:stretch>
        </p:blipFill>
        <p:spPr bwMode="auto">
          <a:xfrm>
            <a:off x="1902978" y="1977007"/>
            <a:ext cx="3113323" cy="395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p:cNvSpPr txBox="1">
            <a:spLocks noChangeArrowheads="1"/>
          </p:cNvSpPr>
          <p:nvPr/>
        </p:nvSpPr>
        <p:spPr bwMode="auto">
          <a:xfrm>
            <a:off x="5592141" y="2230761"/>
            <a:ext cx="2759585" cy="3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全国推广  定向招商</a:t>
            </a:r>
          </a:p>
        </p:txBody>
      </p:sp>
      <p:sp>
        <p:nvSpPr>
          <p:cNvPr id="22" name="TextBox 18"/>
          <p:cNvSpPr txBox="1">
            <a:spLocks noChangeArrowheads="1"/>
          </p:cNvSpPr>
          <p:nvPr/>
        </p:nvSpPr>
        <p:spPr bwMode="auto">
          <a:xfrm>
            <a:off x="5592141" y="3141080"/>
            <a:ext cx="2411054" cy="189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推广方面</a:t>
            </a:r>
          </a:p>
          <a:p>
            <a:pPr eaLnBrk="1" hangingPunct="1">
              <a:lnSpc>
                <a:spcPct val="150000"/>
              </a:lnSpc>
              <a:spcBef>
                <a:spcPct val="0"/>
              </a:spcBef>
              <a:buFont typeface="Arial" panose="020B0604020202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依托</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项目整体推广</a:t>
            </a:r>
          </a:p>
          <a:p>
            <a:pPr eaLnBrk="1" hangingPunct="1">
              <a:lnSpc>
                <a:spcPct val="150000"/>
              </a:lnSpc>
              <a:spcBef>
                <a:spcPct val="0"/>
              </a:spcBef>
              <a:buFont typeface="Arial" panose="020B0604020202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政府主导资源整合</a:t>
            </a:r>
          </a:p>
          <a:p>
            <a:pPr eaLnBrk="1" hangingPunct="1">
              <a:lnSpc>
                <a:spcPct val="150000"/>
              </a:lnSpc>
              <a:spcBef>
                <a:spcPct val="0"/>
              </a:spcBef>
              <a:buFont typeface="Arial" panose="020B0604020202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内容强化新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XX</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项目特质</a:t>
            </a:r>
          </a:p>
          <a:p>
            <a:pPr eaLnBrk="1" hangingPunct="1">
              <a:lnSpc>
                <a:spcPct val="150000"/>
              </a:lnSpc>
              <a:spcBef>
                <a:spcPct val="0"/>
              </a:spcBef>
              <a:buFont typeface="Arial" panose="020B0604020202020204" pitchFamily="34" charset="0"/>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充分利用新媒体资源</a:t>
            </a:r>
          </a:p>
        </p:txBody>
      </p:sp>
      <p:sp>
        <p:nvSpPr>
          <p:cNvPr id="23" name="TextBox 25"/>
          <p:cNvSpPr txBox="1">
            <a:spLocks noChangeArrowheads="1"/>
          </p:cNvSpPr>
          <p:nvPr/>
        </p:nvSpPr>
        <p:spPr bwMode="auto">
          <a:xfrm>
            <a:off x="8183417" y="3137382"/>
            <a:ext cx="3208672" cy="267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招商方面</a:t>
            </a:r>
          </a:p>
          <a:p>
            <a:pPr>
              <a:lnSpc>
                <a:spcPct val="150000"/>
              </a:lnSpc>
              <a:spcBef>
                <a:spcPct val="0"/>
              </a:spcBef>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全国招募主力店</a:t>
            </a:r>
          </a:p>
          <a:p>
            <a:pPr>
              <a:lnSpc>
                <a:spcPct val="150000"/>
              </a:lnSpc>
              <a:spcBef>
                <a:spcPct val="0"/>
              </a:spcBef>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针对主力客源地湖南、广州、福建定向招商</a:t>
            </a:r>
          </a:p>
          <a:p>
            <a:pPr>
              <a:lnSpc>
                <a:spcPct val="150000"/>
              </a:lnSpc>
              <a:spcBef>
                <a:spcPct val="0"/>
              </a:spcBef>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优先有文化特质的企业与品牌</a:t>
            </a:r>
          </a:p>
          <a:p>
            <a:pPr>
              <a:lnSpc>
                <a:spcPct val="150000"/>
              </a:lnSpc>
              <a:spcBef>
                <a:spcPct val="0"/>
              </a:spcBef>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优先艺术类、工艺类产品</a:t>
            </a:r>
          </a:p>
          <a:p>
            <a:pPr>
              <a:lnSpc>
                <a:spcPct val="150000"/>
              </a:lnSpc>
              <a:spcBef>
                <a:spcPct val="0"/>
              </a:spcBef>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指导并规范商户店面与形象设计</a:t>
            </a:r>
          </a:p>
        </p:txBody>
      </p:sp>
      <p:sp>
        <p:nvSpPr>
          <p:cNvPr id="11"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2" name="矩形 11"/>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108784" y="1083520"/>
            <a:ext cx="5636513" cy="507880"/>
            <a:chOff x="4728777" y="1116487"/>
            <a:chExt cx="1784318" cy="508078"/>
          </a:xfrm>
        </p:grpSpPr>
        <p:sp>
          <p:nvSpPr>
            <p:cNvPr id="13"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14" name="文本框 13"/>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运营要点之运作模式</a:t>
              </a:r>
            </a:p>
          </p:txBody>
        </p:sp>
      </p:grpSp>
      <p:sp>
        <p:nvSpPr>
          <p:cNvPr id="15" name="矩形 74"/>
          <p:cNvSpPr>
            <a:spLocks noChangeArrowheads="1"/>
          </p:cNvSpPr>
          <p:nvPr/>
        </p:nvSpPr>
        <p:spPr bwMode="auto">
          <a:xfrm>
            <a:off x="6916072" y="4458316"/>
            <a:ext cx="2929381" cy="1380586"/>
          </a:xfrm>
          <a:prstGeom prst="rect">
            <a:avLst/>
          </a:prstGeom>
          <a:solidFill>
            <a:srgbClr val="2B2B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16" name="TextBox 75"/>
          <p:cNvSpPr txBox="1">
            <a:spLocks noChangeArrowheads="1"/>
          </p:cNvSpPr>
          <p:nvPr/>
        </p:nvSpPr>
        <p:spPr bwMode="auto">
          <a:xfrm>
            <a:off x="6966652" y="4537659"/>
            <a:ext cx="2748476" cy="91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Arial" panose="020B0604020202020204" pitchFamily="34" charset="0"/>
                <a:ea typeface="微软雅黑" panose="020B0503020204020204" pitchFamily="34" charset="-122"/>
                <a:cs typeface="Calibri" panose="020F0502020204030204" pitchFamily="34" charset="0"/>
              </a:rPr>
              <a:t>合理整合资源</a:t>
            </a:r>
            <a:endParaRPr lang="zh-CN" altLang="en-US" sz="1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发挥各方能力与专业</a:t>
            </a:r>
          </a:p>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清晰分配责任与工作重点</a:t>
            </a:r>
          </a:p>
        </p:txBody>
      </p:sp>
      <p:sp>
        <p:nvSpPr>
          <p:cNvPr id="17" name="TextBox 76"/>
          <p:cNvSpPr txBox="1">
            <a:spLocks noChangeArrowheads="1"/>
          </p:cNvSpPr>
          <p:nvPr/>
        </p:nvSpPr>
        <p:spPr bwMode="auto">
          <a:xfrm>
            <a:off x="6966652" y="5364424"/>
            <a:ext cx="2762758" cy="36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创造价值最大化合理分配</a:t>
            </a:r>
          </a:p>
        </p:txBody>
      </p:sp>
      <p:grpSp>
        <p:nvGrpSpPr>
          <p:cNvPr id="18" name="Group 83"/>
          <p:cNvGrpSpPr/>
          <p:nvPr/>
        </p:nvGrpSpPr>
        <p:grpSpPr bwMode="auto">
          <a:xfrm>
            <a:off x="5879839" y="2014520"/>
            <a:ext cx="3938637" cy="1764611"/>
            <a:chOff x="0" y="0"/>
            <a:chExt cx="2482" cy="1112"/>
          </a:xfrm>
        </p:grpSpPr>
        <p:sp>
          <p:nvSpPr>
            <p:cNvPr id="19" name="任意多边形 34"/>
            <p:cNvSpPr/>
            <p:nvPr/>
          </p:nvSpPr>
          <p:spPr bwMode="auto">
            <a:xfrm>
              <a:off x="824" y="436"/>
              <a:ext cx="332" cy="332"/>
            </a:xfrm>
            <a:custGeom>
              <a:avLst/>
              <a:gdLst>
                <a:gd name="T0" fmla="*/ 0 w 527390"/>
                <a:gd name="T1" fmla="*/ 0 h 526814"/>
                <a:gd name="T2" fmla="*/ 0 w 527390"/>
                <a:gd name="T3" fmla="*/ 0 h 526814"/>
                <a:gd name="T4" fmla="*/ 0 w 527390"/>
                <a:gd name="T5" fmla="*/ 0 h 526814"/>
                <a:gd name="T6" fmla="*/ 0 w 527390"/>
                <a:gd name="T7" fmla="*/ 0 h 526814"/>
                <a:gd name="T8" fmla="*/ 0 w 527390"/>
                <a:gd name="T9" fmla="*/ 0 h 5268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390" h="526814">
                  <a:moveTo>
                    <a:pt x="0" y="263407"/>
                  </a:moveTo>
                  <a:cubicBezTo>
                    <a:pt x="0" y="117931"/>
                    <a:pt x="118060" y="0"/>
                    <a:pt x="263695" y="0"/>
                  </a:cubicBezTo>
                  <a:cubicBezTo>
                    <a:pt x="409330" y="0"/>
                    <a:pt x="527390" y="117931"/>
                    <a:pt x="527390" y="263407"/>
                  </a:cubicBezTo>
                  <a:cubicBezTo>
                    <a:pt x="527390" y="408883"/>
                    <a:pt x="409330" y="526814"/>
                    <a:pt x="263695" y="526814"/>
                  </a:cubicBezTo>
                  <a:cubicBezTo>
                    <a:pt x="118060" y="526814"/>
                    <a:pt x="0" y="408883"/>
                    <a:pt x="0" y="263407"/>
                  </a:cubicBezTo>
                  <a:close/>
                </a:path>
              </a:pathLst>
            </a:custGeom>
            <a:solidFill>
              <a:srgbClr val="DB2914"/>
            </a:solidFill>
            <a:ln w="19050" cap="flat" cmpd="sng">
              <a:noFill/>
              <a:round/>
            </a:ln>
            <a:effectLst>
              <a:outerShdw dist="20000" dir="5400000" algn="ctr" rotWithShape="0">
                <a:srgbClr val="000000">
                  <a:alpha val="34998"/>
                </a:srgbClr>
              </a:outerShdw>
            </a:effectLst>
          </p:spPr>
          <p:txBody>
            <a:bodyPr lIns="90534" tIns="90450" rIns="90534" bIns="90450" anchor="ctr"/>
            <a:lstStyle/>
            <a:p>
              <a:endParaRPr lang="zh-CN" altLang="en-US" sz="1800"/>
            </a:p>
          </p:txBody>
        </p:sp>
        <p:sp>
          <p:nvSpPr>
            <p:cNvPr id="27" name="任意多边形 35"/>
            <p:cNvSpPr/>
            <p:nvPr/>
          </p:nvSpPr>
          <p:spPr bwMode="auto">
            <a:xfrm rot="-2396755">
              <a:off x="1084" y="387"/>
              <a:ext cx="285" cy="34"/>
            </a:xfrm>
            <a:custGeom>
              <a:avLst/>
              <a:gdLst>
                <a:gd name="T0" fmla="*/ 0 w 452364"/>
                <a:gd name="T1" fmla="*/ 0 h 54851"/>
                <a:gd name="T2" fmla="*/ 0 w 452364"/>
                <a:gd name="T3" fmla="*/ 0 h 54851"/>
                <a:gd name="T4" fmla="*/ 0 60000 65536"/>
                <a:gd name="T5" fmla="*/ 0 60000 65536"/>
              </a:gdLst>
              <a:ahLst/>
              <a:cxnLst>
                <a:cxn ang="T4">
                  <a:pos x="T0" y="T1"/>
                </a:cxn>
                <a:cxn ang="T5">
                  <a:pos x="T2" y="T3"/>
                </a:cxn>
              </a:cxnLst>
              <a:rect l="0" t="0" r="r" b="b"/>
              <a:pathLst>
                <a:path w="452364" h="54851">
                  <a:moveTo>
                    <a:pt x="0" y="27425"/>
                  </a:moveTo>
                  <a:lnTo>
                    <a:pt x="452364" y="27425"/>
                  </a:lnTo>
                </a:path>
              </a:pathLst>
            </a:custGeom>
            <a:noFill/>
            <a:ln w="25400" cap="flat" cmpd="sng">
              <a:solidFill>
                <a:srgbClr val="DB2914"/>
              </a:solidFill>
              <a:round/>
            </a:ln>
            <a:extLst>
              <a:ext uri="{909E8E84-426E-40DD-AFC4-6F175D3DCCD1}">
                <a14:hiddenFill xmlns:a14="http://schemas.microsoft.com/office/drawing/2010/main">
                  <a:solidFill>
                    <a:srgbClr val="FFFFFF"/>
                  </a:solidFill>
                </a14:hiddenFill>
              </a:ext>
            </a:extLst>
          </p:spPr>
          <p:txBody>
            <a:bodyPr lIns="227484" tIns="16111" rIns="227483" bIns="16109" anchor="ctr"/>
            <a:lstStyle/>
            <a:p>
              <a:endParaRPr lang="zh-CN" altLang="en-US" sz="1800"/>
            </a:p>
          </p:txBody>
        </p:sp>
        <p:sp>
          <p:nvSpPr>
            <p:cNvPr id="28" name="任意多边形 36"/>
            <p:cNvSpPr/>
            <p:nvPr/>
          </p:nvSpPr>
          <p:spPr bwMode="auto">
            <a:xfrm>
              <a:off x="1319" y="197"/>
              <a:ext cx="141" cy="141"/>
            </a:xfrm>
            <a:custGeom>
              <a:avLst/>
              <a:gdLst>
                <a:gd name="T0" fmla="*/ 0 w 223423"/>
                <a:gd name="T1" fmla="*/ 0 h 223423"/>
                <a:gd name="T2" fmla="*/ 0 w 223423"/>
                <a:gd name="T3" fmla="*/ 0 h 223423"/>
                <a:gd name="T4" fmla="*/ 0 w 223423"/>
                <a:gd name="T5" fmla="*/ 0 h 223423"/>
                <a:gd name="T6" fmla="*/ 0 w 223423"/>
                <a:gd name="T7" fmla="*/ 0 h 223423"/>
                <a:gd name="T8" fmla="*/ 0 w 223423"/>
                <a:gd name="T9" fmla="*/ 0 h 223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a:effectLst>
              <a:outerShdw dist="20000" dir="5400000" algn="ctr" rotWithShape="0">
                <a:srgbClr val="000000">
                  <a:alpha val="34998"/>
                </a:srgbClr>
              </a:outerShdw>
            </a:effectLst>
            <a:extLst>
              <a:ext uri="{91240B29-F687-4F45-9708-019B960494DF}">
                <a14:hiddenLine xmlns:a14="http://schemas.microsoft.com/office/drawing/2010/main" w="9525">
                  <a:solidFill>
                    <a:srgbClr val="000000"/>
                  </a:solidFill>
                  <a:round/>
                </a14:hiddenLine>
              </a:ext>
            </a:extLst>
          </p:spPr>
          <p:txBody>
            <a:bodyPr lIns="35881" tIns="35881" rIns="35881" bIns="35881" anchor="ctr"/>
            <a:lstStyle/>
            <a:p>
              <a:endParaRPr lang="zh-CN" altLang="en-US" sz="1800"/>
            </a:p>
          </p:txBody>
        </p:sp>
        <p:sp>
          <p:nvSpPr>
            <p:cNvPr id="29" name="任意多边形 37"/>
            <p:cNvSpPr/>
            <p:nvPr/>
          </p:nvSpPr>
          <p:spPr bwMode="auto">
            <a:xfrm rot="107512">
              <a:off x="1156" y="593"/>
              <a:ext cx="172" cy="34"/>
            </a:xfrm>
            <a:custGeom>
              <a:avLst/>
              <a:gdLst>
                <a:gd name="T0" fmla="*/ 0 w 273691"/>
                <a:gd name="T1" fmla="*/ 0 h 54851"/>
                <a:gd name="T2" fmla="*/ 0 w 273691"/>
                <a:gd name="T3" fmla="*/ 0 h 54851"/>
                <a:gd name="T4" fmla="*/ 0 60000 65536"/>
                <a:gd name="T5" fmla="*/ 0 60000 65536"/>
              </a:gdLst>
              <a:ahLst/>
              <a:cxnLst>
                <a:cxn ang="T4">
                  <a:pos x="T0" y="T1"/>
                </a:cxn>
                <a:cxn ang="T5">
                  <a:pos x="T2" y="T3"/>
                </a:cxn>
              </a:cxnLst>
              <a:rect l="0" t="0" r="r" b="b"/>
              <a:pathLst>
                <a:path w="273691" h="54851">
                  <a:moveTo>
                    <a:pt x="0" y="27425"/>
                  </a:moveTo>
                  <a:lnTo>
                    <a:pt x="273691" y="27425"/>
                  </a:lnTo>
                </a:path>
              </a:pathLst>
            </a:custGeom>
            <a:noFill/>
            <a:ln w="25400" cap="flat" cmpd="sng">
              <a:solidFill>
                <a:srgbClr val="DB2914"/>
              </a:solidFill>
              <a:round/>
            </a:ln>
            <a:extLst>
              <a:ext uri="{909E8E84-426E-40DD-AFC4-6F175D3DCCD1}">
                <a14:hiddenFill xmlns:a14="http://schemas.microsoft.com/office/drawing/2010/main">
                  <a:solidFill>
                    <a:srgbClr val="FFFFFF"/>
                  </a:solidFill>
                </a14:hiddenFill>
              </a:ext>
            </a:extLst>
          </p:spPr>
          <p:txBody>
            <a:bodyPr lIns="142647" tIns="20575" rIns="142647" bIns="20575" anchor="ctr"/>
            <a:lstStyle/>
            <a:p>
              <a:endParaRPr lang="zh-CN" altLang="en-US" sz="1800"/>
            </a:p>
          </p:txBody>
        </p:sp>
        <p:sp>
          <p:nvSpPr>
            <p:cNvPr id="30" name="任意多边形 38"/>
            <p:cNvSpPr/>
            <p:nvPr/>
          </p:nvSpPr>
          <p:spPr bwMode="auto">
            <a:xfrm>
              <a:off x="1328" y="545"/>
              <a:ext cx="141" cy="140"/>
            </a:xfrm>
            <a:custGeom>
              <a:avLst/>
              <a:gdLst>
                <a:gd name="T0" fmla="*/ 0 w 223423"/>
                <a:gd name="T1" fmla="*/ 0 h 223423"/>
                <a:gd name="T2" fmla="*/ 0 w 223423"/>
                <a:gd name="T3" fmla="*/ 0 h 223423"/>
                <a:gd name="T4" fmla="*/ 0 w 223423"/>
                <a:gd name="T5" fmla="*/ 0 h 223423"/>
                <a:gd name="T6" fmla="*/ 0 w 223423"/>
                <a:gd name="T7" fmla="*/ 0 h 223423"/>
                <a:gd name="T8" fmla="*/ 0 w 223423"/>
                <a:gd name="T9" fmla="*/ 0 h 223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a:effectLst>
              <a:outerShdw dist="20000" dir="5400000" algn="ctr" rotWithShape="0">
                <a:srgbClr val="000000">
                  <a:alpha val="34998"/>
                </a:srgbClr>
              </a:outerShdw>
            </a:effectLst>
            <a:extLst>
              <a:ext uri="{91240B29-F687-4F45-9708-019B960494DF}">
                <a14:hiddenLine xmlns:a14="http://schemas.microsoft.com/office/drawing/2010/main" w="9525">
                  <a:solidFill>
                    <a:srgbClr val="000000"/>
                  </a:solidFill>
                  <a:round/>
                </a14:hiddenLine>
              </a:ext>
            </a:extLst>
          </p:spPr>
          <p:txBody>
            <a:bodyPr lIns="35881" tIns="35881" rIns="35881" bIns="35881" anchor="ctr"/>
            <a:lstStyle/>
            <a:p>
              <a:endParaRPr lang="zh-CN" altLang="en-US" sz="1800"/>
            </a:p>
          </p:txBody>
        </p:sp>
        <p:sp>
          <p:nvSpPr>
            <p:cNvPr id="31" name="任意多边形 39"/>
            <p:cNvSpPr/>
            <p:nvPr/>
          </p:nvSpPr>
          <p:spPr bwMode="auto">
            <a:xfrm rot="5117882">
              <a:off x="922" y="370"/>
              <a:ext cx="94" cy="35"/>
            </a:xfrm>
            <a:custGeom>
              <a:avLst/>
              <a:gdLst>
                <a:gd name="T0" fmla="*/ 0 w 149255"/>
                <a:gd name="T1" fmla="*/ 0 h 54851"/>
                <a:gd name="T2" fmla="*/ 0 w 149255"/>
                <a:gd name="T3" fmla="*/ 0 h 54851"/>
                <a:gd name="T4" fmla="*/ 0 60000 65536"/>
                <a:gd name="T5" fmla="*/ 0 60000 65536"/>
              </a:gdLst>
              <a:ahLst/>
              <a:cxnLst>
                <a:cxn ang="T4">
                  <a:pos x="T0" y="T1"/>
                </a:cxn>
                <a:cxn ang="T5">
                  <a:pos x="T2" y="T3"/>
                </a:cxn>
              </a:cxnLst>
              <a:rect l="0" t="0" r="r" b="b"/>
              <a:pathLst>
                <a:path w="149255" h="54851">
                  <a:moveTo>
                    <a:pt x="149255" y="27426"/>
                  </a:moveTo>
                  <a:lnTo>
                    <a:pt x="0" y="27426"/>
                  </a:lnTo>
                </a:path>
              </a:pathLst>
            </a:custGeom>
            <a:noFill/>
            <a:ln w="25400" cap="flat" cmpd="sng">
              <a:solidFill>
                <a:srgbClr val="DB2914"/>
              </a:solidFill>
              <a:round/>
            </a:ln>
            <a:extLst>
              <a:ext uri="{909E8E84-426E-40DD-AFC4-6F175D3DCCD1}">
                <a14:hiddenFill xmlns:a14="http://schemas.microsoft.com/office/drawing/2010/main">
                  <a:solidFill>
                    <a:srgbClr val="FFFFFF"/>
                  </a:solidFill>
                </a14:hiddenFill>
              </a:ext>
            </a:extLst>
          </p:spPr>
          <p:txBody>
            <a:bodyPr lIns="83563" tIns="23685" rIns="83563" bIns="23686" anchor="ctr"/>
            <a:lstStyle/>
            <a:p>
              <a:endParaRPr lang="zh-CN" altLang="en-US" sz="1800"/>
            </a:p>
          </p:txBody>
        </p:sp>
        <p:sp>
          <p:nvSpPr>
            <p:cNvPr id="32" name="任意多边形 40"/>
            <p:cNvSpPr/>
            <p:nvPr/>
          </p:nvSpPr>
          <p:spPr bwMode="auto">
            <a:xfrm>
              <a:off x="893" y="203"/>
              <a:ext cx="140" cy="140"/>
            </a:xfrm>
            <a:custGeom>
              <a:avLst/>
              <a:gdLst>
                <a:gd name="T0" fmla="*/ 0 w 223423"/>
                <a:gd name="T1" fmla="*/ 0 h 223423"/>
                <a:gd name="T2" fmla="*/ 0 w 223423"/>
                <a:gd name="T3" fmla="*/ 0 h 223423"/>
                <a:gd name="T4" fmla="*/ 0 w 223423"/>
                <a:gd name="T5" fmla="*/ 0 h 223423"/>
                <a:gd name="T6" fmla="*/ 0 w 223423"/>
                <a:gd name="T7" fmla="*/ 0 h 223423"/>
                <a:gd name="T8" fmla="*/ 0 w 223423"/>
                <a:gd name="T9" fmla="*/ 0 h 223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a:effectLst>
              <a:outerShdw dist="20000" dir="5400000" algn="ctr" rotWithShape="0">
                <a:srgbClr val="000000">
                  <a:alpha val="34998"/>
                </a:srgbClr>
              </a:outerShdw>
            </a:effectLst>
            <a:extLst>
              <a:ext uri="{91240B29-F687-4F45-9708-019B960494DF}">
                <a14:hiddenLine xmlns:a14="http://schemas.microsoft.com/office/drawing/2010/main" w="9525">
                  <a:solidFill>
                    <a:srgbClr val="000000"/>
                  </a:solidFill>
                  <a:round/>
                </a14:hiddenLine>
              </a:ext>
            </a:extLst>
          </p:spPr>
          <p:txBody>
            <a:bodyPr lIns="35881" tIns="35881" rIns="35881" bIns="35881" anchor="ctr"/>
            <a:lstStyle/>
            <a:p>
              <a:endParaRPr lang="zh-CN" altLang="en-US" sz="1800"/>
            </a:p>
          </p:txBody>
        </p:sp>
        <p:cxnSp>
          <p:nvCxnSpPr>
            <p:cNvPr id="33" name="直接连接符 7"/>
            <p:cNvCxnSpPr>
              <a:cxnSpLocks noChangeShapeType="1"/>
            </p:cNvCxnSpPr>
            <p:nvPr/>
          </p:nvCxnSpPr>
          <p:spPr bwMode="auto">
            <a:xfrm flipV="1">
              <a:off x="71" y="591"/>
              <a:ext cx="905" cy="521"/>
            </a:xfrm>
            <a:prstGeom prst="line">
              <a:avLst/>
            </a:prstGeom>
            <a:noFill/>
            <a:ln w="57150">
              <a:solidFill>
                <a:srgbClr val="DB2914"/>
              </a:solidFill>
              <a:round/>
            </a:ln>
            <a:extLst>
              <a:ext uri="{909E8E84-426E-40DD-AFC4-6F175D3DCCD1}">
                <a14:hiddenFill xmlns:a14="http://schemas.microsoft.com/office/drawing/2010/main">
                  <a:noFill/>
                </a14:hiddenFill>
              </a:ext>
            </a:extLst>
          </p:spPr>
        </p:cxnSp>
        <p:sp>
          <p:nvSpPr>
            <p:cNvPr id="35" name="矩形 67"/>
            <p:cNvSpPr>
              <a:spLocks noChangeArrowheads="1"/>
            </p:cNvSpPr>
            <p:nvPr/>
          </p:nvSpPr>
          <p:spPr bwMode="auto">
            <a:xfrm>
              <a:off x="1345" y="16"/>
              <a:ext cx="7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主导大型活动</a:t>
              </a:r>
            </a:p>
          </p:txBody>
        </p:sp>
        <p:sp>
          <p:nvSpPr>
            <p:cNvPr id="36" name="矩形 68"/>
            <p:cNvSpPr>
              <a:spLocks noChangeArrowheads="1"/>
            </p:cNvSpPr>
            <p:nvPr/>
          </p:nvSpPr>
          <p:spPr bwMode="auto">
            <a:xfrm>
              <a:off x="1461" y="492"/>
              <a:ext cx="102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公益设施资源整合</a:t>
              </a:r>
            </a:p>
          </p:txBody>
        </p:sp>
        <p:sp>
          <p:nvSpPr>
            <p:cNvPr id="37" name="矩形 69"/>
            <p:cNvSpPr>
              <a:spLocks noChangeArrowheads="1"/>
            </p:cNvSpPr>
            <p:nvPr/>
          </p:nvSpPr>
          <p:spPr bwMode="auto">
            <a:xfrm>
              <a:off x="555" y="0"/>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主导推广</a:t>
              </a:r>
            </a:p>
          </p:txBody>
        </p:sp>
        <p:sp>
          <p:nvSpPr>
            <p:cNvPr id="38" name="矩形 68"/>
            <p:cNvSpPr>
              <a:spLocks noChangeArrowheads="1"/>
            </p:cNvSpPr>
            <p:nvPr/>
          </p:nvSpPr>
          <p:spPr bwMode="auto">
            <a:xfrm>
              <a:off x="819" y="505"/>
              <a:ext cx="3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政府</a:t>
              </a:r>
            </a:p>
          </p:txBody>
        </p:sp>
        <p:grpSp>
          <p:nvGrpSpPr>
            <p:cNvPr id="39" name="Group 78"/>
            <p:cNvGrpSpPr/>
            <p:nvPr/>
          </p:nvGrpSpPr>
          <p:grpSpPr bwMode="auto">
            <a:xfrm rot="2034290">
              <a:off x="1064" y="718"/>
              <a:ext cx="313" cy="140"/>
              <a:chOff x="0" y="0"/>
              <a:chExt cx="313" cy="140"/>
            </a:xfrm>
          </p:grpSpPr>
          <p:sp>
            <p:nvSpPr>
              <p:cNvPr id="42" name="任意多边形 37"/>
              <p:cNvSpPr/>
              <p:nvPr/>
            </p:nvSpPr>
            <p:spPr bwMode="auto">
              <a:xfrm rot="107512">
                <a:off x="-4" y="45"/>
                <a:ext cx="172" cy="34"/>
              </a:xfrm>
              <a:custGeom>
                <a:avLst/>
                <a:gdLst>
                  <a:gd name="T0" fmla="*/ 0 w 273691"/>
                  <a:gd name="T1" fmla="*/ 0 h 54851"/>
                  <a:gd name="T2" fmla="*/ 0 w 273691"/>
                  <a:gd name="T3" fmla="*/ 0 h 54851"/>
                  <a:gd name="T4" fmla="*/ 0 60000 65536"/>
                  <a:gd name="T5" fmla="*/ 0 60000 65536"/>
                </a:gdLst>
                <a:ahLst/>
                <a:cxnLst>
                  <a:cxn ang="T4">
                    <a:pos x="T0" y="T1"/>
                  </a:cxn>
                  <a:cxn ang="T5">
                    <a:pos x="T2" y="T3"/>
                  </a:cxn>
                </a:cxnLst>
                <a:rect l="0" t="0" r="r" b="b"/>
                <a:pathLst>
                  <a:path w="273691" h="54851">
                    <a:moveTo>
                      <a:pt x="0" y="27425"/>
                    </a:moveTo>
                    <a:lnTo>
                      <a:pt x="273691" y="27425"/>
                    </a:lnTo>
                  </a:path>
                </a:pathLst>
              </a:custGeom>
              <a:noFill/>
              <a:ln w="25400" cap="flat" cmpd="sng">
                <a:solidFill>
                  <a:srgbClr val="DB2914"/>
                </a:solidFill>
                <a:round/>
              </a:ln>
              <a:extLst>
                <a:ext uri="{909E8E84-426E-40DD-AFC4-6F175D3DCCD1}">
                  <a14:hiddenFill xmlns:a14="http://schemas.microsoft.com/office/drawing/2010/main">
                    <a:solidFill>
                      <a:srgbClr val="FFFFFF"/>
                    </a:solidFill>
                  </a14:hiddenFill>
                </a:ext>
              </a:extLst>
            </p:spPr>
            <p:txBody>
              <a:bodyPr lIns="142647" tIns="20575" rIns="142647" bIns="20575" anchor="ctr"/>
              <a:lstStyle/>
              <a:p>
                <a:endParaRPr lang="zh-CN" altLang="en-US" sz="1800"/>
              </a:p>
            </p:txBody>
          </p:sp>
          <p:sp>
            <p:nvSpPr>
              <p:cNvPr id="43" name="任意多边形 38"/>
              <p:cNvSpPr/>
              <p:nvPr/>
            </p:nvSpPr>
            <p:spPr bwMode="auto">
              <a:xfrm>
                <a:off x="171" y="-1"/>
                <a:ext cx="141" cy="140"/>
              </a:xfrm>
              <a:custGeom>
                <a:avLst/>
                <a:gdLst>
                  <a:gd name="T0" fmla="*/ 0 w 223423"/>
                  <a:gd name="T1" fmla="*/ 0 h 223423"/>
                  <a:gd name="T2" fmla="*/ 0 w 223423"/>
                  <a:gd name="T3" fmla="*/ 0 h 223423"/>
                  <a:gd name="T4" fmla="*/ 0 w 223423"/>
                  <a:gd name="T5" fmla="*/ 0 h 223423"/>
                  <a:gd name="T6" fmla="*/ 0 w 223423"/>
                  <a:gd name="T7" fmla="*/ 0 h 223423"/>
                  <a:gd name="T8" fmla="*/ 0 w 223423"/>
                  <a:gd name="T9" fmla="*/ 0 h 223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a:effectLst>
                <a:outerShdw dist="20000" dir="5400000" algn="ctr" rotWithShape="0">
                  <a:srgbClr val="000000">
                    <a:alpha val="34998"/>
                  </a:srgbClr>
                </a:outerShdw>
              </a:effectLst>
              <a:extLst>
                <a:ext uri="{91240B29-F687-4F45-9708-019B960494DF}">
                  <a14:hiddenLine xmlns:a14="http://schemas.microsoft.com/office/drawing/2010/main" w="9525">
                    <a:solidFill>
                      <a:srgbClr val="000000"/>
                    </a:solidFill>
                    <a:round/>
                  </a14:hiddenLine>
                </a:ext>
              </a:extLst>
            </p:spPr>
            <p:txBody>
              <a:bodyPr lIns="35881" tIns="35881" rIns="35881" bIns="35881" anchor="ctr"/>
              <a:lstStyle/>
              <a:p>
                <a:endParaRPr lang="zh-CN" altLang="en-US" sz="1800"/>
              </a:p>
            </p:txBody>
          </p:sp>
        </p:grpSp>
        <p:sp>
          <p:nvSpPr>
            <p:cNvPr id="40" name="矩形 68"/>
            <p:cNvSpPr>
              <a:spLocks noChangeArrowheads="1"/>
            </p:cNvSpPr>
            <p:nvPr/>
          </p:nvSpPr>
          <p:spPr bwMode="auto">
            <a:xfrm>
              <a:off x="1377" y="838"/>
              <a:ext cx="8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政策扶持</a:t>
              </a:r>
            </a:p>
          </p:txBody>
        </p:sp>
        <p:sp>
          <p:nvSpPr>
            <p:cNvPr id="41" name="矩形 68"/>
            <p:cNvSpPr>
              <a:spLocks noChangeArrowheads="1"/>
            </p:cNvSpPr>
            <p:nvPr/>
          </p:nvSpPr>
          <p:spPr bwMode="auto">
            <a:xfrm rot="-1772014">
              <a:off x="0" y="415"/>
              <a:ext cx="88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FF0000"/>
                  </a:solidFill>
                  <a:latin typeface="Arial" panose="020B0604020202020204" pitchFamily="34" charset="0"/>
                  <a:ea typeface="微软雅黑" panose="020B0503020204020204" pitchFamily="34" charset="-122"/>
                  <a:cs typeface="Calibri" panose="020F0502020204030204" pitchFamily="34" charset="0"/>
                </a:rPr>
                <a:t>税收提升</a:t>
              </a:r>
            </a:p>
            <a:p>
              <a:pPr eaLnBrk="1" hangingPunct="1">
                <a:lnSpc>
                  <a:spcPct val="100000"/>
                </a:lnSpc>
                <a:spcBef>
                  <a:spcPct val="0"/>
                </a:spcBef>
                <a:buFont typeface="Arial" panose="020B0604020202020204" pitchFamily="34" charset="0"/>
                <a:buNone/>
              </a:pPr>
              <a:r>
                <a:rPr lang="zh-CN" altLang="en-US" sz="1200">
                  <a:solidFill>
                    <a:srgbClr val="FF0000"/>
                  </a:solidFill>
                  <a:latin typeface="Arial" panose="020B0604020202020204" pitchFamily="34" charset="0"/>
                  <a:ea typeface="微软雅黑" panose="020B0503020204020204" pitchFamily="34" charset="-122"/>
                  <a:cs typeface="Calibri" panose="020F0502020204030204" pitchFamily="34" charset="0"/>
                </a:rPr>
                <a:t>就业提升</a:t>
              </a:r>
              <a:endParaRPr lang="zh-CN" altLang="en-US" sz="120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00000"/>
                </a:lnSpc>
                <a:spcBef>
                  <a:spcPct val="0"/>
                </a:spcBef>
                <a:buFont typeface="Arial" panose="020B0604020202020204" pitchFamily="34" charset="0"/>
                <a:buNone/>
              </a:pPr>
              <a:r>
                <a:rPr lang="zh-CN" altLang="en-US" sz="1200">
                  <a:solidFill>
                    <a:srgbClr val="FF0000"/>
                  </a:solidFill>
                  <a:latin typeface="微软雅黑" panose="020B0503020204020204" pitchFamily="34" charset="-122"/>
                  <a:ea typeface="微软雅黑" panose="020B0503020204020204" pitchFamily="34" charset="-122"/>
                  <a:cs typeface="Calibri" panose="020F0502020204030204" pitchFamily="34" charset="0"/>
                </a:rPr>
                <a:t>产业结构升级</a:t>
              </a:r>
            </a:p>
          </p:txBody>
        </p:sp>
      </p:grpSp>
      <p:grpSp>
        <p:nvGrpSpPr>
          <p:cNvPr id="44" name="Group 84"/>
          <p:cNvGrpSpPr/>
          <p:nvPr/>
        </p:nvGrpSpPr>
        <p:grpSpPr bwMode="auto">
          <a:xfrm>
            <a:off x="2396638" y="2092278"/>
            <a:ext cx="3741863" cy="4086217"/>
            <a:chOff x="0" y="0"/>
            <a:chExt cx="2358" cy="2575"/>
          </a:xfrm>
        </p:grpSpPr>
        <p:cxnSp>
          <p:nvCxnSpPr>
            <p:cNvPr id="45" name="直接连接符 15"/>
            <p:cNvCxnSpPr>
              <a:cxnSpLocks noChangeShapeType="1"/>
            </p:cNvCxnSpPr>
            <p:nvPr/>
          </p:nvCxnSpPr>
          <p:spPr bwMode="auto">
            <a:xfrm>
              <a:off x="1159" y="750"/>
              <a:ext cx="580" cy="349"/>
            </a:xfrm>
            <a:prstGeom prst="line">
              <a:avLst/>
            </a:prstGeom>
            <a:noFill/>
            <a:ln w="25400">
              <a:solidFill>
                <a:schemeClr val="accent3"/>
              </a:solidFill>
              <a:round/>
            </a:ln>
            <a:extLst>
              <a:ext uri="{909E8E84-426E-40DD-AFC4-6F175D3DCCD1}">
                <a14:hiddenFill xmlns:a14="http://schemas.microsoft.com/office/drawing/2010/main">
                  <a:noFill/>
                </a14:hiddenFill>
              </a:ext>
            </a:extLst>
          </p:spPr>
        </p:cxnSp>
        <p:cxnSp>
          <p:nvCxnSpPr>
            <p:cNvPr id="46" name="直接连接符 8"/>
            <p:cNvCxnSpPr>
              <a:cxnSpLocks noChangeShapeType="1"/>
            </p:cNvCxnSpPr>
            <p:nvPr/>
          </p:nvCxnSpPr>
          <p:spPr bwMode="auto">
            <a:xfrm flipH="1">
              <a:off x="1153" y="1395"/>
              <a:ext cx="624" cy="480"/>
            </a:xfrm>
            <a:prstGeom prst="line">
              <a:avLst/>
            </a:prstGeom>
            <a:noFill/>
            <a:ln w="57150">
              <a:solidFill>
                <a:schemeClr val="accent3"/>
              </a:solidFill>
              <a:round/>
            </a:ln>
            <a:extLst>
              <a:ext uri="{909E8E84-426E-40DD-AFC4-6F175D3DCCD1}">
                <a14:hiddenFill xmlns:a14="http://schemas.microsoft.com/office/drawing/2010/main">
                  <a:noFill/>
                </a14:hiddenFill>
              </a:ext>
            </a:extLst>
          </p:spPr>
        </p:cxnSp>
        <p:grpSp>
          <p:nvGrpSpPr>
            <p:cNvPr id="47" name="组合 23"/>
            <p:cNvGrpSpPr/>
            <p:nvPr/>
          </p:nvGrpSpPr>
          <p:grpSpPr bwMode="auto">
            <a:xfrm>
              <a:off x="508" y="185"/>
              <a:ext cx="669" cy="628"/>
              <a:chOff x="0" y="0"/>
              <a:chExt cx="1060818" cy="996701"/>
            </a:xfrm>
          </p:grpSpPr>
          <p:sp>
            <p:nvSpPr>
              <p:cNvPr id="70" name="任意多边形 24"/>
              <p:cNvSpPr/>
              <p:nvPr/>
            </p:nvSpPr>
            <p:spPr bwMode="auto">
              <a:xfrm>
                <a:off x="513759" y="450737"/>
                <a:ext cx="547058" cy="545964"/>
              </a:xfrm>
              <a:custGeom>
                <a:avLst/>
                <a:gdLst>
                  <a:gd name="T0" fmla="*/ 0 w 546354"/>
                  <a:gd name="T1" fmla="*/ 273087 h 545757"/>
                  <a:gd name="T2" fmla="*/ 273881 w 546354"/>
                  <a:gd name="T3" fmla="*/ 0 h 545757"/>
                  <a:gd name="T4" fmla="*/ 547763 w 546354"/>
                  <a:gd name="T5" fmla="*/ 273087 h 545757"/>
                  <a:gd name="T6" fmla="*/ 273881 w 546354"/>
                  <a:gd name="T7" fmla="*/ 546172 h 545757"/>
                  <a:gd name="T8" fmla="*/ 0 w 546354"/>
                  <a:gd name="T9" fmla="*/ 273087 h 545757"/>
                  <a:gd name="T10" fmla="*/ 0 60000 65536"/>
                  <a:gd name="T11" fmla="*/ 0 60000 65536"/>
                  <a:gd name="T12" fmla="*/ 0 60000 65536"/>
                  <a:gd name="T13" fmla="*/ 0 60000 65536"/>
                  <a:gd name="T14" fmla="*/ 0 60000 65536"/>
                  <a:gd name="T15" fmla="*/ 0 w 546354"/>
                  <a:gd name="T16" fmla="*/ 0 h 545757"/>
                  <a:gd name="T17" fmla="*/ 546354 w 546354"/>
                  <a:gd name="T18" fmla="*/ 545757 h 545757"/>
                </a:gdLst>
                <a:ahLst/>
                <a:cxnLst>
                  <a:cxn ang="T10">
                    <a:pos x="T0" y="T1"/>
                  </a:cxn>
                  <a:cxn ang="T11">
                    <a:pos x="T2" y="T3"/>
                  </a:cxn>
                  <a:cxn ang="T12">
                    <a:pos x="T4" y="T5"/>
                  </a:cxn>
                  <a:cxn ang="T13">
                    <a:pos x="T6" y="T7"/>
                  </a:cxn>
                  <a:cxn ang="T14">
                    <a:pos x="T8" y="T9"/>
                  </a:cxn>
                </a:cxnLst>
                <a:rect l="T15" t="T16" r="T17" b="T18"/>
                <a:pathLst>
                  <a:path w="546354" h="545757">
                    <a:moveTo>
                      <a:pt x="0" y="272879"/>
                    </a:moveTo>
                    <a:cubicBezTo>
                      <a:pt x="0" y="122172"/>
                      <a:pt x="122306" y="0"/>
                      <a:pt x="273177" y="0"/>
                    </a:cubicBezTo>
                    <a:cubicBezTo>
                      <a:pt x="424048" y="0"/>
                      <a:pt x="546354" y="122172"/>
                      <a:pt x="546354" y="272879"/>
                    </a:cubicBezTo>
                    <a:cubicBezTo>
                      <a:pt x="546354" y="423586"/>
                      <a:pt x="424048" y="545758"/>
                      <a:pt x="273177" y="545758"/>
                    </a:cubicBezTo>
                    <a:cubicBezTo>
                      <a:pt x="122306" y="545758"/>
                      <a:pt x="0" y="423586"/>
                      <a:pt x="0" y="272879"/>
                    </a:cubicBezTo>
                    <a:close/>
                  </a:path>
                </a:pathLst>
              </a:custGeom>
              <a:solidFill>
                <a:srgbClr val="FF0000"/>
              </a:solidFill>
              <a:ln w="19050" cap="flat" cmpd="sng">
                <a:noFill/>
                <a:round/>
              </a:ln>
              <a:effectLst>
                <a:outerShdw dist="20000" dir="5400000" algn="ctr" rotWithShape="0">
                  <a:srgbClr val="000000">
                    <a:alpha val="34998"/>
                  </a:srgbClr>
                </a:outerShdw>
              </a:effectLst>
            </p:spPr>
            <p:txBody>
              <a:bodyPr lIns="93945" tIns="93857" rIns="93945" bIns="93857" anchor="ctr"/>
              <a:lstStyle/>
              <a:p>
                <a:endParaRPr lang="zh-CN" altLang="en-US" sz="1800"/>
              </a:p>
            </p:txBody>
          </p:sp>
          <p:sp>
            <p:nvSpPr>
              <p:cNvPr id="71" name="任意多边形 25"/>
              <p:cNvSpPr/>
              <p:nvPr/>
            </p:nvSpPr>
            <p:spPr bwMode="auto">
              <a:xfrm rot="3717417">
                <a:off x="407077" y="314287"/>
                <a:ext cx="343153" cy="34402"/>
              </a:xfrm>
              <a:custGeom>
                <a:avLst/>
                <a:gdLst>
                  <a:gd name="T0" fmla="*/ 343153 w 343153"/>
                  <a:gd name="T1" fmla="*/ 17203 h 34401"/>
                  <a:gd name="T2" fmla="*/ 0 w 343153"/>
                  <a:gd name="T3" fmla="*/ 17203 h 34401"/>
                  <a:gd name="T4" fmla="*/ 0 60000 65536"/>
                  <a:gd name="T5" fmla="*/ 0 60000 65536"/>
                  <a:gd name="T6" fmla="*/ 0 w 343153"/>
                  <a:gd name="T7" fmla="*/ 0 h 34401"/>
                  <a:gd name="T8" fmla="*/ 343153 w 343153"/>
                  <a:gd name="T9" fmla="*/ 34401 h 34401"/>
                </a:gdLst>
                <a:ahLst/>
                <a:cxnLst>
                  <a:cxn ang="T4">
                    <a:pos x="T0" y="T1"/>
                  </a:cxn>
                  <a:cxn ang="T5">
                    <a:pos x="T2" y="T3"/>
                  </a:cxn>
                </a:cxnLst>
                <a:rect l="T6" t="T7" r="T8" b="T9"/>
                <a:pathLst>
                  <a:path w="343153" h="34401">
                    <a:moveTo>
                      <a:pt x="343153" y="17201"/>
                    </a:moveTo>
                    <a:lnTo>
                      <a:pt x="0" y="17201"/>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186188" tIns="8063" rIns="186187" bIns="8063" anchor="ctr"/>
              <a:lstStyle/>
              <a:p>
                <a:endParaRPr lang="zh-CN" altLang="en-US" sz="1800"/>
              </a:p>
            </p:txBody>
          </p:sp>
          <p:sp>
            <p:nvSpPr>
              <p:cNvPr id="72" name="任意多边形 26"/>
              <p:cNvSpPr/>
              <p:nvPr/>
            </p:nvSpPr>
            <p:spPr bwMode="auto">
              <a:xfrm>
                <a:off x="356777" y="0"/>
                <a:ext cx="191867" cy="192039"/>
              </a:xfrm>
              <a:custGeom>
                <a:avLst/>
                <a:gdLst>
                  <a:gd name="T0" fmla="*/ 0 w 191287"/>
                  <a:gd name="T1" fmla="*/ 96397 h 191287"/>
                  <a:gd name="T2" fmla="*/ 96225 w 191287"/>
                  <a:gd name="T3" fmla="*/ 0 h 191287"/>
                  <a:gd name="T4" fmla="*/ 192450 w 191287"/>
                  <a:gd name="T5" fmla="*/ 96397 h 191287"/>
                  <a:gd name="T6" fmla="*/ 96225 w 191287"/>
                  <a:gd name="T7" fmla="*/ 192795 h 191287"/>
                  <a:gd name="T8" fmla="*/ 0 w 191287"/>
                  <a:gd name="T9" fmla="*/ 96397 h 191287"/>
                  <a:gd name="T10" fmla="*/ 0 60000 65536"/>
                  <a:gd name="T11" fmla="*/ 0 60000 65536"/>
                  <a:gd name="T12" fmla="*/ 0 60000 65536"/>
                  <a:gd name="T13" fmla="*/ 0 60000 65536"/>
                  <a:gd name="T14" fmla="*/ 0 60000 65536"/>
                  <a:gd name="T15" fmla="*/ 0 w 191287"/>
                  <a:gd name="T16" fmla="*/ 0 h 191287"/>
                  <a:gd name="T17" fmla="*/ 191287 w 191287"/>
                  <a:gd name="T18" fmla="*/ 191287 h 191287"/>
                </a:gdLst>
                <a:ahLst/>
                <a:cxnLst>
                  <a:cxn ang="T10">
                    <a:pos x="T0" y="T1"/>
                  </a:cxn>
                  <a:cxn ang="T11">
                    <a:pos x="T2" y="T3"/>
                  </a:cxn>
                  <a:cxn ang="T12">
                    <a:pos x="T4" y="T5"/>
                  </a:cxn>
                  <a:cxn ang="T13">
                    <a:pos x="T6" y="T7"/>
                  </a:cxn>
                  <a:cxn ang="T14">
                    <a:pos x="T8" y="T9"/>
                  </a:cxn>
                </a:cxnLst>
                <a:rect l="T15" t="T16" r="T17" b="T18"/>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accent3"/>
              </a:solidFill>
              <a:ln w="38100" cap="flat" cmpd="sng">
                <a:noFill/>
                <a:round/>
              </a:ln>
              <a:effectLst>
                <a:outerShdw dist="20000" dir="5400000" algn="ctr" rotWithShape="0">
                  <a:srgbClr val="000000">
                    <a:alpha val="34998"/>
                  </a:srgbClr>
                </a:outerShdw>
              </a:effectLst>
            </p:spPr>
            <p:txBody>
              <a:bodyPr lIns="33080" tIns="33080" rIns="33080" bIns="33080" anchor="ctr"/>
              <a:lstStyle/>
              <a:p>
                <a:endParaRPr lang="zh-CN" altLang="en-US" sz="1800"/>
              </a:p>
            </p:txBody>
          </p:sp>
          <p:sp>
            <p:nvSpPr>
              <p:cNvPr id="73" name="任意多边形 27"/>
              <p:cNvSpPr/>
              <p:nvPr/>
            </p:nvSpPr>
            <p:spPr bwMode="auto">
              <a:xfrm rot="-4501842">
                <a:off x="772986" y="332083"/>
                <a:ext cx="229587" cy="34401"/>
              </a:xfrm>
              <a:custGeom>
                <a:avLst/>
                <a:gdLst>
                  <a:gd name="T0" fmla="*/ 0 w 229587"/>
                  <a:gd name="T1" fmla="*/ 17200 h 34401"/>
                  <a:gd name="T2" fmla="*/ 229587 w 229587"/>
                  <a:gd name="T3" fmla="*/ 17200 h 34401"/>
                  <a:gd name="T4" fmla="*/ 0 60000 65536"/>
                  <a:gd name="T5" fmla="*/ 0 60000 65536"/>
                  <a:gd name="T6" fmla="*/ 0 w 229587"/>
                  <a:gd name="T7" fmla="*/ 0 h 34401"/>
                  <a:gd name="T8" fmla="*/ 229587 w 229587"/>
                  <a:gd name="T9" fmla="*/ 34401 h 34401"/>
                </a:gdLst>
                <a:ahLst/>
                <a:cxnLst>
                  <a:cxn ang="T4">
                    <a:pos x="T0" y="T1"/>
                  </a:cxn>
                  <a:cxn ang="T5">
                    <a:pos x="T2" y="T3"/>
                  </a:cxn>
                </a:cxnLst>
                <a:rect l="T6" t="T7" r="T8" b="T9"/>
                <a:pathLst>
                  <a:path w="229587" h="34401">
                    <a:moveTo>
                      <a:pt x="0" y="17200"/>
                    </a:moveTo>
                    <a:lnTo>
                      <a:pt x="229587" y="17200"/>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186188" tIns="8063" rIns="186187" bIns="8063" anchor="ctr"/>
              <a:lstStyle/>
              <a:p>
                <a:endParaRPr lang="zh-CN" altLang="en-US" sz="1800"/>
              </a:p>
            </p:txBody>
          </p:sp>
          <p:sp>
            <p:nvSpPr>
              <p:cNvPr id="74" name="任意多边形 28"/>
              <p:cNvSpPr/>
              <p:nvPr/>
            </p:nvSpPr>
            <p:spPr bwMode="auto">
              <a:xfrm>
                <a:off x="846751" y="50787"/>
                <a:ext cx="190281" cy="190452"/>
              </a:xfrm>
              <a:custGeom>
                <a:avLst/>
                <a:gdLst>
                  <a:gd name="T0" fmla="*/ 0 w 191287"/>
                  <a:gd name="T1" fmla="*/ 94810 h 191287"/>
                  <a:gd name="T2" fmla="*/ 94641 w 191287"/>
                  <a:gd name="T3" fmla="*/ 0 h 191287"/>
                  <a:gd name="T4" fmla="*/ 189281 w 191287"/>
                  <a:gd name="T5" fmla="*/ 94810 h 191287"/>
                  <a:gd name="T6" fmla="*/ 94641 w 191287"/>
                  <a:gd name="T7" fmla="*/ 189622 h 191287"/>
                  <a:gd name="T8" fmla="*/ 0 w 191287"/>
                  <a:gd name="T9" fmla="*/ 94810 h 191287"/>
                  <a:gd name="T10" fmla="*/ 0 60000 65536"/>
                  <a:gd name="T11" fmla="*/ 0 60000 65536"/>
                  <a:gd name="T12" fmla="*/ 0 60000 65536"/>
                  <a:gd name="T13" fmla="*/ 0 60000 65536"/>
                  <a:gd name="T14" fmla="*/ 0 60000 65536"/>
                  <a:gd name="T15" fmla="*/ 0 w 191287"/>
                  <a:gd name="T16" fmla="*/ 0 h 191287"/>
                  <a:gd name="T17" fmla="*/ 191287 w 191287"/>
                  <a:gd name="T18" fmla="*/ 191287 h 191287"/>
                </a:gdLst>
                <a:ahLst/>
                <a:cxnLst>
                  <a:cxn ang="T10">
                    <a:pos x="T0" y="T1"/>
                  </a:cxn>
                  <a:cxn ang="T11">
                    <a:pos x="T2" y="T3"/>
                  </a:cxn>
                  <a:cxn ang="T12">
                    <a:pos x="T4" y="T5"/>
                  </a:cxn>
                  <a:cxn ang="T13">
                    <a:pos x="T6" y="T7"/>
                  </a:cxn>
                  <a:cxn ang="T14">
                    <a:pos x="T8" y="T9"/>
                  </a:cxn>
                </a:cxnLst>
                <a:rect l="T15" t="T16" r="T17" b="T18"/>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accent3"/>
              </a:solidFill>
              <a:ln w="38100" cap="flat" cmpd="sng">
                <a:noFill/>
                <a:round/>
              </a:ln>
              <a:effectLst>
                <a:outerShdw dist="20000" dir="5400000" algn="ctr" rotWithShape="0">
                  <a:srgbClr val="000000">
                    <a:alpha val="34998"/>
                  </a:srgbClr>
                </a:outerShdw>
              </a:effectLst>
            </p:spPr>
            <p:txBody>
              <a:bodyPr lIns="33080" tIns="33080" rIns="33080" bIns="33080" anchor="ctr"/>
              <a:lstStyle/>
              <a:p>
                <a:endParaRPr lang="zh-CN" altLang="en-US" sz="1800"/>
              </a:p>
            </p:txBody>
          </p:sp>
          <p:sp>
            <p:nvSpPr>
              <p:cNvPr id="75" name="任意多边形 29"/>
              <p:cNvSpPr/>
              <p:nvPr/>
            </p:nvSpPr>
            <p:spPr bwMode="auto">
              <a:xfrm rot="-579064">
                <a:off x="187577" y="780340"/>
                <a:ext cx="333120" cy="34402"/>
              </a:xfrm>
              <a:custGeom>
                <a:avLst/>
                <a:gdLst>
                  <a:gd name="T0" fmla="*/ 333121 w 333119"/>
                  <a:gd name="T1" fmla="*/ 17203 h 34401"/>
                  <a:gd name="T2" fmla="*/ 0 w 333119"/>
                  <a:gd name="T3" fmla="*/ 17203 h 34401"/>
                  <a:gd name="T4" fmla="*/ 0 60000 65536"/>
                  <a:gd name="T5" fmla="*/ 0 60000 65536"/>
                  <a:gd name="T6" fmla="*/ 0 w 333119"/>
                  <a:gd name="T7" fmla="*/ 0 h 34401"/>
                  <a:gd name="T8" fmla="*/ 333119 w 333119"/>
                  <a:gd name="T9" fmla="*/ 34401 h 34401"/>
                </a:gdLst>
                <a:ahLst/>
                <a:cxnLst>
                  <a:cxn ang="T4">
                    <a:pos x="T0" y="T1"/>
                  </a:cxn>
                  <a:cxn ang="T5">
                    <a:pos x="T2" y="T3"/>
                  </a:cxn>
                </a:cxnLst>
                <a:rect l="T6" t="T7" r="T8" b="T9"/>
                <a:pathLst>
                  <a:path w="333119" h="34401">
                    <a:moveTo>
                      <a:pt x="333119" y="17201"/>
                    </a:moveTo>
                    <a:lnTo>
                      <a:pt x="0" y="17201"/>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186188" tIns="8063" rIns="186187" bIns="8063" anchor="ctr"/>
              <a:lstStyle/>
              <a:p>
                <a:endParaRPr lang="zh-CN" altLang="en-US" sz="1800"/>
              </a:p>
            </p:txBody>
          </p:sp>
          <p:sp>
            <p:nvSpPr>
              <p:cNvPr id="76" name="任意多边形 30"/>
              <p:cNvSpPr/>
              <p:nvPr/>
            </p:nvSpPr>
            <p:spPr bwMode="auto">
              <a:xfrm>
                <a:off x="0" y="745939"/>
                <a:ext cx="191866" cy="190452"/>
              </a:xfrm>
              <a:custGeom>
                <a:avLst/>
                <a:gdLst>
                  <a:gd name="T0" fmla="*/ 0 w 191287"/>
                  <a:gd name="T1" fmla="*/ 94810 h 191287"/>
                  <a:gd name="T2" fmla="*/ 96224 w 191287"/>
                  <a:gd name="T3" fmla="*/ 0 h 191287"/>
                  <a:gd name="T4" fmla="*/ 192448 w 191287"/>
                  <a:gd name="T5" fmla="*/ 94810 h 191287"/>
                  <a:gd name="T6" fmla="*/ 96224 w 191287"/>
                  <a:gd name="T7" fmla="*/ 189622 h 191287"/>
                  <a:gd name="T8" fmla="*/ 0 w 191287"/>
                  <a:gd name="T9" fmla="*/ 94810 h 191287"/>
                  <a:gd name="T10" fmla="*/ 0 60000 65536"/>
                  <a:gd name="T11" fmla="*/ 0 60000 65536"/>
                  <a:gd name="T12" fmla="*/ 0 60000 65536"/>
                  <a:gd name="T13" fmla="*/ 0 60000 65536"/>
                  <a:gd name="T14" fmla="*/ 0 60000 65536"/>
                  <a:gd name="T15" fmla="*/ 0 w 191287"/>
                  <a:gd name="T16" fmla="*/ 0 h 191287"/>
                  <a:gd name="T17" fmla="*/ 191287 w 191287"/>
                  <a:gd name="T18" fmla="*/ 191287 h 191287"/>
                </a:gdLst>
                <a:ahLst/>
                <a:cxnLst>
                  <a:cxn ang="T10">
                    <a:pos x="T0" y="T1"/>
                  </a:cxn>
                  <a:cxn ang="T11">
                    <a:pos x="T2" y="T3"/>
                  </a:cxn>
                  <a:cxn ang="T12">
                    <a:pos x="T4" y="T5"/>
                  </a:cxn>
                  <a:cxn ang="T13">
                    <a:pos x="T6" y="T7"/>
                  </a:cxn>
                  <a:cxn ang="T14">
                    <a:pos x="T8" y="T9"/>
                  </a:cxn>
                </a:cxnLst>
                <a:rect l="T15" t="T16" r="T17" b="T18"/>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accent3"/>
              </a:solidFill>
              <a:ln w="38100" cap="flat" cmpd="sng">
                <a:noFill/>
                <a:round/>
              </a:ln>
              <a:effectLst>
                <a:outerShdw dist="20000" dir="5400000" algn="ctr" rotWithShape="0">
                  <a:srgbClr val="000000">
                    <a:alpha val="34998"/>
                  </a:srgbClr>
                </a:outerShdw>
              </a:effectLst>
            </p:spPr>
            <p:txBody>
              <a:bodyPr lIns="33080" tIns="33080" rIns="33080" bIns="33080" anchor="ctr"/>
              <a:lstStyle/>
              <a:p>
                <a:endParaRPr lang="zh-CN" altLang="en-US" sz="1800"/>
              </a:p>
            </p:txBody>
          </p:sp>
          <p:sp>
            <p:nvSpPr>
              <p:cNvPr id="77" name="任意多边形 31"/>
              <p:cNvSpPr/>
              <p:nvPr/>
            </p:nvSpPr>
            <p:spPr bwMode="auto">
              <a:xfrm rot="1537660">
                <a:off x="193971" y="509470"/>
                <a:ext cx="365391" cy="34402"/>
              </a:xfrm>
              <a:custGeom>
                <a:avLst/>
                <a:gdLst>
                  <a:gd name="T0" fmla="*/ 365392 w 365390"/>
                  <a:gd name="T1" fmla="*/ 17203 h 34401"/>
                  <a:gd name="T2" fmla="*/ 0 w 365390"/>
                  <a:gd name="T3" fmla="*/ 17203 h 34401"/>
                  <a:gd name="T4" fmla="*/ 0 60000 65536"/>
                  <a:gd name="T5" fmla="*/ 0 60000 65536"/>
                  <a:gd name="T6" fmla="*/ 0 w 365390"/>
                  <a:gd name="T7" fmla="*/ 0 h 34401"/>
                  <a:gd name="T8" fmla="*/ 365390 w 365390"/>
                  <a:gd name="T9" fmla="*/ 34401 h 34401"/>
                </a:gdLst>
                <a:ahLst/>
                <a:cxnLst>
                  <a:cxn ang="T4">
                    <a:pos x="T0" y="T1"/>
                  </a:cxn>
                  <a:cxn ang="T5">
                    <a:pos x="T2" y="T3"/>
                  </a:cxn>
                </a:cxnLst>
                <a:rect l="T6" t="T7" r="T8" b="T9"/>
                <a:pathLst>
                  <a:path w="365390" h="34401">
                    <a:moveTo>
                      <a:pt x="365390" y="17201"/>
                    </a:moveTo>
                    <a:lnTo>
                      <a:pt x="0" y="17201"/>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186188" tIns="8063" rIns="186187" bIns="8063" anchor="ctr"/>
              <a:lstStyle/>
              <a:p>
                <a:endParaRPr lang="zh-CN" altLang="en-US" sz="1800"/>
              </a:p>
            </p:txBody>
          </p:sp>
          <p:sp>
            <p:nvSpPr>
              <p:cNvPr id="78" name="任意多边形 32"/>
              <p:cNvSpPr/>
              <p:nvPr/>
            </p:nvSpPr>
            <p:spPr bwMode="auto">
              <a:xfrm>
                <a:off x="30127" y="311072"/>
                <a:ext cx="191867" cy="190452"/>
              </a:xfrm>
              <a:custGeom>
                <a:avLst/>
                <a:gdLst>
                  <a:gd name="T0" fmla="*/ 0 w 191287"/>
                  <a:gd name="T1" fmla="*/ 94810 h 191287"/>
                  <a:gd name="T2" fmla="*/ 96225 w 191287"/>
                  <a:gd name="T3" fmla="*/ 0 h 191287"/>
                  <a:gd name="T4" fmla="*/ 192450 w 191287"/>
                  <a:gd name="T5" fmla="*/ 94810 h 191287"/>
                  <a:gd name="T6" fmla="*/ 96225 w 191287"/>
                  <a:gd name="T7" fmla="*/ 189622 h 191287"/>
                  <a:gd name="T8" fmla="*/ 0 w 191287"/>
                  <a:gd name="T9" fmla="*/ 94810 h 191287"/>
                  <a:gd name="T10" fmla="*/ 0 60000 65536"/>
                  <a:gd name="T11" fmla="*/ 0 60000 65536"/>
                  <a:gd name="T12" fmla="*/ 0 60000 65536"/>
                  <a:gd name="T13" fmla="*/ 0 60000 65536"/>
                  <a:gd name="T14" fmla="*/ 0 60000 65536"/>
                  <a:gd name="T15" fmla="*/ 0 w 191287"/>
                  <a:gd name="T16" fmla="*/ 0 h 191287"/>
                  <a:gd name="T17" fmla="*/ 191287 w 191287"/>
                  <a:gd name="T18" fmla="*/ 191287 h 191287"/>
                </a:gdLst>
                <a:ahLst/>
                <a:cxnLst>
                  <a:cxn ang="T10">
                    <a:pos x="T0" y="T1"/>
                  </a:cxn>
                  <a:cxn ang="T11">
                    <a:pos x="T2" y="T3"/>
                  </a:cxn>
                  <a:cxn ang="T12">
                    <a:pos x="T4" y="T5"/>
                  </a:cxn>
                  <a:cxn ang="T13">
                    <a:pos x="T6" y="T7"/>
                  </a:cxn>
                  <a:cxn ang="T14">
                    <a:pos x="T8" y="T9"/>
                  </a:cxn>
                </a:cxnLst>
                <a:rect l="T15" t="T16" r="T17" b="T18"/>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accent3"/>
              </a:solidFill>
              <a:ln w="38100" cap="flat" cmpd="sng">
                <a:noFill/>
                <a:round/>
              </a:ln>
              <a:effectLst>
                <a:outerShdw dist="20000" dir="5400000" algn="ctr" rotWithShape="0">
                  <a:srgbClr val="000000">
                    <a:alpha val="34998"/>
                  </a:srgbClr>
                </a:outerShdw>
              </a:effectLst>
            </p:spPr>
            <p:txBody>
              <a:bodyPr lIns="33080" tIns="33080" rIns="33080" bIns="33080" anchor="ctr"/>
              <a:lstStyle/>
              <a:p>
                <a:endParaRPr lang="zh-CN" altLang="en-US" sz="1800"/>
              </a:p>
            </p:txBody>
          </p:sp>
        </p:grpSp>
        <p:grpSp>
          <p:nvGrpSpPr>
            <p:cNvPr id="48" name="Group 72"/>
            <p:cNvGrpSpPr/>
            <p:nvPr/>
          </p:nvGrpSpPr>
          <p:grpSpPr bwMode="auto">
            <a:xfrm>
              <a:off x="545" y="1725"/>
              <a:ext cx="665" cy="618"/>
              <a:chOff x="0" y="0"/>
              <a:chExt cx="665" cy="618"/>
            </a:xfrm>
          </p:grpSpPr>
          <p:sp>
            <p:nvSpPr>
              <p:cNvPr id="61" name="任意多边形 42"/>
              <p:cNvSpPr/>
              <p:nvPr/>
            </p:nvSpPr>
            <p:spPr bwMode="auto">
              <a:xfrm>
                <a:off x="272" y="45"/>
                <a:ext cx="393" cy="393"/>
              </a:xfrm>
              <a:custGeom>
                <a:avLst/>
                <a:gdLst>
                  <a:gd name="T0" fmla="*/ 0 w 622940"/>
                  <a:gd name="T1" fmla="*/ 0 h 622940"/>
                  <a:gd name="T2" fmla="*/ 0 w 622940"/>
                  <a:gd name="T3" fmla="*/ 0 h 622940"/>
                  <a:gd name="T4" fmla="*/ 0 w 622940"/>
                  <a:gd name="T5" fmla="*/ 0 h 622940"/>
                  <a:gd name="T6" fmla="*/ 0 w 622940"/>
                  <a:gd name="T7" fmla="*/ 0 h 622940"/>
                  <a:gd name="T8" fmla="*/ 0 w 622940"/>
                  <a:gd name="T9" fmla="*/ 0 h 622940"/>
                  <a:gd name="T10" fmla="*/ 0 60000 65536"/>
                  <a:gd name="T11" fmla="*/ 0 60000 65536"/>
                  <a:gd name="T12" fmla="*/ 0 60000 65536"/>
                  <a:gd name="T13" fmla="*/ 0 60000 65536"/>
                  <a:gd name="T14" fmla="*/ 0 60000 65536"/>
                  <a:gd name="T15" fmla="*/ 0 w 622940"/>
                  <a:gd name="T16" fmla="*/ 0 h 622940"/>
                  <a:gd name="T17" fmla="*/ 622940 w 622940"/>
                  <a:gd name="T18" fmla="*/ 622940 h 622940"/>
                </a:gdLst>
                <a:ahLst/>
                <a:cxnLst>
                  <a:cxn ang="T10">
                    <a:pos x="T0" y="T1"/>
                  </a:cxn>
                  <a:cxn ang="T11">
                    <a:pos x="T2" y="T3"/>
                  </a:cxn>
                  <a:cxn ang="T12">
                    <a:pos x="T4" y="T5"/>
                  </a:cxn>
                  <a:cxn ang="T13">
                    <a:pos x="T6" y="T7"/>
                  </a:cxn>
                  <a:cxn ang="T14">
                    <a:pos x="T8" y="T9"/>
                  </a:cxn>
                </a:cxnLst>
                <a:rect l="T15" t="T16" r="T17" b="T18"/>
                <a:pathLst>
                  <a:path w="622940" h="622940">
                    <a:moveTo>
                      <a:pt x="0" y="311470"/>
                    </a:moveTo>
                    <a:cubicBezTo>
                      <a:pt x="0" y="139450"/>
                      <a:pt x="139450" y="0"/>
                      <a:pt x="311470" y="0"/>
                    </a:cubicBezTo>
                    <a:cubicBezTo>
                      <a:pt x="483490" y="0"/>
                      <a:pt x="622940" y="139450"/>
                      <a:pt x="622940" y="311470"/>
                    </a:cubicBezTo>
                    <a:cubicBezTo>
                      <a:pt x="622940" y="483490"/>
                      <a:pt x="483490" y="622940"/>
                      <a:pt x="311470" y="622940"/>
                    </a:cubicBezTo>
                    <a:cubicBezTo>
                      <a:pt x="139450" y="622940"/>
                      <a:pt x="0" y="483490"/>
                      <a:pt x="0" y="311470"/>
                    </a:cubicBezTo>
                    <a:close/>
                  </a:path>
                </a:pathLst>
              </a:custGeom>
              <a:solidFill>
                <a:srgbClr val="C00000"/>
              </a:solidFill>
              <a:ln w="25400" cap="flat" cmpd="sng">
                <a:noFill/>
                <a:round/>
              </a:ln>
              <a:effectLst>
                <a:outerShdw dist="38100" dir="2700000" algn="ctr" rotWithShape="0">
                  <a:srgbClr val="000000">
                    <a:alpha val="37000"/>
                  </a:srgbClr>
                </a:outerShdw>
              </a:effectLst>
            </p:spPr>
            <p:txBody>
              <a:bodyPr lIns="96904" tIns="96904" rIns="96904" bIns="96904" anchor="ctr"/>
              <a:lstStyle/>
              <a:p>
                <a:endParaRPr lang="zh-CN" altLang="en-US" sz="1800"/>
              </a:p>
            </p:txBody>
          </p:sp>
          <p:sp>
            <p:nvSpPr>
              <p:cNvPr id="62" name="任意多边形 47"/>
              <p:cNvSpPr/>
              <p:nvPr/>
            </p:nvSpPr>
            <p:spPr bwMode="auto">
              <a:xfrm rot="4226212">
                <a:off x="501" y="457"/>
                <a:ext cx="91" cy="20"/>
              </a:xfrm>
              <a:custGeom>
                <a:avLst/>
                <a:gdLst>
                  <a:gd name="T0" fmla="*/ 0 w 144643"/>
                  <a:gd name="T1" fmla="*/ 0 h 32178"/>
                  <a:gd name="T2" fmla="*/ 0 w 144643"/>
                  <a:gd name="T3" fmla="*/ 0 h 32178"/>
                  <a:gd name="T4" fmla="*/ 0 60000 65536"/>
                  <a:gd name="T5" fmla="*/ 0 60000 65536"/>
                  <a:gd name="T6" fmla="*/ 0 w 144643"/>
                  <a:gd name="T7" fmla="*/ 0 h 32178"/>
                  <a:gd name="T8" fmla="*/ 144643 w 144643"/>
                  <a:gd name="T9" fmla="*/ 32178 h 32178"/>
                </a:gdLst>
                <a:ahLst/>
                <a:cxnLst>
                  <a:cxn ang="T4">
                    <a:pos x="T0" y="T1"/>
                  </a:cxn>
                  <a:cxn ang="T5">
                    <a:pos x="T2" y="T3"/>
                  </a:cxn>
                </a:cxnLst>
                <a:rect l="T6" t="T7" r="T8" b="T9"/>
                <a:pathLst>
                  <a:path w="144643" h="32178">
                    <a:moveTo>
                      <a:pt x="0" y="16089"/>
                    </a:moveTo>
                    <a:lnTo>
                      <a:pt x="144643" y="16089"/>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85840" tIns="12233" rIns="85841" bIns="12232" anchor="ctr"/>
              <a:lstStyle/>
              <a:p>
                <a:endParaRPr lang="zh-CN" altLang="en-US" sz="1800"/>
              </a:p>
            </p:txBody>
          </p:sp>
          <p:sp>
            <p:nvSpPr>
              <p:cNvPr id="63" name="任意多边形 48"/>
              <p:cNvSpPr/>
              <p:nvPr/>
            </p:nvSpPr>
            <p:spPr bwMode="auto">
              <a:xfrm>
                <a:off x="529" y="510"/>
                <a:ext cx="108" cy="108"/>
              </a:xfrm>
              <a:custGeom>
                <a:avLst/>
                <a:gdLst>
                  <a:gd name="T0" fmla="*/ 0 w 172001"/>
                  <a:gd name="T1" fmla="*/ 0 h 172001"/>
                  <a:gd name="T2" fmla="*/ 0 w 172001"/>
                  <a:gd name="T3" fmla="*/ 0 h 172001"/>
                  <a:gd name="T4" fmla="*/ 0 w 172001"/>
                  <a:gd name="T5" fmla="*/ 0 h 172001"/>
                  <a:gd name="T6" fmla="*/ 0 w 172001"/>
                  <a:gd name="T7" fmla="*/ 0 h 172001"/>
                  <a:gd name="T8" fmla="*/ 0 w 172001"/>
                  <a:gd name="T9" fmla="*/ 0 h 172001"/>
                  <a:gd name="T10" fmla="*/ 0 60000 65536"/>
                  <a:gd name="T11" fmla="*/ 0 60000 65536"/>
                  <a:gd name="T12" fmla="*/ 0 60000 65536"/>
                  <a:gd name="T13" fmla="*/ 0 60000 65536"/>
                  <a:gd name="T14" fmla="*/ 0 60000 65536"/>
                  <a:gd name="T15" fmla="*/ 0 w 172001"/>
                  <a:gd name="T16" fmla="*/ 0 h 172001"/>
                  <a:gd name="T17" fmla="*/ 172001 w 172001"/>
                  <a:gd name="T18" fmla="*/ 172001 h 172001"/>
                </a:gdLst>
                <a:ahLst/>
                <a:cxnLst>
                  <a:cxn ang="T10">
                    <a:pos x="T0" y="T1"/>
                  </a:cxn>
                  <a:cxn ang="T11">
                    <a:pos x="T2" y="T3"/>
                  </a:cxn>
                  <a:cxn ang="T12">
                    <a:pos x="T4" y="T5"/>
                  </a:cxn>
                  <a:cxn ang="T13">
                    <a:pos x="T6" y="T7"/>
                  </a:cxn>
                  <a:cxn ang="T14">
                    <a:pos x="T8" y="T9"/>
                  </a:cxn>
                </a:cxnLst>
                <a:rect l="T15" t="T16" r="T17" b="T18"/>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C00000"/>
              </a:solidFill>
              <a:ln w="25400" cap="flat" cmpd="sng">
                <a:noFill/>
                <a:round/>
              </a:ln>
            </p:spPr>
            <p:txBody>
              <a:bodyPr lIns="29622" tIns="29622" rIns="29622" bIns="29622" anchor="ctr"/>
              <a:lstStyle/>
              <a:p>
                <a:endParaRPr lang="zh-CN" altLang="en-US" sz="1800"/>
              </a:p>
            </p:txBody>
          </p:sp>
          <p:sp>
            <p:nvSpPr>
              <p:cNvPr id="64" name="任意多边形 49"/>
              <p:cNvSpPr/>
              <p:nvPr/>
            </p:nvSpPr>
            <p:spPr bwMode="auto">
              <a:xfrm rot="-2393269">
                <a:off x="183" y="407"/>
                <a:ext cx="153" cy="20"/>
              </a:xfrm>
              <a:custGeom>
                <a:avLst/>
                <a:gdLst>
                  <a:gd name="T0" fmla="*/ 0 w 243267"/>
                  <a:gd name="T1" fmla="*/ 0 h 32178"/>
                  <a:gd name="T2" fmla="*/ 0 w 243267"/>
                  <a:gd name="T3" fmla="*/ 0 h 32178"/>
                  <a:gd name="T4" fmla="*/ 0 60000 65536"/>
                  <a:gd name="T5" fmla="*/ 0 60000 65536"/>
                  <a:gd name="T6" fmla="*/ 0 w 243267"/>
                  <a:gd name="T7" fmla="*/ 0 h 32178"/>
                  <a:gd name="T8" fmla="*/ 243267 w 243267"/>
                  <a:gd name="T9" fmla="*/ 32178 h 32178"/>
                </a:gdLst>
                <a:ahLst/>
                <a:cxnLst>
                  <a:cxn ang="T4">
                    <a:pos x="T0" y="T1"/>
                  </a:cxn>
                  <a:cxn ang="T5">
                    <a:pos x="T2" y="T3"/>
                  </a:cxn>
                </a:cxnLst>
                <a:rect l="T6" t="T7" r="T8" b="T9"/>
                <a:pathLst>
                  <a:path w="243267" h="32178">
                    <a:moveTo>
                      <a:pt x="243267" y="16089"/>
                    </a:moveTo>
                    <a:lnTo>
                      <a:pt x="0" y="16089"/>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85840" tIns="12233" rIns="85841" bIns="12232" anchor="ctr"/>
              <a:lstStyle/>
              <a:p>
                <a:endParaRPr lang="zh-CN" altLang="en-US" sz="1800"/>
              </a:p>
            </p:txBody>
          </p:sp>
          <p:sp>
            <p:nvSpPr>
              <p:cNvPr id="65" name="任意多边形 50"/>
              <p:cNvSpPr/>
              <p:nvPr/>
            </p:nvSpPr>
            <p:spPr bwMode="auto">
              <a:xfrm>
                <a:off x="105" y="447"/>
                <a:ext cx="108" cy="108"/>
              </a:xfrm>
              <a:custGeom>
                <a:avLst/>
                <a:gdLst>
                  <a:gd name="T0" fmla="*/ 0 w 172001"/>
                  <a:gd name="T1" fmla="*/ 0 h 172001"/>
                  <a:gd name="T2" fmla="*/ 0 w 172001"/>
                  <a:gd name="T3" fmla="*/ 0 h 172001"/>
                  <a:gd name="T4" fmla="*/ 0 w 172001"/>
                  <a:gd name="T5" fmla="*/ 0 h 172001"/>
                  <a:gd name="T6" fmla="*/ 0 w 172001"/>
                  <a:gd name="T7" fmla="*/ 0 h 172001"/>
                  <a:gd name="T8" fmla="*/ 0 w 172001"/>
                  <a:gd name="T9" fmla="*/ 0 h 172001"/>
                  <a:gd name="T10" fmla="*/ 0 60000 65536"/>
                  <a:gd name="T11" fmla="*/ 0 60000 65536"/>
                  <a:gd name="T12" fmla="*/ 0 60000 65536"/>
                  <a:gd name="T13" fmla="*/ 0 60000 65536"/>
                  <a:gd name="T14" fmla="*/ 0 60000 65536"/>
                  <a:gd name="T15" fmla="*/ 0 w 172001"/>
                  <a:gd name="T16" fmla="*/ 0 h 172001"/>
                  <a:gd name="T17" fmla="*/ 172001 w 172001"/>
                  <a:gd name="T18" fmla="*/ 172001 h 172001"/>
                </a:gdLst>
                <a:ahLst/>
                <a:cxnLst>
                  <a:cxn ang="T10">
                    <a:pos x="T0" y="T1"/>
                  </a:cxn>
                  <a:cxn ang="T11">
                    <a:pos x="T2" y="T3"/>
                  </a:cxn>
                  <a:cxn ang="T12">
                    <a:pos x="T4" y="T5"/>
                  </a:cxn>
                  <a:cxn ang="T13">
                    <a:pos x="T6" y="T7"/>
                  </a:cxn>
                  <a:cxn ang="T14">
                    <a:pos x="T8" y="T9"/>
                  </a:cxn>
                </a:cxnLst>
                <a:rect l="T15" t="T16" r="T17" b="T18"/>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C00000"/>
              </a:solidFill>
              <a:ln w="25400" cap="flat" cmpd="sng">
                <a:noFill/>
                <a:round/>
              </a:ln>
            </p:spPr>
            <p:txBody>
              <a:bodyPr lIns="29622" tIns="29622" rIns="29622" bIns="29622" anchor="ctr"/>
              <a:lstStyle/>
              <a:p>
                <a:endParaRPr lang="zh-CN" altLang="en-US" sz="1800"/>
              </a:p>
            </p:txBody>
          </p:sp>
          <p:sp>
            <p:nvSpPr>
              <p:cNvPr id="66" name="任意多边形 51"/>
              <p:cNvSpPr/>
              <p:nvPr/>
            </p:nvSpPr>
            <p:spPr bwMode="auto">
              <a:xfrm rot="-325012">
                <a:off x="108" y="258"/>
                <a:ext cx="166" cy="20"/>
              </a:xfrm>
              <a:custGeom>
                <a:avLst/>
                <a:gdLst>
                  <a:gd name="T0" fmla="*/ 0 w 262945"/>
                  <a:gd name="T1" fmla="*/ 0 h 32178"/>
                  <a:gd name="T2" fmla="*/ 0 w 262945"/>
                  <a:gd name="T3" fmla="*/ 0 h 32178"/>
                  <a:gd name="T4" fmla="*/ 0 60000 65536"/>
                  <a:gd name="T5" fmla="*/ 0 60000 65536"/>
                  <a:gd name="T6" fmla="*/ 0 w 262945"/>
                  <a:gd name="T7" fmla="*/ 0 h 32178"/>
                  <a:gd name="T8" fmla="*/ 262945 w 262945"/>
                  <a:gd name="T9" fmla="*/ 32178 h 32178"/>
                </a:gdLst>
                <a:ahLst/>
                <a:cxnLst>
                  <a:cxn ang="T4">
                    <a:pos x="T0" y="T1"/>
                  </a:cxn>
                  <a:cxn ang="T5">
                    <a:pos x="T2" y="T3"/>
                  </a:cxn>
                </a:cxnLst>
                <a:rect l="T6" t="T7" r="T8" b="T9"/>
                <a:pathLst>
                  <a:path w="262945" h="32178">
                    <a:moveTo>
                      <a:pt x="262945" y="16089"/>
                    </a:moveTo>
                    <a:lnTo>
                      <a:pt x="0" y="16089"/>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85840" tIns="12233" rIns="85841" bIns="12232" anchor="ctr"/>
              <a:lstStyle/>
              <a:p>
                <a:endParaRPr lang="zh-CN" altLang="en-US" sz="1800"/>
              </a:p>
            </p:txBody>
          </p:sp>
          <p:sp>
            <p:nvSpPr>
              <p:cNvPr id="67" name="任意多边形 52"/>
              <p:cNvSpPr/>
              <p:nvPr/>
            </p:nvSpPr>
            <p:spPr bwMode="auto">
              <a:xfrm>
                <a:off x="0" y="227"/>
                <a:ext cx="108" cy="108"/>
              </a:xfrm>
              <a:custGeom>
                <a:avLst/>
                <a:gdLst>
                  <a:gd name="T0" fmla="*/ 0 w 172001"/>
                  <a:gd name="T1" fmla="*/ 0 h 172001"/>
                  <a:gd name="T2" fmla="*/ 0 w 172001"/>
                  <a:gd name="T3" fmla="*/ 0 h 172001"/>
                  <a:gd name="T4" fmla="*/ 0 w 172001"/>
                  <a:gd name="T5" fmla="*/ 0 h 172001"/>
                  <a:gd name="T6" fmla="*/ 0 w 172001"/>
                  <a:gd name="T7" fmla="*/ 0 h 172001"/>
                  <a:gd name="T8" fmla="*/ 0 w 172001"/>
                  <a:gd name="T9" fmla="*/ 0 h 172001"/>
                  <a:gd name="T10" fmla="*/ 0 60000 65536"/>
                  <a:gd name="T11" fmla="*/ 0 60000 65536"/>
                  <a:gd name="T12" fmla="*/ 0 60000 65536"/>
                  <a:gd name="T13" fmla="*/ 0 60000 65536"/>
                  <a:gd name="T14" fmla="*/ 0 60000 65536"/>
                  <a:gd name="T15" fmla="*/ 0 w 172001"/>
                  <a:gd name="T16" fmla="*/ 0 h 172001"/>
                  <a:gd name="T17" fmla="*/ 172001 w 172001"/>
                  <a:gd name="T18" fmla="*/ 172001 h 172001"/>
                </a:gdLst>
                <a:ahLst/>
                <a:cxnLst>
                  <a:cxn ang="T10">
                    <a:pos x="T0" y="T1"/>
                  </a:cxn>
                  <a:cxn ang="T11">
                    <a:pos x="T2" y="T3"/>
                  </a:cxn>
                  <a:cxn ang="T12">
                    <a:pos x="T4" y="T5"/>
                  </a:cxn>
                  <a:cxn ang="T13">
                    <a:pos x="T6" y="T7"/>
                  </a:cxn>
                  <a:cxn ang="T14">
                    <a:pos x="T8" y="T9"/>
                  </a:cxn>
                </a:cxnLst>
                <a:rect l="T15" t="T16" r="T17" b="T18"/>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C00000"/>
              </a:solidFill>
              <a:ln w="25400" cap="flat" cmpd="sng">
                <a:noFill/>
                <a:round/>
              </a:ln>
            </p:spPr>
            <p:txBody>
              <a:bodyPr lIns="29622" tIns="29622" rIns="29622" bIns="29622" anchor="ctr"/>
              <a:lstStyle/>
              <a:p>
                <a:endParaRPr lang="zh-CN" altLang="en-US" sz="1800"/>
              </a:p>
            </p:txBody>
          </p:sp>
          <p:sp>
            <p:nvSpPr>
              <p:cNvPr id="68" name="任意多边形 53"/>
              <p:cNvSpPr/>
              <p:nvPr/>
            </p:nvSpPr>
            <p:spPr bwMode="auto">
              <a:xfrm rot="1961098">
                <a:off x="214" y="99"/>
                <a:ext cx="97" cy="21"/>
              </a:xfrm>
              <a:custGeom>
                <a:avLst/>
                <a:gdLst>
                  <a:gd name="T0" fmla="*/ 0 w 154052"/>
                  <a:gd name="T1" fmla="*/ 0 h 32178"/>
                  <a:gd name="T2" fmla="*/ 0 w 154052"/>
                  <a:gd name="T3" fmla="*/ 0 h 32178"/>
                  <a:gd name="T4" fmla="*/ 0 60000 65536"/>
                  <a:gd name="T5" fmla="*/ 0 60000 65536"/>
                  <a:gd name="T6" fmla="*/ 0 w 154052"/>
                  <a:gd name="T7" fmla="*/ 0 h 32178"/>
                  <a:gd name="T8" fmla="*/ 154052 w 154052"/>
                  <a:gd name="T9" fmla="*/ 32178 h 32178"/>
                </a:gdLst>
                <a:ahLst/>
                <a:cxnLst>
                  <a:cxn ang="T4">
                    <a:pos x="T0" y="T1"/>
                  </a:cxn>
                  <a:cxn ang="T5">
                    <a:pos x="T2" y="T3"/>
                  </a:cxn>
                </a:cxnLst>
                <a:rect l="T6" t="T7" r="T8" b="T9"/>
                <a:pathLst>
                  <a:path w="154052" h="32178">
                    <a:moveTo>
                      <a:pt x="154052" y="16089"/>
                    </a:moveTo>
                    <a:lnTo>
                      <a:pt x="0" y="16089"/>
                    </a:lnTo>
                  </a:path>
                </a:pathLst>
              </a:custGeom>
              <a:noFill/>
              <a:ln w="25400" cap="flat" cmpd="sng">
                <a:solidFill>
                  <a:schemeClr val="accent3"/>
                </a:solidFill>
                <a:round/>
              </a:ln>
              <a:extLst>
                <a:ext uri="{909E8E84-426E-40DD-AFC4-6F175D3DCCD1}">
                  <a14:hiddenFill xmlns:a14="http://schemas.microsoft.com/office/drawing/2010/main">
                    <a:solidFill>
                      <a:srgbClr val="FFFFFF"/>
                    </a:solidFill>
                  </a14:hiddenFill>
                </a:ext>
              </a:extLst>
            </p:spPr>
            <p:txBody>
              <a:bodyPr lIns="85840" tIns="12233" rIns="85841" bIns="12232" anchor="ctr"/>
              <a:lstStyle/>
              <a:p>
                <a:endParaRPr lang="zh-CN" altLang="en-US" sz="1800"/>
              </a:p>
            </p:txBody>
          </p:sp>
          <p:sp>
            <p:nvSpPr>
              <p:cNvPr id="69" name="任意多边形 54"/>
              <p:cNvSpPr/>
              <p:nvPr/>
            </p:nvSpPr>
            <p:spPr bwMode="auto">
              <a:xfrm>
                <a:off x="122" y="0"/>
                <a:ext cx="108" cy="108"/>
              </a:xfrm>
              <a:custGeom>
                <a:avLst/>
                <a:gdLst>
                  <a:gd name="T0" fmla="*/ 0 w 172001"/>
                  <a:gd name="T1" fmla="*/ 0 h 172001"/>
                  <a:gd name="T2" fmla="*/ 0 w 172001"/>
                  <a:gd name="T3" fmla="*/ 0 h 172001"/>
                  <a:gd name="T4" fmla="*/ 0 w 172001"/>
                  <a:gd name="T5" fmla="*/ 0 h 172001"/>
                  <a:gd name="T6" fmla="*/ 0 w 172001"/>
                  <a:gd name="T7" fmla="*/ 0 h 172001"/>
                  <a:gd name="T8" fmla="*/ 0 w 172001"/>
                  <a:gd name="T9" fmla="*/ 0 h 172001"/>
                  <a:gd name="T10" fmla="*/ 0 60000 65536"/>
                  <a:gd name="T11" fmla="*/ 0 60000 65536"/>
                  <a:gd name="T12" fmla="*/ 0 60000 65536"/>
                  <a:gd name="T13" fmla="*/ 0 60000 65536"/>
                  <a:gd name="T14" fmla="*/ 0 60000 65536"/>
                  <a:gd name="T15" fmla="*/ 0 w 172001"/>
                  <a:gd name="T16" fmla="*/ 0 h 172001"/>
                  <a:gd name="T17" fmla="*/ 172001 w 172001"/>
                  <a:gd name="T18" fmla="*/ 172001 h 172001"/>
                </a:gdLst>
                <a:ahLst/>
                <a:cxnLst>
                  <a:cxn ang="T10">
                    <a:pos x="T0" y="T1"/>
                  </a:cxn>
                  <a:cxn ang="T11">
                    <a:pos x="T2" y="T3"/>
                  </a:cxn>
                  <a:cxn ang="T12">
                    <a:pos x="T4" y="T5"/>
                  </a:cxn>
                  <a:cxn ang="T13">
                    <a:pos x="T6" y="T7"/>
                  </a:cxn>
                  <a:cxn ang="T14">
                    <a:pos x="T8" y="T9"/>
                  </a:cxn>
                </a:cxnLst>
                <a:rect l="T15" t="T16" r="T17" b="T18"/>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C00000"/>
              </a:solidFill>
              <a:ln w="25400" cap="flat" cmpd="sng">
                <a:noFill/>
                <a:round/>
              </a:ln>
            </p:spPr>
            <p:txBody>
              <a:bodyPr lIns="29622" tIns="29622" rIns="29622" bIns="29622" anchor="ctr"/>
              <a:lstStyle/>
              <a:p>
                <a:endParaRPr lang="zh-CN" altLang="en-US" sz="1800"/>
              </a:p>
            </p:txBody>
          </p:sp>
        </p:grpSp>
        <p:sp>
          <p:nvSpPr>
            <p:cNvPr id="49" name="椭圆 55"/>
            <p:cNvSpPr>
              <a:spLocks noChangeArrowheads="1"/>
            </p:cNvSpPr>
            <p:nvPr/>
          </p:nvSpPr>
          <p:spPr bwMode="auto">
            <a:xfrm>
              <a:off x="1654" y="858"/>
              <a:ext cx="704" cy="685"/>
            </a:xfrm>
            <a:prstGeom prst="ellipse">
              <a:avLst/>
            </a:prstGeom>
            <a:solidFill>
              <a:srgbClr val="DB2914"/>
            </a:solidFill>
            <a:ln w="254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Franklin Gothic Book" panose="020B0503020102020204" pitchFamily="34" charset="0"/>
                <a:ea typeface="黑体" panose="02010609060101010101" pitchFamily="49" charset="-122"/>
                <a:cs typeface="Calibri" panose="020F0502020204030204" pitchFamily="34" charset="0"/>
              </a:endParaRPr>
            </a:p>
          </p:txBody>
        </p:sp>
        <p:sp>
          <p:nvSpPr>
            <p:cNvPr id="50" name="矩形 57"/>
            <p:cNvSpPr>
              <a:spLocks noChangeArrowheads="1"/>
            </p:cNvSpPr>
            <p:nvPr/>
          </p:nvSpPr>
          <p:spPr bwMode="auto">
            <a:xfrm>
              <a:off x="32" y="318"/>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主导自营</a:t>
              </a:r>
            </a:p>
          </p:txBody>
        </p:sp>
        <p:sp>
          <p:nvSpPr>
            <p:cNvPr id="51" name="矩形 58"/>
            <p:cNvSpPr>
              <a:spLocks noChangeArrowheads="1"/>
            </p:cNvSpPr>
            <p:nvPr/>
          </p:nvSpPr>
          <p:spPr bwMode="auto">
            <a:xfrm>
              <a:off x="0" y="643"/>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参与联营</a:t>
              </a:r>
            </a:p>
          </p:txBody>
        </p:sp>
        <p:sp>
          <p:nvSpPr>
            <p:cNvPr id="52" name="矩形 59"/>
            <p:cNvSpPr>
              <a:spLocks noChangeArrowheads="1"/>
            </p:cNvSpPr>
            <p:nvPr/>
          </p:nvSpPr>
          <p:spPr bwMode="auto">
            <a:xfrm>
              <a:off x="355" y="4"/>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参与推广</a:t>
              </a:r>
            </a:p>
          </p:txBody>
        </p:sp>
        <p:sp>
          <p:nvSpPr>
            <p:cNvPr id="53" name="矩形 60"/>
            <p:cNvSpPr>
              <a:spLocks noChangeArrowheads="1"/>
            </p:cNvSpPr>
            <p:nvPr/>
          </p:nvSpPr>
          <p:spPr bwMode="auto">
            <a:xfrm>
              <a:off x="956" y="0"/>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主导改造</a:t>
              </a:r>
            </a:p>
          </p:txBody>
        </p:sp>
        <p:sp>
          <p:nvSpPr>
            <p:cNvPr id="54" name="矩形 61"/>
            <p:cNvSpPr>
              <a:spLocks noChangeArrowheads="1"/>
            </p:cNvSpPr>
            <p:nvPr/>
          </p:nvSpPr>
          <p:spPr bwMode="auto">
            <a:xfrm>
              <a:off x="848" y="1836"/>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运营公司</a:t>
              </a:r>
            </a:p>
          </p:txBody>
        </p:sp>
        <p:sp>
          <p:nvSpPr>
            <p:cNvPr id="55" name="矩形 62"/>
            <p:cNvSpPr>
              <a:spLocks noChangeArrowheads="1"/>
            </p:cNvSpPr>
            <p:nvPr/>
          </p:nvSpPr>
          <p:spPr bwMode="auto">
            <a:xfrm>
              <a:off x="183" y="1596"/>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参与推广</a:t>
              </a:r>
            </a:p>
          </p:txBody>
        </p:sp>
        <p:sp>
          <p:nvSpPr>
            <p:cNvPr id="56" name="矩形 63"/>
            <p:cNvSpPr>
              <a:spLocks noChangeArrowheads="1"/>
            </p:cNvSpPr>
            <p:nvPr/>
          </p:nvSpPr>
          <p:spPr bwMode="auto">
            <a:xfrm>
              <a:off x="117" y="2228"/>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主导招商</a:t>
              </a:r>
            </a:p>
          </p:txBody>
        </p:sp>
        <p:sp>
          <p:nvSpPr>
            <p:cNvPr id="57" name="矩形 64"/>
            <p:cNvSpPr>
              <a:spLocks noChangeArrowheads="1"/>
            </p:cNvSpPr>
            <p:nvPr/>
          </p:nvSpPr>
          <p:spPr bwMode="auto">
            <a:xfrm>
              <a:off x="9" y="1924"/>
              <a:ext cx="5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经营管理</a:t>
              </a:r>
            </a:p>
          </p:txBody>
        </p:sp>
        <p:sp>
          <p:nvSpPr>
            <p:cNvPr id="58" name="矩形 70"/>
            <p:cNvSpPr>
              <a:spLocks noChangeArrowheads="1"/>
            </p:cNvSpPr>
            <p:nvPr/>
          </p:nvSpPr>
          <p:spPr bwMode="auto">
            <a:xfrm>
              <a:off x="1761" y="946"/>
              <a:ext cx="5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项目</a:t>
              </a:r>
            </a:p>
            <a:p>
              <a:pPr eaLnBrk="1" hangingPunct="1">
                <a:lnSpc>
                  <a:spcPct val="100000"/>
                </a:lnSpc>
                <a:spcBef>
                  <a:spcPct val="0"/>
                </a:spcBef>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开展</a:t>
              </a:r>
            </a:p>
          </p:txBody>
        </p:sp>
        <p:sp>
          <p:nvSpPr>
            <p:cNvPr id="59" name="矩形 60"/>
            <p:cNvSpPr>
              <a:spLocks noChangeArrowheads="1"/>
            </p:cNvSpPr>
            <p:nvPr/>
          </p:nvSpPr>
          <p:spPr bwMode="auto">
            <a:xfrm>
              <a:off x="800" y="564"/>
              <a:ext cx="4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开发商</a:t>
              </a:r>
            </a:p>
          </p:txBody>
        </p:sp>
        <p:sp>
          <p:nvSpPr>
            <p:cNvPr id="60" name="矩形 63"/>
            <p:cNvSpPr>
              <a:spLocks noChangeArrowheads="1"/>
            </p:cNvSpPr>
            <p:nvPr/>
          </p:nvSpPr>
          <p:spPr bwMode="auto">
            <a:xfrm>
              <a:off x="1196" y="2245"/>
              <a:ext cx="50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400" b="1"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参与联营</a:t>
              </a:r>
            </a:p>
          </p:txBody>
        </p:sp>
      </p:grpSp>
      <p:sp>
        <p:nvSpPr>
          <p:cNvPr id="79"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80" name="矩形 79"/>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54224" y="899977"/>
            <a:ext cx="5636513" cy="507880"/>
            <a:chOff x="4728777" y="1116487"/>
            <a:chExt cx="1784318" cy="508078"/>
          </a:xfrm>
        </p:grpSpPr>
        <p:sp>
          <p:nvSpPr>
            <p:cNvPr id="13"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14" name="文本框 13"/>
            <p:cNvSpPr txBox="1"/>
            <p:nvPr/>
          </p:nvSpPr>
          <p:spPr>
            <a:xfrm>
              <a:off x="4768592" y="1162900"/>
              <a:ext cx="1704688"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招商优惠政策</a:t>
              </a:r>
            </a:p>
          </p:txBody>
        </p:sp>
      </p:grpSp>
      <p:sp>
        <p:nvSpPr>
          <p:cNvPr id="79" name="TextBox 11"/>
          <p:cNvSpPr txBox="1">
            <a:spLocks noChangeArrowheads="1"/>
          </p:cNvSpPr>
          <p:nvPr/>
        </p:nvSpPr>
        <p:spPr bwMode="auto">
          <a:xfrm>
            <a:off x="973144" y="1360657"/>
            <a:ext cx="7917787" cy="50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50000"/>
              </a:lnSpc>
              <a:spcBef>
                <a:spcPct val="0"/>
              </a:spcBef>
              <a:buFont typeface="Arial" panose="020B0604020202020204" pitchFamily="34" charset="0"/>
              <a:buNone/>
            </a:pP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、租金优惠政策：</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对进驻时间早的商家给予额外优惠免租政策；</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对创意产业、对名优品牌、对创意文化项目给予额外优惠免租政策；</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对装修有特色、装修投入大的商家给予额外优惠免租政策</a:t>
            </a:r>
          </a:p>
          <a:p>
            <a:pPr eaLnBrk="1" hangingPunct="1">
              <a:lnSpc>
                <a:spcPct val="150000"/>
              </a:lnSpc>
              <a:spcBef>
                <a:spcPct val="0"/>
              </a:spcBef>
              <a:buFont typeface="Wingdings" panose="05000000000000000000" pitchFamily="2" charset="2"/>
              <a:buChar char="l"/>
            </a:pP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50000"/>
              </a:lnSpc>
              <a:spcBef>
                <a:spcPct val="0"/>
              </a:spcBef>
              <a:buFont typeface="Arial" panose="020B0604020202020204" pitchFamily="34" charset="0"/>
              <a:buNone/>
            </a:pP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、物业管理费、运营管理费减免政策：</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临街小街铺：第一年，第二年减半，第三年减免一个季度；</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大铺（300㎡以上）：第一年全免，第二、第三年减半收取。</a:t>
            </a:r>
          </a:p>
          <a:p>
            <a:pPr eaLnBrk="1" hangingPunct="1">
              <a:lnSpc>
                <a:spcPct val="150000"/>
              </a:lnSpc>
              <a:spcBef>
                <a:spcPct val="0"/>
              </a:spcBef>
              <a:buFont typeface="Arial" panose="020B0604020202020204" pitchFamily="34" charset="0"/>
              <a:buNone/>
            </a:pP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endParaRPr>
          </a:p>
          <a:p>
            <a:pPr eaLnBrk="1" hangingPunct="1">
              <a:lnSpc>
                <a:spcPct val="150000"/>
              </a:lnSpc>
              <a:spcBef>
                <a:spcPct val="0"/>
              </a:spcBef>
              <a:buFont typeface="Arial" panose="020B0604020202020204" pitchFamily="34" charset="0"/>
              <a:buNone/>
            </a:pP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3</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、信贷优惠支持</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a:t>
            </a:r>
          </a:p>
          <a:p>
            <a:pPr eaLnBrk="1" hangingPunct="1">
              <a:lnSpc>
                <a:spcPct val="150000"/>
              </a:lnSpc>
              <a:spcBef>
                <a:spcPct val="0"/>
              </a:spcBef>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rPr>
              <a:t>全程协助商业物业使用人向当地政府部门申请税收、工商、卫生方面的优惠政策，全程协助商业物业使用人办理各项营业所需的证明资料，以及协助商业物业使用人争取银行相关方面的信贷优惠。</a:t>
            </a:r>
          </a:p>
        </p:txBody>
      </p:sp>
      <p:pic>
        <p:nvPicPr>
          <p:cNvPr id="1026" name="Picture 2" descr="https://timgsa.baidu.com/timg?image&amp;quality=80&amp;size=b9999_10000&amp;sec=1557120324726&amp;di=a23f386d939e43c8b621d1c86af4cc11&amp;imgtype=0&amp;src=http%3A%2F%2Fpic.16pic.com%2F00%2F39%2F93%2F16pic_3993683_b.jpg"/>
          <p:cNvPicPr>
            <a:picLocks noChangeAspect="1" noChangeArrowheads="1"/>
          </p:cNvPicPr>
          <p:nvPr/>
        </p:nvPicPr>
        <p:blipFill>
          <a:blip r:embed="rId3" cstate="screen"/>
          <a:srcRect/>
          <a:stretch>
            <a:fillRect/>
          </a:stretch>
        </p:blipFill>
        <p:spPr bwMode="auto">
          <a:xfrm>
            <a:off x="7411093" y="2205342"/>
            <a:ext cx="3807763" cy="302315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10" name="矩形 9"/>
          <p:cNvSpPr/>
          <p:nvPr/>
        </p:nvSpPr>
        <p:spPr>
          <a:xfrm>
            <a:off x="848897" y="233855"/>
            <a:ext cx="2082327"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运营要点</a:t>
            </a: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24"/>
          <p:cNvSpPr txBox="1">
            <a:spLocks noChangeArrowheads="1"/>
          </p:cNvSpPr>
          <p:nvPr/>
        </p:nvSpPr>
        <p:spPr bwMode="auto">
          <a:xfrm>
            <a:off x="2871311" y="5537339"/>
            <a:ext cx="6910862" cy="3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dirty="0">
                <a:solidFill>
                  <a:srgbClr val="4D4D4D"/>
                </a:solidFill>
                <a:latin typeface="微软雅黑" panose="020B0503020204020204" pitchFamily="34" charset="-122"/>
                <a:ea typeface="微软雅黑" panose="020B0503020204020204" pitchFamily="34" charset="-122"/>
              </a:rPr>
              <a:t>适用于项目招商</a:t>
            </a:r>
            <a:r>
              <a:rPr lang="en-US" altLang="zh-CN" sz="1800" dirty="0">
                <a:solidFill>
                  <a:srgbClr val="4D4D4D"/>
                </a:solidFill>
                <a:latin typeface="微软雅黑" panose="020B0503020204020204" pitchFamily="34" charset="-122"/>
                <a:ea typeface="微软雅黑" panose="020B0503020204020204" pitchFamily="34" charset="-122"/>
              </a:rPr>
              <a:t>/</a:t>
            </a:r>
            <a:r>
              <a:rPr lang="zh-CN" altLang="en-US" sz="1800" dirty="0">
                <a:solidFill>
                  <a:srgbClr val="4D4D4D"/>
                </a:solidFill>
                <a:latin typeface="微软雅黑" panose="020B0503020204020204" pitchFamily="34" charset="-122"/>
                <a:ea typeface="微软雅黑" panose="020B0503020204020204" pitchFamily="34" charset="-122"/>
              </a:rPr>
              <a:t>旅游地投资</a:t>
            </a:r>
            <a:r>
              <a:rPr lang="en-US" altLang="zh-CN" sz="1800" dirty="0">
                <a:solidFill>
                  <a:srgbClr val="4D4D4D"/>
                </a:solidFill>
                <a:latin typeface="微软雅黑" panose="020B0503020204020204" pitchFamily="34" charset="-122"/>
                <a:ea typeface="微软雅黑" panose="020B0503020204020204" pitchFamily="34" charset="-122"/>
              </a:rPr>
              <a:t>/</a:t>
            </a:r>
            <a:r>
              <a:rPr lang="zh-CN" altLang="en-US" sz="1800" dirty="0">
                <a:solidFill>
                  <a:srgbClr val="4D4D4D"/>
                </a:solidFill>
                <a:latin typeface="微软雅黑" panose="020B0503020204020204" pitchFamily="34" charset="-122"/>
                <a:ea typeface="微软雅黑" panose="020B0503020204020204" pitchFamily="34" charset="-122"/>
              </a:rPr>
              <a:t>项目建设推进</a:t>
            </a:r>
          </a:p>
        </p:txBody>
      </p:sp>
      <p:sp>
        <p:nvSpPr>
          <p:cNvPr id="19" name="Rectangle 4"/>
          <p:cNvSpPr txBox="1">
            <a:spLocks noChangeArrowheads="1"/>
          </p:cNvSpPr>
          <p:nvPr/>
        </p:nvSpPr>
        <p:spPr bwMode="auto">
          <a:xfrm>
            <a:off x="5592141" y="5994983"/>
            <a:ext cx="14793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en-US" altLang="zh-CN" sz="1800" smtClean="0">
                <a:solidFill>
                  <a:srgbClr val="4D4D4D"/>
                </a:solidFill>
                <a:latin typeface="微软雅黑" panose="020B0503020204020204" pitchFamily="34" charset="-122"/>
                <a:ea typeface="微软雅黑" panose="020B0503020204020204" pitchFamily="34" charset="-122"/>
              </a:rPr>
              <a:t>PPT818</a:t>
            </a:r>
            <a:endParaRPr lang="zh-CN" altLang="en-US" sz="1800" dirty="0">
              <a:solidFill>
                <a:srgbClr val="4D4D4D"/>
              </a:solidFill>
              <a:latin typeface="微软雅黑" panose="020B0503020204020204" pitchFamily="34" charset="-122"/>
              <a:ea typeface="微软雅黑" panose="020B0503020204020204" pitchFamily="34" charset="-122"/>
            </a:endParaRPr>
          </a:p>
        </p:txBody>
      </p:sp>
      <p:sp>
        <p:nvSpPr>
          <p:cNvPr id="24" name="Freeform 15"/>
          <p:cNvSpPr/>
          <p:nvPr/>
        </p:nvSpPr>
        <p:spPr bwMode="auto">
          <a:xfrm>
            <a:off x="0" y="863016"/>
            <a:ext cx="12192000" cy="3625812"/>
          </a:xfrm>
          <a:custGeom>
            <a:avLst/>
            <a:gdLst>
              <a:gd name="T0" fmla="*/ 16000 w 16000"/>
              <a:gd name="T1" fmla="*/ 0 h 5493"/>
              <a:gd name="T2" fmla="*/ 16000 w 16000"/>
              <a:gd name="T3" fmla="*/ 0 h 5493"/>
              <a:gd name="T4" fmla="*/ 16000 w 16000"/>
              <a:gd name="T5" fmla="*/ 5114 h 5493"/>
              <a:gd name="T6" fmla="*/ 13154 w 16000"/>
              <a:gd name="T7" fmla="*/ 5114 h 5493"/>
              <a:gd name="T8" fmla="*/ 12874 w 16000"/>
              <a:gd name="T9" fmla="*/ 5493 h 5493"/>
              <a:gd name="T10" fmla="*/ 0 w 16000"/>
              <a:gd name="T11" fmla="*/ 5493 h 5493"/>
              <a:gd name="T12" fmla="*/ 0 w 16000"/>
              <a:gd name="T13" fmla="*/ 394 h 5493"/>
              <a:gd name="T14" fmla="*/ 5398 w 16000"/>
              <a:gd name="T15" fmla="*/ 394 h 5493"/>
              <a:gd name="T16" fmla="*/ 5677 w 16000"/>
              <a:gd name="T17" fmla="*/ 15 h 5493"/>
              <a:gd name="T18" fmla="*/ 16000 w 16000"/>
              <a:gd name="T19" fmla="*/ 15 h 5493"/>
              <a:gd name="T20" fmla="*/ 16000 w 16000"/>
              <a:gd name="T21" fmla="*/ 0 h 5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00" h="5493">
                <a:moveTo>
                  <a:pt x="16000" y="0"/>
                </a:moveTo>
                <a:lnTo>
                  <a:pt x="16000" y="0"/>
                </a:lnTo>
                <a:lnTo>
                  <a:pt x="16000" y="5114"/>
                </a:lnTo>
                <a:lnTo>
                  <a:pt x="13154" y="5114"/>
                </a:lnTo>
                <a:lnTo>
                  <a:pt x="12874" y="5493"/>
                </a:lnTo>
                <a:lnTo>
                  <a:pt x="0" y="5493"/>
                </a:lnTo>
                <a:lnTo>
                  <a:pt x="0" y="394"/>
                </a:lnTo>
                <a:lnTo>
                  <a:pt x="5398" y="394"/>
                </a:lnTo>
                <a:lnTo>
                  <a:pt x="5677" y="15"/>
                </a:lnTo>
                <a:lnTo>
                  <a:pt x="16000" y="15"/>
                </a:lnTo>
                <a:lnTo>
                  <a:pt x="16000" y="0"/>
                </a:lnTo>
                <a:close/>
              </a:path>
            </a:pathLst>
          </a:custGeom>
          <a:blipFill dpi="0" rotWithShape="1">
            <a:blip r:embed="rId3"/>
            <a:srcRect/>
            <a:stretch>
              <a:fillRect/>
            </a:stretch>
          </a:blipFill>
          <a:ln w="9525" cmpd="sng">
            <a:solidFill>
              <a:srgbClr val="999999"/>
            </a:solidFill>
            <a:round/>
          </a:ln>
        </p:spPr>
        <p:txBody>
          <a:bodyPr/>
          <a:lstStyle/>
          <a:p>
            <a:endParaRPr lang="zh-CN" altLang="en-US" sz="1800" dirty="0"/>
          </a:p>
        </p:txBody>
      </p:sp>
      <p:sp>
        <p:nvSpPr>
          <p:cNvPr id="25" name="Freeform 16"/>
          <p:cNvSpPr/>
          <p:nvPr/>
        </p:nvSpPr>
        <p:spPr bwMode="auto">
          <a:xfrm>
            <a:off x="9952567" y="4347713"/>
            <a:ext cx="2239433" cy="160985"/>
          </a:xfrm>
          <a:custGeom>
            <a:avLst/>
            <a:gdLst>
              <a:gd name="T0" fmla="*/ 2941 w 2941"/>
              <a:gd name="T1" fmla="*/ 0 h 244"/>
              <a:gd name="T2" fmla="*/ 2941 w 2941"/>
              <a:gd name="T3" fmla="*/ 244 h 244"/>
              <a:gd name="T4" fmla="*/ 0 w 2941"/>
              <a:gd name="T5" fmla="*/ 244 h 244"/>
              <a:gd name="T6" fmla="*/ 174 w 2941"/>
              <a:gd name="T7" fmla="*/ 0 h 244"/>
              <a:gd name="T8" fmla="*/ 2941 w 2941"/>
              <a:gd name="T9" fmla="*/ 0 h 244"/>
            </a:gdLst>
            <a:ahLst/>
            <a:cxnLst>
              <a:cxn ang="0">
                <a:pos x="T0" y="T1"/>
              </a:cxn>
              <a:cxn ang="0">
                <a:pos x="T2" y="T3"/>
              </a:cxn>
              <a:cxn ang="0">
                <a:pos x="T4" y="T5"/>
              </a:cxn>
              <a:cxn ang="0">
                <a:pos x="T6" y="T7"/>
              </a:cxn>
              <a:cxn ang="0">
                <a:pos x="T8" y="T9"/>
              </a:cxn>
            </a:cxnLst>
            <a:rect l="0" t="0" r="r" b="b"/>
            <a:pathLst>
              <a:path w="2941" h="244">
                <a:moveTo>
                  <a:pt x="2941" y="0"/>
                </a:moveTo>
                <a:lnTo>
                  <a:pt x="2941" y="244"/>
                </a:lnTo>
                <a:lnTo>
                  <a:pt x="0" y="244"/>
                </a:lnTo>
                <a:lnTo>
                  <a:pt x="174" y="0"/>
                </a:lnTo>
                <a:lnTo>
                  <a:pt x="2941" y="0"/>
                </a:lnTo>
                <a:close/>
              </a:path>
            </a:pathLst>
          </a:custGeom>
          <a:solidFill>
            <a:srgbClr val="C00000"/>
          </a:solidFill>
          <a:ln>
            <a:noFill/>
          </a:ln>
        </p:spPr>
        <p:txBody>
          <a:bodyPr/>
          <a:lstStyle/>
          <a:p>
            <a:endParaRPr lang="zh-CN" altLang="en-US" sz="1800"/>
          </a:p>
        </p:txBody>
      </p:sp>
      <p:sp>
        <p:nvSpPr>
          <p:cNvPr id="27" name="Freeform 17"/>
          <p:cNvSpPr/>
          <p:nvPr/>
        </p:nvSpPr>
        <p:spPr bwMode="auto">
          <a:xfrm>
            <a:off x="-29953" y="877948"/>
            <a:ext cx="4165561" cy="127365"/>
          </a:xfrm>
          <a:custGeom>
            <a:avLst/>
            <a:gdLst>
              <a:gd name="T0" fmla="*/ 0 w 5494"/>
              <a:gd name="T1" fmla="*/ 176 h 176"/>
              <a:gd name="T2" fmla="*/ 0 w 5494"/>
              <a:gd name="T3" fmla="*/ 0 h 176"/>
              <a:gd name="T4" fmla="*/ 5494 w 5494"/>
              <a:gd name="T5" fmla="*/ 0 h 176"/>
              <a:gd name="T6" fmla="*/ 5364 w 5494"/>
              <a:gd name="T7" fmla="*/ 176 h 176"/>
              <a:gd name="T8" fmla="*/ 0 w 5494"/>
              <a:gd name="T9" fmla="*/ 176 h 176"/>
            </a:gdLst>
            <a:ahLst/>
            <a:cxnLst>
              <a:cxn ang="0">
                <a:pos x="T0" y="T1"/>
              </a:cxn>
              <a:cxn ang="0">
                <a:pos x="T2" y="T3"/>
              </a:cxn>
              <a:cxn ang="0">
                <a:pos x="T4" y="T5"/>
              </a:cxn>
              <a:cxn ang="0">
                <a:pos x="T6" y="T7"/>
              </a:cxn>
              <a:cxn ang="0">
                <a:pos x="T8" y="T9"/>
              </a:cxn>
            </a:cxnLst>
            <a:rect l="0" t="0" r="r" b="b"/>
            <a:pathLst>
              <a:path w="5494" h="176">
                <a:moveTo>
                  <a:pt x="0" y="176"/>
                </a:moveTo>
                <a:lnTo>
                  <a:pt x="0" y="0"/>
                </a:lnTo>
                <a:lnTo>
                  <a:pt x="5494" y="0"/>
                </a:lnTo>
                <a:lnTo>
                  <a:pt x="5364" y="176"/>
                </a:lnTo>
                <a:lnTo>
                  <a:pt x="0" y="176"/>
                </a:lnTo>
                <a:close/>
              </a:path>
            </a:pathLst>
          </a:custGeom>
          <a:solidFill>
            <a:srgbClr val="C00000"/>
          </a:solidFill>
          <a:ln>
            <a:noFill/>
          </a:ln>
        </p:spPr>
        <p:txBody>
          <a:bodyPr/>
          <a:lstStyle/>
          <a:p>
            <a:endParaRPr lang="zh-CN" altLang="en-US" sz="1800"/>
          </a:p>
        </p:txBody>
      </p:sp>
      <p:sp>
        <p:nvSpPr>
          <p:cNvPr id="28" name="Rectangle 3"/>
          <p:cNvSpPr txBox="1">
            <a:spLocks noChangeArrowheads="1"/>
          </p:cNvSpPr>
          <p:nvPr/>
        </p:nvSpPr>
        <p:spPr bwMode="auto">
          <a:xfrm>
            <a:off x="2428001" y="4832765"/>
            <a:ext cx="7808739" cy="67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200" b="1" dirty="0">
                <a:solidFill>
                  <a:srgbClr val="C00000"/>
                </a:solidFill>
                <a:latin typeface="微软雅黑" panose="020B0503020204020204" pitchFamily="34" charset="-122"/>
                <a:ea typeface="微软雅黑" panose="020B0503020204020204" pitchFamily="34" charset="-122"/>
              </a:rPr>
              <a:t>政府项目招商推介投资通用</a:t>
            </a:r>
            <a:r>
              <a:rPr lang="en-US" altLang="zh-CN" sz="4200" b="1" dirty="0">
                <a:solidFill>
                  <a:srgbClr val="C00000"/>
                </a:solidFill>
                <a:latin typeface="微软雅黑" panose="020B0503020204020204" pitchFamily="34" charset="-122"/>
                <a:ea typeface="微软雅黑" panose="020B0503020204020204" pitchFamily="34" charset="-122"/>
              </a:rPr>
              <a:t>PPT</a:t>
            </a:r>
            <a:endParaRPr lang="zh-CN" altLang="en-US" sz="4200" b="1" dirty="0">
              <a:solidFill>
                <a:srgbClr val="C00000"/>
              </a:solidFill>
              <a:latin typeface="微软雅黑" panose="020B0503020204020204" pitchFamily="34" charset="-122"/>
              <a:ea typeface="微软雅黑" panose="020B0503020204020204" pitchFamily="34" charset="-122"/>
            </a:endParaRPr>
          </a:p>
        </p:txBody>
      </p:sp>
      <p:grpSp>
        <p:nvGrpSpPr>
          <p:cNvPr id="29" name="组合 4"/>
          <p:cNvGrpSpPr/>
          <p:nvPr/>
        </p:nvGrpSpPr>
        <p:grpSpPr bwMode="auto">
          <a:xfrm>
            <a:off x="244578" y="215153"/>
            <a:ext cx="3269100" cy="593233"/>
            <a:chOff x="0" y="0"/>
            <a:chExt cx="3270726" cy="592908"/>
          </a:xfrm>
        </p:grpSpPr>
        <p:sp>
          <p:nvSpPr>
            <p:cNvPr id="30" name="TextBox 1"/>
            <p:cNvSpPr txBox="1">
              <a:spLocks noChangeArrowheads="1"/>
            </p:cNvSpPr>
            <p:nvPr/>
          </p:nvSpPr>
          <p:spPr bwMode="auto">
            <a:xfrm>
              <a:off x="0" y="0"/>
              <a:ext cx="2493256" cy="3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800" dirty="0">
                  <a:solidFill>
                    <a:srgbClr val="C00000"/>
                  </a:solidFill>
                  <a:latin typeface="微软雅黑" panose="020B0503020204020204" pitchFamily="34" charset="-122"/>
                  <a:ea typeface="微软雅黑" panose="020B0503020204020204" pitchFamily="34" charset="-122"/>
                </a:rPr>
                <a:t>某某省某市旅游发展区</a:t>
              </a:r>
            </a:p>
          </p:txBody>
        </p:sp>
        <p:sp>
          <p:nvSpPr>
            <p:cNvPr id="32" name="TextBox 2"/>
            <p:cNvSpPr txBox="1">
              <a:spLocks noChangeArrowheads="1"/>
            </p:cNvSpPr>
            <p:nvPr/>
          </p:nvSpPr>
          <p:spPr bwMode="auto">
            <a:xfrm>
              <a:off x="21265" y="316169"/>
              <a:ext cx="2696988" cy="2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rgbClr val="4D4D4D"/>
                  </a:solidFill>
                  <a:latin typeface="微软雅黑" panose="020B0503020204020204" pitchFamily="34" charset="-122"/>
                  <a:ea typeface="微软雅黑" panose="020B0503020204020204" pitchFamily="34" charset="-122"/>
                </a:rPr>
                <a:t>ECONOMIC DEVELOPMENT ZONE</a:t>
              </a:r>
              <a:endParaRPr lang="zh-CN" altLang="en-US" sz="1200" dirty="0">
                <a:solidFill>
                  <a:srgbClr val="4D4D4D"/>
                </a:solidFill>
                <a:latin typeface="微软雅黑" panose="020B0503020204020204" pitchFamily="34" charset="-122"/>
                <a:ea typeface="微软雅黑" panose="020B0503020204020204" pitchFamily="34" charset="-122"/>
              </a:endParaRPr>
            </a:p>
          </p:txBody>
        </p:sp>
        <p:sp>
          <p:nvSpPr>
            <p:cNvPr id="34" name="Freeform 5"/>
            <p:cNvSpPr>
              <a:spLocks noEditPoints="1"/>
            </p:cNvSpPr>
            <p:nvPr/>
          </p:nvSpPr>
          <p:spPr bwMode="auto">
            <a:xfrm>
              <a:off x="2594451" y="70538"/>
              <a:ext cx="676275" cy="298449"/>
            </a:xfrm>
            <a:custGeom>
              <a:avLst/>
              <a:gdLst>
                <a:gd name="T0" fmla="*/ 276 w 1100"/>
                <a:gd name="T1" fmla="*/ 335 h 467"/>
                <a:gd name="T2" fmla="*/ 233 w 1100"/>
                <a:gd name="T3" fmla="*/ 283 h 467"/>
                <a:gd name="T4" fmla="*/ 253 w 1100"/>
                <a:gd name="T5" fmla="*/ 229 h 467"/>
                <a:gd name="T6" fmla="*/ 262 w 1100"/>
                <a:gd name="T7" fmla="*/ 267 h 467"/>
                <a:gd name="T8" fmla="*/ 301 w 1100"/>
                <a:gd name="T9" fmla="*/ 225 h 467"/>
                <a:gd name="T10" fmla="*/ 206 w 1100"/>
                <a:gd name="T11" fmla="*/ 255 h 467"/>
                <a:gd name="T12" fmla="*/ 276 w 1100"/>
                <a:gd name="T13" fmla="*/ 335 h 467"/>
                <a:gd name="T14" fmla="*/ 21 w 1100"/>
                <a:gd name="T15" fmla="*/ 218 h 467"/>
                <a:gd name="T16" fmla="*/ 70 w 1100"/>
                <a:gd name="T17" fmla="*/ 157 h 467"/>
                <a:gd name="T18" fmla="*/ 175 w 1100"/>
                <a:gd name="T19" fmla="*/ 176 h 467"/>
                <a:gd name="T20" fmla="*/ 284 w 1100"/>
                <a:gd name="T21" fmla="*/ 155 h 467"/>
                <a:gd name="T22" fmla="*/ 229 w 1100"/>
                <a:gd name="T23" fmla="*/ 82 h 467"/>
                <a:gd name="T24" fmla="*/ 223 w 1100"/>
                <a:gd name="T25" fmla="*/ 149 h 467"/>
                <a:gd name="T26" fmla="*/ 251 w 1100"/>
                <a:gd name="T27" fmla="*/ 131 h 467"/>
                <a:gd name="T28" fmla="*/ 229 w 1100"/>
                <a:gd name="T29" fmla="*/ 123 h 467"/>
                <a:gd name="T30" fmla="*/ 258 w 1100"/>
                <a:gd name="T31" fmla="*/ 118 h 467"/>
                <a:gd name="T32" fmla="*/ 251 w 1100"/>
                <a:gd name="T33" fmla="*/ 161 h 467"/>
                <a:gd name="T34" fmla="*/ 164 w 1100"/>
                <a:gd name="T35" fmla="*/ 127 h 467"/>
                <a:gd name="T36" fmla="*/ 214 w 1100"/>
                <a:gd name="T37" fmla="*/ 52 h 467"/>
                <a:gd name="T38" fmla="*/ 253 w 1100"/>
                <a:gd name="T39" fmla="*/ 18 h 467"/>
                <a:gd name="T40" fmla="*/ 336 w 1100"/>
                <a:gd name="T41" fmla="*/ 71 h 467"/>
                <a:gd name="T42" fmla="*/ 412 w 1100"/>
                <a:gd name="T43" fmla="*/ 108 h 467"/>
                <a:gd name="T44" fmla="*/ 336 w 1100"/>
                <a:gd name="T45" fmla="*/ 149 h 467"/>
                <a:gd name="T46" fmla="*/ 302 w 1100"/>
                <a:gd name="T47" fmla="*/ 181 h 467"/>
                <a:gd name="T48" fmla="*/ 341 w 1100"/>
                <a:gd name="T49" fmla="*/ 200 h 467"/>
                <a:gd name="T50" fmla="*/ 425 w 1100"/>
                <a:gd name="T51" fmla="*/ 158 h 467"/>
                <a:gd name="T52" fmla="*/ 432 w 1100"/>
                <a:gd name="T53" fmla="*/ 114 h 467"/>
                <a:gd name="T54" fmla="*/ 530 w 1100"/>
                <a:gd name="T55" fmla="*/ 80 h 467"/>
                <a:gd name="T56" fmla="*/ 517 w 1100"/>
                <a:gd name="T57" fmla="*/ 155 h 467"/>
                <a:gd name="T58" fmla="*/ 465 w 1100"/>
                <a:gd name="T59" fmla="*/ 120 h 467"/>
                <a:gd name="T60" fmla="*/ 476 w 1100"/>
                <a:gd name="T61" fmla="*/ 178 h 467"/>
                <a:gd name="T62" fmla="*/ 620 w 1100"/>
                <a:gd name="T63" fmla="*/ 163 h 467"/>
                <a:gd name="T64" fmla="*/ 753 w 1100"/>
                <a:gd name="T65" fmla="*/ 140 h 467"/>
                <a:gd name="T66" fmla="*/ 605 w 1100"/>
                <a:gd name="T67" fmla="*/ 192 h 467"/>
                <a:gd name="T68" fmla="*/ 497 w 1100"/>
                <a:gd name="T69" fmla="*/ 227 h 467"/>
                <a:gd name="T70" fmla="*/ 425 w 1100"/>
                <a:gd name="T71" fmla="*/ 308 h 467"/>
                <a:gd name="T72" fmla="*/ 385 w 1100"/>
                <a:gd name="T73" fmla="*/ 238 h 467"/>
                <a:gd name="T74" fmla="*/ 411 w 1100"/>
                <a:gd name="T75" fmla="*/ 264 h 467"/>
                <a:gd name="T76" fmla="*/ 427 w 1100"/>
                <a:gd name="T77" fmla="*/ 212 h 467"/>
                <a:gd name="T78" fmla="*/ 363 w 1100"/>
                <a:gd name="T79" fmla="*/ 221 h 467"/>
                <a:gd name="T80" fmla="*/ 359 w 1100"/>
                <a:gd name="T81" fmla="*/ 331 h 467"/>
                <a:gd name="T82" fmla="*/ 522 w 1100"/>
                <a:gd name="T83" fmla="*/ 304 h 467"/>
                <a:gd name="T84" fmla="*/ 835 w 1100"/>
                <a:gd name="T85" fmla="*/ 158 h 467"/>
                <a:gd name="T86" fmla="*/ 1095 w 1100"/>
                <a:gd name="T87" fmla="*/ 317 h 467"/>
                <a:gd name="T88" fmla="*/ 859 w 1100"/>
                <a:gd name="T89" fmla="*/ 181 h 467"/>
                <a:gd name="T90" fmla="*/ 581 w 1100"/>
                <a:gd name="T91" fmla="*/ 312 h 467"/>
                <a:gd name="T92" fmla="*/ 405 w 1100"/>
                <a:gd name="T93" fmla="*/ 428 h 467"/>
                <a:gd name="T94" fmla="*/ 197 w 1100"/>
                <a:gd name="T95" fmla="*/ 333 h 467"/>
                <a:gd name="T96" fmla="*/ 130 w 1100"/>
                <a:gd name="T97" fmla="*/ 223 h 467"/>
                <a:gd name="T98" fmla="*/ 50 w 1100"/>
                <a:gd name="T99" fmla="*/ 240 h 467"/>
                <a:gd name="T100" fmla="*/ 92 w 1100"/>
                <a:gd name="T101" fmla="*/ 264 h 467"/>
                <a:gd name="T102" fmla="*/ 79 w 1100"/>
                <a:gd name="T103" fmla="*/ 236 h 467"/>
                <a:gd name="T104" fmla="*/ 115 w 1100"/>
                <a:gd name="T105" fmla="*/ 244 h 467"/>
                <a:gd name="T106" fmla="*/ 66 w 1100"/>
                <a:gd name="T107" fmla="*/ 308 h 467"/>
                <a:gd name="T108" fmla="*/ 26 w 1100"/>
                <a:gd name="T109" fmla="*/ 226 h 467"/>
                <a:gd name="T110" fmla="*/ 26 w 1100"/>
                <a:gd name="T111" fmla="*/ 226 h 467"/>
                <a:gd name="T112" fmla="*/ 21 w 1100"/>
                <a:gd name="T113" fmla="*/ 2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0" h="467">
                  <a:moveTo>
                    <a:pt x="276" y="335"/>
                  </a:moveTo>
                  <a:cubicBezTo>
                    <a:pt x="280" y="335"/>
                    <a:pt x="249" y="323"/>
                    <a:pt x="233" y="283"/>
                  </a:cubicBezTo>
                  <a:cubicBezTo>
                    <a:pt x="222" y="250"/>
                    <a:pt x="253" y="229"/>
                    <a:pt x="253" y="229"/>
                  </a:cubicBezTo>
                  <a:cubicBezTo>
                    <a:pt x="249" y="234"/>
                    <a:pt x="253" y="257"/>
                    <a:pt x="262" y="267"/>
                  </a:cubicBezTo>
                  <a:cubicBezTo>
                    <a:pt x="272" y="278"/>
                    <a:pt x="313" y="266"/>
                    <a:pt x="301" y="225"/>
                  </a:cubicBezTo>
                  <a:cubicBezTo>
                    <a:pt x="282" y="187"/>
                    <a:pt x="206" y="200"/>
                    <a:pt x="206" y="255"/>
                  </a:cubicBezTo>
                  <a:cubicBezTo>
                    <a:pt x="206" y="309"/>
                    <a:pt x="271" y="335"/>
                    <a:pt x="276" y="335"/>
                  </a:cubicBezTo>
                  <a:moveTo>
                    <a:pt x="21" y="218"/>
                  </a:moveTo>
                  <a:cubicBezTo>
                    <a:pt x="0" y="151"/>
                    <a:pt x="70" y="157"/>
                    <a:pt x="70" y="157"/>
                  </a:cubicBezTo>
                  <a:cubicBezTo>
                    <a:pt x="104" y="95"/>
                    <a:pt x="159" y="157"/>
                    <a:pt x="175" y="176"/>
                  </a:cubicBezTo>
                  <a:cubicBezTo>
                    <a:pt x="194" y="195"/>
                    <a:pt x="268" y="203"/>
                    <a:pt x="284" y="155"/>
                  </a:cubicBezTo>
                  <a:cubicBezTo>
                    <a:pt x="300" y="107"/>
                    <a:pt x="260" y="69"/>
                    <a:pt x="229" y="82"/>
                  </a:cubicBezTo>
                  <a:cubicBezTo>
                    <a:pt x="197" y="96"/>
                    <a:pt x="190" y="138"/>
                    <a:pt x="223" y="149"/>
                  </a:cubicBezTo>
                  <a:cubicBezTo>
                    <a:pt x="256" y="159"/>
                    <a:pt x="251" y="131"/>
                    <a:pt x="251" y="131"/>
                  </a:cubicBezTo>
                  <a:cubicBezTo>
                    <a:pt x="239" y="143"/>
                    <a:pt x="231" y="132"/>
                    <a:pt x="229" y="123"/>
                  </a:cubicBezTo>
                  <a:cubicBezTo>
                    <a:pt x="227" y="115"/>
                    <a:pt x="246" y="100"/>
                    <a:pt x="258" y="118"/>
                  </a:cubicBezTo>
                  <a:cubicBezTo>
                    <a:pt x="268" y="143"/>
                    <a:pt x="251" y="161"/>
                    <a:pt x="251" y="161"/>
                  </a:cubicBezTo>
                  <a:cubicBezTo>
                    <a:pt x="251" y="161"/>
                    <a:pt x="181" y="192"/>
                    <a:pt x="164" y="127"/>
                  </a:cubicBezTo>
                  <a:cubicBezTo>
                    <a:pt x="152" y="44"/>
                    <a:pt x="214" y="52"/>
                    <a:pt x="214" y="52"/>
                  </a:cubicBezTo>
                  <a:cubicBezTo>
                    <a:pt x="214" y="52"/>
                    <a:pt x="219" y="30"/>
                    <a:pt x="253" y="18"/>
                  </a:cubicBezTo>
                  <a:cubicBezTo>
                    <a:pt x="318" y="0"/>
                    <a:pt x="336" y="66"/>
                    <a:pt x="336" y="71"/>
                  </a:cubicBezTo>
                  <a:cubicBezTo>
                    <a:pt x="349" y="61"/>
                    <a:pt x="412" y="57"/>
                    <a:pt x="412" y="108"/>
                  </a:cubicBezTo>
                  <a:cubicBezTo>
                    <a:pt x="412" y="158"/>
                    <a:pt x="351" y="149"/>
                    <a:pt x="336" y="149"/>
                  </a:cubicBezTo>
                  <a:cubicBezTo>
                    <a:pt x="323" y="149"/>
                    <a:pt x="302" y="152"/>
                    <a:pt x="302" y="181"/>
                  </a:cubicBezTo>
                  <a:cubicBezTo>
                    <a:pt x="302" y="208"/>
                    <a:pt x="341" y="200"/>
                    <a:pt x="341" y="200"/>
                  </a:cubicBezTo>
                  <a:cubicBezTo>
                    <a:pt x="360" y="167"/>
                    <a:pt x="425" y="158"/>
                    <a:pt x="425" y="158"/>
                  </a:cubicBezTo>
                  <a:cubicBezTo>
                    <a:pt x="423" y="141"/>
                    <a:pt x="432" y="114"/>
                    <a:pt x="432" y="114"/>
                  </a:cubicBezTo>
                  <a:cubicBezTo>
                    <a:pt x="449" y="58"/>
                    <a:pt x="515" y="66"/>
                    <a:pt x="530" y="80"/>
                  </a:cubicBezTo>
                  <a:cubicBezTo>
                    <a:pt x="547" y="95"/>
                    <a:pt x="553" y="137"/>
                    <a:pt x="517" y="155"/>
                  </a:cubicBezTo>
                  <a:cubicBezTo>
                    <a:pt x="482" y="173"/>
                    <a:pt x="465" y="120"/>
                    <a:pt x="465" y="120"/>
                  </a:cubicBezTo>
                  <a:cubicBezTo>
                    <a:pt x="465" y="120"/>
                    <a:pt x="456" y="158"/>
                    <a:pt x="476" y="178"/>
                  </a:cubicBezTo>
                  <a:cubicBezTo>
                    <a:pt x="510" y="212"/>
                    <a:pt x="552" y="197"/>
                    <a:pt x="620" y="163"/>
                  </a:cubicBezTo>
                  <a:cubicBezTo>
                    <a:pt x="687" y="129"/>
                    <a:pt x="753" y="140"/>
                    <a:pt x="753" y="140"/>
                  </a:cubicBezTo>
                  <a:cubicBezTo>
                    <a:pt x="753" y="140"/>
                    <a:pt x="673" y="138"/>
                    <a:pt x="605" y="192"/>
                  </a:cubicBezTo>
                  <a:cubicBezTo>
                    <a:pt x="568" y="231"/>
                    <a:pt x="497" y="227"/>
                    <a:pt x="497" y="227"/>
                  </a:cubicBezTo>
                  <a:cubicBezTo>
                    <a:pt x="501" y="264"/>
                    <a:pt x="476" y="315"/>
                    <a:pt x="425" y="308"/>
                  </a:cubicBezTo>
                  <a:cubicBezTo>
                    <a:pt x="371" y="302"/>
                    <a:pt x="385" y="238"/>
                    <a:pt x="385" y="238"/>
                  </a:cubicBezTo>
                  <a:cubicBezTo>
                    <a:pt x="385" y="238"/>
                    <a:pt x="390" y="262"/>
                    <a:pt x="411" y="264"/>
                  </a:cubicBezTo>
                  <a:cubicBezTo>
                    <a:pt x="434" y="267"/>
                    <a:pt x="449" y="233"/>
                    <a:pt x="427" y="212"/>
                  </a:cubicBezTo>
                  <a:cubicBezTo>
                    <a:pt x="398" y="198"/>
                    <a:pt x="363" y="221"/>
                    <a:pt x="363" y="221"/>
                  </a:cubicBezTo>
                  <a:cubicBezTo>
                    <a:pt x="363" y="221"/>
                    <a:pt x="311" y="263"/>
                    <a:pt x="359" y="331"/>
                  </a:cubicBezTo>
                  <a:cubicBezTo>
                    <a:pt x="427" y="399"/>
                    <a:pt x="522" y="304"/>
                    <a:pt x="522" y="304"/>
                  </a:cubicBezTo>
                  <a:cubicBezTo>
                    <a:pt x="522" y="304"/>
                    <a:pt x="686" y="148"/>
                    <a:pt x="835" y="158"/>
                  </a:cubicBezTo>
                  <a:cubicBezTo>
                    <a:pt x="939" y="158"/>
                    <a:pt x="1100" y="322"/>
                    <a:pt x="1095" y="317"/>
                  </a:cubicBezTo>
                  <a:cubicBezTo>
                    <a:pt x="1006" y="243"/>
                    <a:pt x="941" y="198"/>
                    <a:pt x="859" y="181"/>
                  </a:cubicBezTo>
                  <a:cubicBezTo>
                    <a:pt x="691" y="160"/>
                    <a:pt x="581" y="312"/>
                    <a:pt x="581" y="312"/>
                  </a:cubicBezTo>
                  <a:cubicBezTo>
                    <a:pt x="488" y="415"/>
                    <a:pt x="405" y="428"/>
                    <a:pt x="405" y="428"/>
                  </a:cubicBezTo>
                  <a:cubicBezTo>
                    <a:pt x="275" y="467"/>
                    <a:pt x="197" y="333"/>
                    <a:pt x="197" y="333"/>
                  </a:cubicBezTo>
                  <a:cubicBezTo>
                    <a:pt x="197" y="333"/>
                    <a:pt x="155" y="250"/>
                    <a:pt x="130" y="223"/>
                  </a:cubicBezTo>
                  <a:cubicBezTo>
                    <a:pt x="115" y="207"/>
                    <a:pt x="55" y="199"/>
                    <a:pt x="50" y="240"/>
                  </a:cubicBezTo>
                  <a:cubicBezTo>
                    <a:pt x="45" y="281"/>
                    <a:pt x="88" y="289"/>
                    <a:pt x="92" y="264"/>
                  </a:cubicBezTo>
                  <a:cubicBezTo>
                    <a:pt x="95" y="239"/>
                    <a:pt x="79" y="236"/>
                    <a:pt x="79" y="236"/>
                  </a:cubicBezTo>
                  <a:cubicBezTo>
                    <a:pt x="79" y="236"/>
                    <a:pt x="106" y="222"/>
                    <a:pt x="115" y="244"/>
                  </a:cubicBezTo>
                  <a:cubicBezTo>
                    <a:pt x="117" y="265"/>
                    <a:pt x="120" y="312"/>
                    <a:pt x="66" y="308"/>
                  </a:cubicBezTo>
                  <a:cubicBezTo>
                    <a:pt x="7" y="304"/>
                    <a:pt x="26" y="226"/>
                    <a:pt x="26" y="226"/>
                  </a:cubicBezTo>
                  <a:moveTo>
                    <a:pt x="26" y="226"/>
                  </a:moveTo>
                  <a:lnTo>
                    <a:pt x="21" y="218"/>
                  </a:lnTo>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47" name="Freeform 11"/>
          <p:cNvSpPr>
            <a:spLocks noChangeAspect="1" noEditPoints="1"/>
          </p:cNvSpPr>
          <p:nvPr/>
        </p:nvSpPr>
        <p:spPr bwMode="auto">
          <a:xfrm>
            <a:off x="8941635" y="422710"/>
            <a:ext cx="303567" cy="292498"/>
          </a:xfrm>
          <a:custGeom>
            <a:avLst/>
            <a:gdLst>
              <a:gd name="T0" fmla="*/ 160 w 321"/>
              <a:gd name="T1" fmla="*/ 0 h 321"/>
              <a:gd name="T2" fmla="*/ 321 w 321"/>
              <a:gd name="T3" fmla="*/ 160 h 321"/>
              <a:gd name="T4" fmla="*/ 160 w 321"/>
              <a:gd name="T5" fmla="*/ 321 h 321"/>
              <a:gd name="T6" fmla="*/ 0 w 321"/>
              <a:gd name="T7" fmla="*/ 160 h 321"/>
              <a:gd name="T8" fmla="*/ 160 w 321"/>
              <a:gd name="T9" fmla="*/ 0 h 321"/>
              <a:gd name="T10" fmla="*/ 199 w 321"/>
              <a:gd name="T11" fmla="*/ 145 h 321"/>
              <a:gd name="T12" fmla="*/ 165 w 321"/>
              <a:gd name="T13" fmla="*/ 112 h 321"/>
              <a:gd name="T14" fmla="*/ 134 w 321"/>
              <a:gd name="T15" fmla="*/ 145 h 321"/>
              <a:gd name="T16" fmla="*/ 199 w 321"/>
              <a:gd name="T17" fmla="*/ 145 h 321"/>
              <a:gd name="T18" fmla="*/ 266 w 321"/>
              <a:gd name="T19" fmla="*/ 101 h 321"/>
              <a:gd name="T20" fmla="*/ 241 w 321"/>
              <a:gd name="T21" fmla="*/ 58 h 321"/>
              <a:gd name="T22" fmla="*/ 194 w 321"/>
              <a:gd name="T23" fmla="*/ 74 h 321"/>
              <a:gd name="T24" fmla="*/ 260 w 321"/>
              <a:gd name="T25" fmla="*/ 172 h 321"/>
              <a:gd name="T26" fmla="*/ 133 w 321"/>
              <a:gd name="T27" fmla="*/ 172 h 321"/>
              <a:gd name="T28" fmla="*/ 198 w 321"/>
              <a:gd name="T29" fmla="*/ 188 h 321"/>
              <a:gd name="T30" fmla="*/ 256 w 321"/>
              <a:gd name="T31" fmla="*/ 188 h 321"/>
              <a:gd name="T32" fmla="*/ 159 w 321"/>
              <a:gd name="T33" fmla="*/ 252 h 321"/>
              <a:gd name="T34" fmla="*/ 82 w 321"/>
              <a:gd name="T35" fmla="*/ 199 h 321"/>
              <a:gd name="T36" fmla="*/ 70 w 321"/>
              <a:gd name="T37" fmla="*/ 238 h 321"/>
              <a:gd name="T38" fmla="*/ 138 w 321"/>
              <a:gd name="T39" fmla="*/ 250 h 321"/>
              <a:gd name="T40" fmla="*/ 55 w 321"/>
              <a:gd name="T41" fmla="*/ 262 h 321"/>
              <a:gd name="T42" fmla="*/ 106 w 321"/>
              <a:gd name="T43" fmla="*/ 125 h 321"/>
              <a:gd name="T44" fmla="*/ 171 w 321"/>
              <a:gd name="T45" fmla="*/ 70 h 321"/>
              <a:gd name="T46" fmla="*/ 102 w 321"/>
              <a:gd name="T47" fmla="*/ 124 h 321"/>
              <a:gd name="T48" fmla="*/ 73 w 321"/>
              <a:gd name="T49" fmla="*/ 161 h 321"/>
              <a:gd name="T50" fmla="*/ 150 w 321"/>
              <a:gd name="T51" fmla="*/ 70 h 321"/>
              <a:gd name="T52" fmla="*/ 172 w 321"/>
              <a:gd name="T53" fmla="*/ 70 h 321"/>
              <a:gd name="T54" fmla="*/ 244 w 321"/>
              <a:gd name="T55" fmla="*/ 50 h 321"/>
              <a:gd name="T56" fmla="*/ 266 w 321"/>
              <a:gd name="T57" fmla="*/ 1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1" h="321">
                <a:moveTo>
                  <a:pt x="160" y="0"/>
                </a:moveTo>
                <a:cubicBezTo>
                  <a:pt x="249" y="0"/>
                  <a:pt x="321" y="72"/>
                  <a:pt x="321" y="160"/>
                </a:cubicBezTo>
                <a:cubicBezTo>
                  <a:pt x="321" y="249"/>
                  <a:pt x="249" y="321"/>
                  <a:pt x="160" y="321"/>
                </a:cubicBezTo>
                <a:cubicBezTo>
                  <a:pt x="72" y="321"/>
                  <a:pt x="0" y="249"/>
                  <a:pt x="0" y="160"/>
                </a:cubicBezTo>
                <a:cubicBezTo>
                  <a:pt x="0" y="72"/>
                  <a:pt x="72" y="0"/>
                  <a:pt x="160" y="0"/>
                </a:cubicBezTo>
                <a:close/>
                <a:moveTo>
                  <a:pt x="199" y="145"/>
                </a:moveTo>
                <a:cubicBezTo>
                  <a:pt x="199" y="145"/>
                  <a:pt x="196" y="110"/>
                  <a:pt x="165" y="112"/>
                </a:cubicBezTo>
                <a:cubicBezTo>
                  <a:pt x="134" y="113"/>
                  <a:pt x="134" y="145"/>
                  <a:pt x="134" y="145"/>
                </a:cubicBezTo>
                <a:lnTo>
                  <a:pt x="199" y="145"/>
                </a:lnTo>
                <a:close/>
                <a:moveTo>
                  <a:pt x="266" y="101"/>
                </a:moveTo>
                <a:cubicBezTo>
                  <a:pt x="266" y="101"/>
                  <a:pt x="276" y="62"/>
                  <a:pt x="241" y="58"/>
                </a:cubicBezTo>
                <a:cubicBezTo>
                  <a:pt x="227" y="57"/>
                  <a:pt x="211" y="63"/>
                  <a:pt x="194" y="74"/>
                </a:cubicBezTo>
                <a:cubicBezTo>
                  <a:pt x="258" y="94"/>
                  <a:pt x="260" y="172"/>
                  <a:pt x="260" y="172"/>
                </a:cubicBezTo>
                <a:lnTo>
                  <a:pt x="133" y="172"/>
                </a:lnTo>
                <a:cubicBezTo>
                  <a:pt x="133" y="222"/>
                  <a:pt x="185" y="221"/>
                  <a:pt x="198" y="188"/>
                </a:cubicBezTo>
                <a:cubicBezTo>
                  <a:pt x="198" y="188"/>
                  <a:pt x="198" y="188"/>
                  <a:pt x="256" y="188"/>
                </a:cubicBezTo>
                <a:cubicBezTo>
                  <a:pt x="244" y="228"/>
                  <a:pt x="195" y="255"/>
                  <a:pt x="159" y="252"/>
                </a:cubicBezTo>
                <a:cubicBezTo>
                  <a:pt x="121" y="250"/>
                  <a:pt x="94" y="227"/>
                  <a:pt x="82" y="199"/>
                </a:cubicBezTo>
                <a:cubicBezTo>
                  <a:pt x="74" y="215"/>
                  <a:pt x="71" y="227"/>
                  <a:pt x="70" y="238"/>
                </a:cubicBezTo>
                <a:cubicBezTo>
                  <a:pt x="68" y="258"/>
                  <a:pt x="78" y="275"/>
                  <a:pt x="138" y="250"/>
                </a:cubicBezTo>
                <a:cubicBezTo>
                  <a:pt x="126" y="267"/>
                  <a:pt x="78" y="286"/>
                  <a:pt x="55" y="262"/>
                </a:cubicBezTo>
                <a:cubicBezTo>
                  <a:pt x="33" y="237"/>
                  <a:pt x="67" y="170"/>
                  <a:pt x="106" y="125"/>
                </a:cubicBezTo>
                <a:cubicBezTo>
                  <a:pt x="126" y="104"/>
                  <a:pt x="148" y="84"/>
                  <a:pt x="171" y="70"/>
                </a:cubicBezTo>
                <a:cubicBezTo>
                  <a:pt x="147" y="84"/>
                  <a:pt x="122" y="103"/>
                  <a:pt x="102" y="124"/>
                </a:cubicBezTo>
                <a:cubicBezTo>
                  <a:pt x="92" y="135"/>
                  <a:pt x="82" y="148"/>
                  <a:pt x="73" y="161"/>
                </a:cubicBezTo>
                <a:cubicBezTo>
                  <a:pt x="71" y="118"/>
                  <a:pt x="96" y="75"/>
                  <a:pt x="150" y="70"/>
                </a:cubicBezTo>
                <a:cubicBezTo>
                  <a:pt x="158" y="69"/>
                  <a:pt x="165" y="69"/>
                  <a:pt x="172" y="70"/>
                </a:cubicBezTo>
                <a:cubicBezTo>
                  <a:pt x="197" y="55"/>
                  <a:pt x="222" y="47"/>
                  <a:pt x="244" y="50"/>
                </a:cubicBezTo>
                <a:cubicBezTo>
                  <a:pt x="288" y="55"/>
                  <a:pt x="270" y="99"/>
                  <a:pt x="266" y="101"/>
                </a:cubicBezTo>
                <a:close/>
              </a:path>
            </a:pathLst>
          </a:custGeom>
          <a:gradFill>
            <a:gsLst>
              <a:gs pos="70000">
                <a:schemeClr val="bg2"/>
              </a:gs>
              <a:gs pos="0">
                <a:srgbClr val="FEA67E"/>
              </a:gs>
              <a:gs pos="100000">
                <a:srgbClr val="FD6F2F"/>
              </a:gs>
            </a:gsLst>
            <a:lin ang="5400000" scaled="1"/>
          </a:gradFill>
          <a:ln w="2857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8" name="TextBox 30"/>
          <p:cNvSpPr txBox="1"/>
          <p:nvPr/>
        </p:nvSpPr>
        <p:spPr>
          <a:xfrm>
            <a:off x="9263115" y="399747"/>
            <a:ext cx="3005389" cy="368300"/>
          </a:xfrm>
          <a:prstGeom prst="rect">
            <a:avLst/>
          </a:prstGeom>
          <a:noFill/>
        </p:spPr>
        <p:txBody>
          <a:bodyPr wrap="square" rtlCol="0">
            <a:spAutoFit/>
          </a:bodyPr>
          <a:lstStyle/>
          <a:p>
            <a:r>
              <a:rPr lang="en-US" altLang="zh-CN" sz="1800" smtClean="0">
                <a:solidFill>
                  <a:schemeClr val="tx1">
                    <a:lumMod val="65000"/>
                    <a:lumOff val="35000"/>
                  </a:schemeClr>
                </a:solidFill>
                <a:latin typeface="微软雅黑" panose="020B0503020204020204" pitchFamily="34" charset="-122"/>
                <a:ea typeface="微软雅黑" panose="020B0503020204020204" pitchFamily="34" charset="-122"/>
              </a:rPr>
              <a:t>WWW.PPT818.COM</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10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1000"/>
                                        <p:tgtEl>
                                          <p:spTgt spid="25"/>
                                        </p:tgtEl>
                                      </p:cBhvr>
                                    </p:animEffect>
                                  </p:childTnLst>
                                </p:cTn>
                              </p:par>
                            </p:childTnLst>
                          </p:cTn>
                        </p:par>
                        <p:par>
                          <p:cTn id="15" fill="hold">
                            <p:stCondLst>
                              <p:cond delay="2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 by="(-#ppt_w*2)" calcmode="lin" valueType="num">
                                      <p:cBhvr rctx="PPT">
                                        <p:cTn id="18" dur="500" autoRev="1" fill="hold">
                                          <p:stCondLst>
                                            <p:cond delay="0"/>
                                          </p:stCondLst>
                                        </p:cTn>
                                        <p:tgtEl>
                                          <p:spTgt spid="28"/>
                                        </p:tgtEl>
                                        <p:attrNameLst>
                                          <p:attrName>ppt_w</p:attrName>
                                        </p:attrNameLst>
                                      </p:cBhvr>
                                    </p:anim>
                                    <p:anim by="(#ppt_w*0.50)" calcmode="lin" valueType="num">
                                      <p:cBhvr>
                                        <p:cTn id="19" dur="500" decel="50000" autoRev="1" fill="hold">
                                          <p:stCondLst>
                                            <p:cond delay="0"/>
                                          </p:stCondLst>
                                        </p:cTn>
                                        <p:tgtEl>
                                          <p:spTgt spid="28"/>
                                        </p:tgtEl>
                                        <p:attrNameLst>
                                          <p:attrName>ppt_x</p:attrName>
                                        </p:attrNameLst>
                                      </p:cBhvr>
                                    </p:anim>
                                    <p:anim from="(-#ppt_h/2)" to="(#ppt_y)" calcmode="lin" valueType="num">
                                      <p:cBhvr>
                                        <p:cTn id="20" dur="1000" fill="hold">
                                          <p:stCondLst>
                                            <p:cond delay="0"/>
                                          </p:stCondLst>
                                        </p:cTn>
                                        <p:tgtEl>
                                          <p:spTgt spid="28"/>
                                        </p:tgtEl>
                                        <p:attrNameLst>
                                          <p:attrName>ppt_y</p:attrName>
                                        </p:attrNameLst>
                                      </p:cBhvr>
                                    </p:anim>
                                    <p:animRot by="21600000">
                                      <p:cBhvr>
                                        <p:cTn id="21" dur="1000" fill="hold">
                                          <p:stCondLst>
                                            <p:cond delay="0"/>
                                          </p:stCondLst>
                                        </p:cTn>
                                        <p:tgtEl>
                                          <p:spTgt spid="28"/>
                                        </p:tgtEl>
                                        <p:attrNameLst>
                                          <p:attrName>r</p:attrName>
                                        </p:attrNameLst>
                                      </p:cBhvr>
                                    </p:animRot>
                                  </p:childTnLst>
                                </p:cTn>
                              </p:par>
                            </p:childTnLst>
                          </p:cTn>
                        </p:par>
                        <p:par>
                          <p:cTn id="22" fill="hold">
                            <p:stCondLst>
                              <p:cond delay="4400"/>
                            </p:stCondLst>
                            <p:childTnLst>
                              <p:par>
                                <p:cTn id="23" presetID="3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par>
                          <p:cTn id="29" fill="hold">
                            <p:stCondLst>
                              <p:cond delay="54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3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style.rotation</p:attrName>
                                        </p:attrNameLst>
                                      </p:cBhvr>
                                      <p:tavLst>
                                        <p:tav tm="0">
                                          <p:val>
                                            <p:fltVal val="90"/>
                                          </p:val>
                                        </p:tav>
                                        <p:tav tm="100000">
                                          <p:val>
                                            <p:fltVal val="0"/>
                                          </p:val>
                                        </p:tav>
                                      </p:tavLst>
                                    </p:anim>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autoUpdateAnimBg="0"/>
      <p:bldP spid="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
        <p:nvSpPr>
          <p:cNvPr id="5" name="矩形 4"/>
          <p:cNvSpPr/>
          <p:nvPr/>
        </p:nvSpPr>
        <p:spPr>
          <a:xfrm>
            <a:off x="777049" y="246804"/>
            <a:ext cx="2260792" cy="523016"/>
          </a:xfrm>
          <a:prstGeom prst="rect">
            <a:avLst/>
          </a:prstGeom>
        </p:spPr>
        <p:txBody>
          <a:bodyPr wrap="square">
            <a:spAutoFit/>
          </a:bodyPr>
          <a:lstStyle/>
          <a:p>
            <a:pPr fontAlgn="base">
              <a:buFont typeface="Arial" panose="020B0604020202020204" pitchFamily="34" charset="0"/>
            </a:pPr>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项目关键词</a:t>
            </a:r>
          </a:p>
        </p:txBody>
      </p:sp>
      <p:sp>
        <p:nvSpPr>
          <p:cNvPr id="76" name="矩形 75"/>
          <p:cNvSpPr/>
          <p:nvPr/>
        </p:nvSpPr>
        <p:spPr>
          <a:xfrm>
            <a:off x="1157989" y="2092378"/>
            <a:ext cx="2527478" cy="2950745"/>
          </a:xfrm>
          <a:prstGeom prst="rect">
            <a:avLst/>
          </a:prstGeom>
        </p:spPr>
        <p:txBody>
          <a:bodyPr wrap="square">
            <a:spAutoFit/>
          </a:bodyPr>
          <a:lstStyle/>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佛道儒三教合一之圣地</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水帘洞景区</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祝融峰</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祝圣寺</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藏经殿</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方广寺</a:t>
            </a:r>
          </a:p>
          <a:p>
            <a:pPr algn="ctr">
              <a:lnSpc>
                <a:spcPct val="150000"/>
              </a:lnSpc>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77" name="组合 76"/>
          <p:cNvGrpSpPr/>
          <p:nvPr/>
        </p:nvGrpSpPr>
        <p:grpSpPr>
          <a:xfrm>
            <a:off x="1653322" y="1310210"/>
            <a:ext cx="1783621" cy="503569"/>
            <a:chOff x="4728777" y="1116487"/>
            <a:chExt cx="1784318" cy="503766"/>
          </a:xfrm>
        </p:grpSpPr>
        <p:sp>
          <p:nvSpPr>
            <p:cNvPr id="78" name="矩形: 圆角 77"/>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79" name="文本框 78"/>
            <p:cNvSpPr txBox="1"/>
            <p:nvPr/>
          </p:nvSpPr>
          <p:spPr>
            <a:xfrm>
              <a:off x="4808407" y="1153676"/>
              <a:ext cx="1620957"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洞天福地</a:t>
              </a:r>
            </a:p>
          </p:txBody>
        </p:sp>
      </p:grpSp>
      <p:grpSp>
        <p:nvGrpSpPr>
          <p:cNvPr id="80" name="组合 79"/>
          <p:cNvGrpSpPr/>
          <p:nvPr/>
        </p:nvGrpSpPr>
        <p:grpSpPr>
          <a:xfrm>
            <a:off x="5100388" y="1309813"/>
            <a:ext cx="1783621" cy="503569"/>
            <a:chOff x="6734041" y="3555858"/>
            <a:chExt cx="1784318" cy="503766"/>
          </a:xfrm>
        </p:grpSpPr>
        <p:sp>
          <p:nvSpPr>
            <p:cNvPr id="81" name="矩形: 圆角 80"/>
            <p:cNvSpPr/>
            <p:nvPr/>
          </p:nvSpPr>
          <p:spPr bwMode="auto">
            <a:xfrm>
              <a:off x="6734041" y="3555858"/>
              <a:ext cx="1784318" cy="503766"/>
            </a:xfrm>
            <a:prstGeom prst="roundRect">
              <a:avLst/>
            </a:prstGeom>
            <a:gradFill>
              <a:gsLst>
                <a:gs pos="70000">
                  <a:schemeClr val="bg2"/>
                </a:gs>
                <a:gs pos="0">
                  <a:srgbClr val="FEA67E"/>
                </a:gs>
                <a:gs pos="100000">
                  <a:srgbClr val="FD6F2F"/>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82" name="文本框 81"/>
            <p:cNvSpPr txBox="1"/>
            <p:nvPr/>
          </p:nvSpPr>
          <p:spPr>
            <a:xfrm>
              <a:off x="6826194" y="3593047"/>
              <a:ext cx="1595912"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交通便利</a:t>
              </a:r>
            </a:p>
          </p:txBody>
        </p:sp>
      </p:grpSp>
      <p:sp>
        <p:nvSpPr>
          <p:cNvPr id="121" name="矩形 120"/>
          <p:cNvSpPr/>
          <p:nvPr/>
        </p:nvSpPr>
        <p:spPr>
          <a:xfrm>
            <a:off x="4804590" y="2126666"/>
            <a:ext cx="2527478" cy="2950745"/>
          </a:xfrm>
          <a:prstGeom prst="rect">
            <a:avLst/>
          </a:prstGeom>
        </p:spPr>
        <p:txBody>
          <a:bodyPr wrap="square">
            <a:spAutoFit/>
          </a:bodyPr>
          <a:lstStyle/>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京广铁路</a:t>
            </a:r>
          </a:p>
          <a:p>
            <a:pPr algn="ctr">
              <a:lnSpc>
                <a:spcPct val="150000"/>
              </a:lnSpc>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107</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国道</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武广高铁</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京港澳高速</a:t>
            </a:r>
          </a:p>
          <a:p>
            <a:pPr algn="ctr">
              <a:lnSpc>
                <a:spcPct val="150000"/>
              </a:lnSpc>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项目高速</a:t>
            </a:r>
          </a:p>
          <a:p>
            <a:pPr algn="ctr">
              <a:lnSpc>
                <a:spcPct val="150000"/>
              </a:lnSpc>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项目机场</a:t>
            </a:r>
          </a:p>
          <a:p>
            <a:pPr algn="ctr">
              <a:lnSpc>
                <a:spcPct val="150000"/>
              </a:lnSpc>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122" name="组合 121"/>
          <p:cNvGrpSpPr/>
          <p:nvPr/>
        </p:nvGrpSpPr>
        <p:grpSpPr>
          <a:xfrm>
            <a:off x="8428883" y="1351411"/>
            <a:ext cx="1783621" cy="503569"/>
            <a:chOff x="6734041" y="3555858"/>
            <a:chExt cx="1784318" cy="503766"/>
          </a:xfrm>
          <a:solidFill>
            <a:srgbClr val="C00000"/>
          </a:solidFill>
        </p:grpSpPr>
        <p:sp>
          <p:nvSpPr>
            <p:cNvPr id="123" name="矩形: 圆角 122"/>
            <p:cNvSpPr/>
            <p:nvPr/>
          </p:nvSpPr>
          <p:spPr bwMode="auto">
            <a:xfrm>
              <a:off x="6734041" y="3555858"/>
              <a:ext cx="1784318" cy="503766"/>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124" name="文本框 123"/>
            <p:cNvSpPr txBox="1"/>
            <p:nvPr/>
          </p:nvSpPr>
          <p:spPr>
            <a:xfrm>
              <a:off x="6826194" y="3593047"/>
              <a:ext cx="1595912" cy="461665"/>
            </a:xfrm>
            <a:prstGeom prst="rect">
              <a:avLst/>
            </a:prstGeom>
            <a:grpFill/>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产业单一</a:t>
              </a:r>
            </a:p>
          </p:txBody>
        </p:sp>
      </p:grpSp>
      <p:sp>
        <p:nvSpPr>
          <p:cNvPr id="125" name="矩形 124"/>
          <p:cNvSpPr/>
          <p:nvPr/>
        </p:nvSpPr>
        <p:spPr>
          <a:xfrm>
            <a:off x="8183417" y="2092379"/>
            <a:ext cx="2527478" cy="3781418"/>
          </a:xfrm>
          <a:prstGeom prst="rect">
            <a:avLst/>
          </a:prstGeom>
        </p:spPr>
        <p:txBody>
          <a:bodyPr wrap="square">
            <a:spAutoFit/>
          </a:bodyPr>
          <a:lstStyle/>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烧香拜佛</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是目前衡山旅游的主要目的景区观光资源</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未能成分发挥</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区内商业形态单一</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品质较低</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难以全面满足游客需求</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过夜游客比例较少</a:t>
            </a:r>
          </a:p>
          <a:p>
            <a:pPr algn="ctr">
              <a:lnSpc>
                <a:spcPct val="150000"/>
              </a:lnSpc>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景区游客比例较</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21"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268290"/>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项目数据</a:t>
            </a:r>
          </a:p>
        </p:txBody>
      </p:sp>
      <p:sp>
        <p:nvSpPr>
          <p:cNvPr id="24" name="文本框 23"/>
          <p:cNvSpPr txBox="1"/>
          <p:nvPr/>
        </p:nvSpPr>
        <p:spPr>
          <a:xfrm>
            <a:off x="921811" y="1121374"/>
            <a:ext cx="278984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lgn="just">
              <a:defRPr sz="1600">
                <a:solidFill>
                  <a:schemeClr val="accent1"/>
                </a:solidFill>
                <a:latin typeface="微软雅黑" panose="020B0503020204020204" pitchFamily="34" charset="-122"/>
                <a:ea typeface="微软雅黑" panose="020B0503020204020204" pitchFamily="34" charset="-122"/>
              </a:defRPr>
            </a:lvl1pPr>
          </a:lstStyle>
          <a:p>
            <a:r>
              <a:rPr lang="zh-CN" altLang="en-US" sz="1800" b="1" kern="100" noProof="1">
                <a:solidFill>
                  <a:schemeClr val="tx1"/>
                </a:solidFill>
                <a:cs typeface="Times New Roman" panose="02020603050405020304" pitchFamily="18" charset="0"/>
              </a:rPr>
              <a:t>数据概况：</a:t>
            </a:r>
            <a:endParaRPr lang="en-US" altLang="zh-CN" sz="1800" b="1" kern="100" noProof="1">
              <a:solidFill>
                <a:schemeClr val="tx1"/>
              </a:solidFill>
              <a:cs typeface="Times New Roman" panose="02020603050405020304" pitchFamily="18" charset="0"/>
            </a:endParaRPr>
          </a:p>
        </p:txBody>
      </p:sp>
      <p:grpSp>
        <p:nvGrpSpPr>
          <p:cNvPr id="25" name="组合 24"/>
          <p:cNvGrpSpPr/>
          <p:nvPr/>
        </p:nvGrpSpPr>
        <p:grpSpPr>
          <a:xfrm>
            <a:off x="4905385" y="1282451"/>
            <a:ext cx="1164431" cy="1169713"/>
            <a:chOff x="7759325" y="3689185"/>
            <a:chExt cx="1164886" cy="1170170"/>
          </a:xfrm>
        </p:grpSpPr>
        <p:sp>
          <p:nvSpPr>
            <p:cNvPr id="26" name="Oval 16"/>
            <p:cNvSpPr>
              <a:spLocks noChangeArrowheads="1"/>
            </p:cNvSpPr>
            <p:nvPr/>
          </p:nvSpPr>
          <p:spPr bwMode="auto">
            <a:xfrm flipV="1">
              <a:off x="7759325" y="3689185"/>
              <a:ext cx="1164886" cy="1170170"/>
            </a:xfrm>
            <a:prstGeom prst="ellipse">
              <a:avLst/>
            </a:prstGeom>
            <a:solidFill>
              <a:srgbClr val="C00000"/>
            </a:solidFill>
            <a:ln w="28575">
              <a:noFill/>
              <a:roun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200"/>
            </a:p>
          </p:txBody>
        </p:sp>
        <p:sp>
          <p:nvSpPr>
            <p:cNvPr id="27" name="矩形 26"/>
            <p:cNvSpPr/>
            <p:nvPr/>
          </p:nvSpPr>
          <p:spPr>
            <a:xfrm>
              <a:off x="7811438" y="3919182"/>
              <a:ext cx="1065862" cy="738664"/>
            </a:xfrm>
            <a:prstGeom prst="rect">
              <a:avLst/>
            </a:prstGeom>
            <a:ln w="9525">
              <a:no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rPr>
                <a:t>10</a:t>
              </a:r>
              <a:r>
                <a:rPr lang="zh-CN" altLang="en-US" sz="2800" b="1" kern="100" dirty="0">
                  <a:solidFill>
                    <a:schemeClr val="bg1"/>
                  </a:solidFill>
                  <a:latin typeface="微软雅黑" panose="020B0503020204020204" pitchFamily="34" charset="-122"/>
                  <a:ea typeface="微软雅黑" panose="020B0503020204020204" pitchFamily="34" charset="-122"/>
                </a:rPr>
                <a:t>万</a:t>
              </a:r>
              <a:r>
                <a:rPr lang="zh-CN" altLang="en-US" sz="1400" kern="100" dirty="0">
                  <a:solidFill>
                    <a:schemeClr val="bg1"/>
                  </a:solidFill>
                  <a:latin typeface="微软雅黑" panose="020B0503020204020204" pitchFamily="34" charset="-122"/>
                  <a:ea typeface="微软雅黑" panose="020B0503020204020204" pitchFamily="34" charset="-122"/>
                </a:rPr>
                <a:t>常住人口</a:t>
              </a:r>
              <a:endParaRPr lang="zh-CN" altLang="zh-CN" sz="2200" kern="100" dirty="0">
                <a:solidFill>
                  <a:schemeClr val="bg1"/>
                </a:solidFill>
                <a:latin typeface="微软雅黑" panose="020B0503020204020204" pitchFamily="34" charset="-122"/>
                <a:ea typeface="微软雅黑" panose="020B0503020204020204" pitchFamily="34" charset="-122"/>
              </a:endParaRPr>
            </a:p>
          </p:txBody>
        </p:sp>
      </p:grpSp>
      <p:sp>
        <p:nvSpPr>
          <p:cNvPr id="42" name="TextBox 47"/>
          <p:cNvSpPr txBox="1">
            <a:spLocks noChangeArrowheads="1"/>
          </p:cNvSpPr>
          <p:nvPr/>
        </p:nvSpPr>
        <p:spPr bwMode="auto">
          <a:xfrm>
            <a:off x="1081775" y="2904685"/>
            <a:ext cx="3387989"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201</a:t>
            </a: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4年旅游总收入  </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57亿元</a:t>
            </a:r>
          </a:p>
        </p:txBody>
      </p:sp>
      <p:sp>
        <p:nvSpPr>
          <p:cNvPr id="46" name="TextBox 46"/>
          <p:cNvSpPr txBox="1">
            <a:spLocks noChangeArrowheads="1"/>
          </p:cNvSpPr>
          <p:nvPr/>
        </p:nvSpPr>
        <p:spPr bwMode="auto">
          <a:xfrm>
            <a:off x="1079371" y="1861480"/>
            <a:ext cx="3643552"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201</a:t>
            </a: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4年常住总人口  </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pitchFamily="34" charset="0"/>
              </a:rPr>
              <a:t>约10万人</a:t>
            </a:r>
            <a:r>
              <a:rPr lang="zh-CN" altLang="en-US" sz="2400" dirty="0">
                <a:latin typeface="微软雅黑" panose="020B0503020204020204" pitchFamily="34" charset="-122"/>
                <a:ea typeface="微软雅黑" panose="020B0503020204020204" pitchFamily="34" charset="-122"/>
                <a:cs typeface="Calibri" panose="020F0502020204030204" pitchFamily="34" charset="0"/>
              </a:rPr>
              <a:t> </a:t>
            </a:r>
          </a:p>
        </p:txBody>
      </p:sp>
      <p:grpSp>
        <p:nvGrpSpPr>
          <p:cNvPr id="47" name="组合 46"/>
          <p:cNvGrpSpPr/>
          <p:nvPr/>
        </p:nvGrpSpPr>
        <p:grpSpPr>
          <a:xfrm>
            <a:off x="5178781" y="3083304"/>
            <a:ext cx="1164431" cy="1169713"/>
            <a:chOff x="7759325" y="3689185"/>
            <a:chExt cx="1164886" cy="1170170"/>
          </a:xfrm>
          <a:solidFill>
            <a:srgbClr val="FD7B3F"/>
          </a:solidFill>
        </p:grpSpPr>
        <p:sp>
          <p:nvSpPr>
            <p:cNvPr id="48" name="Oval 16"/>
            <p:cNvSpPr>
              <a:spLocks noChangeArrowheads="1"/>
            </p:cNvSpPr>
            <p:nvPr/>
          </p:nvSpPr>
          <p:spPr bwMode="auto">
            <a:xfrm flipV="1">
              <a:off x="7759325" y="3689185"/>
              <a:ext cx="1164886" cy="1170170"/>
            </a:xfrm>
            <a:prstGeom prst="ellipse">
              <a:avLst/>
            </a:prstGeom>
            <a:grpFill/>
            <a:ln w="28575">
              <a:solidFill>
                <a:schemeClr val="accent2"/>
              </a:solidFill>
              <a:roun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200"/>
            </a:p>
          </p:txBody>
        </p:sp>
        <p:sp>
          <p:nvSpPr>
            <p:cNvPr id="49" name="矩形 48"/>
            <p:cNvSpPr/>
            <p:nvPr/>
          </p:nvSpPr>
          <p:spPr>
            <a:xfrm>
              <a:off x="7811438" y="3919182"/>
              <a:ext cx="1065862" cy="738664"/>
            </a:xfrm>
            <a:prstGeom prst="rect">
              <a:avLst/>
            </a:prstGeom>
            <a:no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kern="100" dirty="0">
                  <a:solidFill>
                    <a:schemeClr val="bg1"/>
                  </a:solidFill>
                  <a:latin typeface="微软雅黑" panose="020B0503020204020204" pitchFamily="34" charset="-122"/>
                  <a:ea typeface="微软雅黑" panose="020B0503020204020204" pitchFamily="34" charset="-122"/>
                </a:rPr>
                <a:t>旅游收入</a:t>
              </a:r>
              <a:r>
                <a:rPr lang="en-US" altLang="zh-CN" sz="2800" b="1" kern="100" dirty="0">
                  <a:solidFill>
                    <a:schemeClr val="bg1"/>
                  </a:solidFill>
                  <a:latin typeface="微软雅黑" panose="020B0503020204020204" pitchFamily="34" charset="-122"/>
                  <a:ea typeface="微软雅黑" panose="020B0503020204020204" pitchFamily="34" charset="-122"/>
                </a:rPr>
                <a:t>57</a:t>
              </a:r>
              <a:r>
                <a:rPr lang="zh-CN" altLang="en-US" sz="2800" b="1" kern="100" dirty="0">
                  <a:solidFill>
                    <a:schemeClr val="bg1"/>
                  </a:solidFill>
                  <a:latin typeface="微软雅黑" panose="020B0503020204020204" pitchFamily="34" charset="-122"/>
                  <a:ea typeface="微软雅黑" panose="020B0503020204020204" pitchFamily="34" charset="-122"/>
                </a:rPr>
                <a:t>亿</a:t>
              </a:r>
              <a:endParaRPr lang="zh-CN" altLang="zh-CN" sz="2800" b="1" kern="100" dirty="0">
                <a:solidFill>
                  <a:schemeClr val="bg1"/>
                </a:solidFill>
                <a:latin typeface="微软雅黑" panose="020B0503020204020204" pitchFamily="34" charset="-122"/>
                <a:ea typeface="微软雅黑" panose="020B0503020204020204" pitchFamily="34" charset="-122"/>
              </a:endParaRPr>
            </a:p>
          </p:txBody>
        </p:sp>
      </p:grpSp>
      <p:sp>
        <p:nvSpPr>
          <p:cNvPr id="50" name="TextBox 47"/>
          <p:cNvSpPr txBox="1">
            <a:spLocks noChangeArrowheads="1"/>
          </p:cNvSpPr>
          <p:nvPr/>
        </p:nvSpPr>
        <p:spPr bwMode="auto">
          <a:xfrm>
            <a:off x="1348769" y="4433952"/>
            <a:ext cx="3387989"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首批国家</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 </a:t>
            </a:r>
            <a:r>
              <a:rPr lang="en-US" altLang="zh-CN"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5A</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级 </a:t>
            </a: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旅游景区 </a:t>
            </a:r>
          </a:p>
        </p:txBody>
      </p:sp>
      <p:sp>
        <p:nvSpPr>
          <p:cNvPr id="51" name="TextBox 47"/>
          <p:cNvSpPr txBox="1">
            <a:spLocks noChangeArrowheads="1"/>
          </p:cNvSpPr>
          <p:nvPr/>
        </p:nvSpPr>
        <p:spPr bwMode="auto">
          <a:xfrm>
            <a:off x="5178781" y="4884158"/>
            <a:ext cx="3387989"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中国 </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十大</a:t>
            </a: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 风景名胜区 </a:t>
            </a:r>
          </a:p>
        </p:txBody>
      </p:sp>
      <p:sp>
        <p:nvSpPr>
          <p:cNvPr id="52" name="TextBox 47"/>
          <p:cNvSpPr txBox="1">
            <a:spLocks noChangeArrowheads="1"/>
          </p:cNvSpPr>
          <p:nvPr/>
        </p:nvSpPr>
        <p:spPr bwMode="auto">
          <a:xfrm>
            <a:off x="7596614" y="1869386"/>
            <a:ext cx="3792834" cy="4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nSpc>
                <a:spcPct val="100000"/>
              </a:lnSpc>
              <a:spcBef>
                <a:spcPct val="0"/>
              </a:spcBef>
              <a:buNone/>
            </a:pPr>
            <a:r>
              <a:rPr lang="en-US" altLang="zh-CN"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2014</a:t>
            </a:r>
            <a:r>
              <a:rPr lang="zh-CN" altLang="en-US" sz="1800" dirty="0">
                <a:solidFill>
                  <a:srgbClr val="4D4D4D"/>
                </a:solidFill>
                <a:latin typeface="微软雅黑" panose="020B0503020204020204" pitchFamily="34" charset="-122"/>
                <a:ea typeface="微软雅黑" panose="020B0503020204020204" pitchFamily="34" charset="-122"/>
                <a:cs typeface="Calibri" panose="020F0502020204030204" pitchFamily="34" charset="0"/>
              </a:rPr>
              <a:t>年接待游客  </a:t>
            </a:r>
            <a:r>
              <a:rPr lang="en-US" altLang="zh-CN"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706</a:t>
            </a:r>
            <a:r>
              <a:rPr lang="zh-CN" altLang="en-US" sz="2400" b="1" dirty="0">
                <a:solidFill>
                  <a:srgbClr val="FF0000"/>
                </a:solidFill>
                <a:latin typeface="微软雅黑" panose="020B0503020204020204" pitchFamily="34" charset="-122"/>
                <a:ea typeface="微软雅黑" panose="020B0503020204020204" pitchFamily="34" charset="-122"/>
                <a:cs typeface="Calibri" panose="020F0502020204030204" pitchFamily="34" charset="0"/>
              </a:rPr>
              <a:t>万人次</a:t>
            </a:r>
          </a:p>
        </p:txBody>
      </p:sp>
      <p:sp>
        <p:nvSpPr>
          <p:cNvPr id="53" name="矩形 40"/>
          <p:cNvSpPr>
            <a:spLocks noChangeArrowheads="1"/>
          </p:cNvSpPr>
          <p:nvPr/>
        </p:nvSpPr>
        <p:spPr bwMode="auto">
          <a:xfrm>
            <a:off x="960938" y="1859088"/>
            <a:ext cx="46020" cy="509388"/>
          </a:xfrm>
          <a:prstGeom prst="rect">
            <a:avLst/>
          </a:prstGeom>
          <a:solidFill>
            <a:srgbClr val="4D4D4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4" name="矩形 40"/>
          <p:cNvSpPr>
            <a:spLocks noChangeArrowheads="1"/>
          </p:cNvSpPr>
          <p:nvPr/>
        </p:nvSpPr>
        <p:spPr bwMode="auto">
          <a:xfrm>
            <a:off x="960938" y="2873954"/>
            <a:ext cx="46020" cy="509388"/>
          </a:xfrm>
          <a:prstGeom prst="rect">
            <a:avLst/>
          </a:prstGeom>
          <a:solidFill>
            <a:srgbClr val="4D4D4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55" name="组合 54"/>
          <p:cNvGrpSpPr/>
          <p:nvPr/>
        </p:nvGrpSpPr>
        <p:grpSpPr>
          <a:xfrm>
            <a:off x="8591668" y="2955167"/>
            <a:ext cx="1472108" cy="1478785"/>
            <a:chOff x="7759325" y="3689185"/>
            <a:chExt cx="1164886" cy="1170170"/>
          </a:xfrm>
        </p:grpSpPr>
        <p:sp>
          <p:nvSpPr>
            <p:cNvPr id="56" name="Oval 16"/>
            <p:cNvSpPr>
              <a:spLocks noChangeArrowheads="1"/>
            </p:cNvSpPr>
            <p:nvPr/>
          </p:nvSpPr>
          <p:spPr bwMode="auto">
            <a:xfrm flipV="1">
              <a:off x="7759325" y="3689185"/>
              <a:ext cx="1164886" cy="1170170"/>
            </a:xfrm>
            <a:prstGeom prst="ellipse">
              <a:avLst/>
            </a:prstGeom>
            <a:solidFill>
              <a:srgbClr val="C00000"/>
            </a:solidFill>
            <a:ln w="28575">
              <a:noFill/>
              <a:round/>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200"/>
            </a:p>
          </p:txBody>
        </p:sp>
        <p:sp>
          <p:nvSpPr>
            <p:cNvPr id="57" name="矩形 56"/>
            <p:cNvSpPr/>
            <p:nvPr/>
          </p:nvSpPr>
          <p:spPr>
            <a:xfrm>
              <a:off x="7811438" y="3919182"/>
              <a:ext cx="1065862" cy="754695"/>
            </a:xfrm>
            <a:prstGeom prst="rect">
              <a:avLst/>
            </a:prstGeom>
            <a:ln w="9525">
              <a:no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800" b="1" kern="100" dirty="0">
                  <a:solidFill>
                    <a:schemeClr val="bg1"/>
                  </a:solidFill>
                  <a:latin typeface="微软雅黑" panose="020B0503020204020204" pitchFamily="34" charset="-122"/>
                  <a:ea typeface="微软雅黑" panose="020B0503020204020204" pitchFamily="34" charset="-122"/>
                </a:rPr>
                <a:t>706</a:t>
              </a:r>
              <a:r>
                <a:rPr lang="zh-CN" altLang="en-US" sz="2800" b="1" kern="100" dirty="0">
                  <a:solidFill>
                    <a:schemeClr val="bg1"/>
                  </a:solidFill>
                  <a:latin typeface="微软雅黑" panose="020B0503020204020204" pitchFamily="34" charset="-122"/>
                  <a:ea typeface="微软雅黑" panose="020B0503020204020204" pitchFamily="34" charset="-122"/>
                </a:rPr>
                <a:t>万次</a:t>
              </a:r>
              <a:r>
                <a:rPr lang="zh-CN" altLang="en-US" sz="1400" kern="100" dirty="0">
                  <a:solidFill>
                    <a:schemeClr val="bg1"/>
                  </a:solidFill>
                  <a:latin typeface="微软雅黑" panose="020B0503020204020204" pitchFamily="34" charset="-122"/>
                  <a:ea typeface="微软雅黑" panose="020B0503020204020204" pitchFamily="34" charset="-122"/>
                </a:rPr>
                <a:t>接待游客</a:t>
              </a:r>
              <a:endParaRPr lang="zh-CN" altLang="zh-CN" sz="2200" kern="100" dirty="0">
                <a:solidFill>
                  <a:schemeClr val="bg1"/>
                </a:solidFill>
                <a:latin typeface="微软雅黑" panose="020B0503020204020204" pitchFamily="34" charset="-122"/>
                <a:ea typeface="微软雅黑" panose="020B0503020204020204" pitchFamily="34" charset="-122"/>
              </a:endParaRPr>
            </a:p>
          </p:txBody>
        </p:sp>
      </p:grpSp>
      <p:sp>
        <p:nvSpPr>
          <p:cNvPr id="58" name="矩形 40"/>
          <p:cNvSpPr>
            <a:spLocks noChangeArrowheads="1"/>
          </p:cNvSpPr>
          <p:nvPr/>
        </p:nvSpPr>
        <p:spPr bwMode="auto">
          <a:xfrm>
            <a:off x="1201368" y="4433952"/>
            <a:ext cx="46020" cy="509388"/>
          </a:xfrm>
          <a:prstGeom prst="rect">
            <a:avLst/>
          </a:prstGeom>
          <a:solidFill>
            <a:srgbClr val="4D4D4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59" name="矩形 40"/>
          <p:cNvSpPr>
            <a:spLocks noChangeArrowheads="1"/>
          </p:cNvSpPr>
          <p:nvPr/>
        </p:nvSpPr>
        <p:spPr bwMode="auto">
          <a:xfrm>
            <a:off x="4957478" y="4897023"/>
            <a:ext cx="46020" cy="509388"/>
          </a:xfrm>
          <a:prstGeom prst="rect">
            <a:avLst/>
          </a:prstGeom>
          <a:solidFill>
            <a:srgbClr val="4D4D4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0" name="矩形 40"/>
          <p:cNvSpPr>
            <a:spLocks noChangeArrowheads="1"/>
          </p:cNvSpPr>
          <p:nvPr/>
        </p:nvSpPr>
        <p:spPr bwMode="auto">
          <a:xfrm>
            <a:off x="7430811" y="1845435"/>
            <a:ext cx="46020" cy="509388"/>
          </a:xfrm>
          <a:prstGeom prst="rect">
            <a:avLst/>
          </a:prstGeom>
          <a:solidFill>
            <a:srgbClr val="4D4D4D"/>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8"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ppt_x"/>
                                          </p:val>
                                        </p:tav>
                                        <p:tav tm="100000">
                                          <p:val>
                                            <p:strVal val="#ppt_x"/>
                                          </p:val>
                                        </p:tav>
                                      </p:tavLst>
                                    </p:anim>
                                    <p:anim calcmode="lin" valueType="num">
                                      <p:cBhvr additive="base">
                                        <p:cTn id="53" dur="500" fill="hold"/>
                                        <p:tgtEl>
                                          <p:spTgt spid="5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ppt_x"/>
                                          </p:val>
                                        </p:tav>
                                        <p:tav tm="100000">
                                          <p:val>
                                            <p:strVal val="#ppt_x"/>
                                          </p:val>
                                        </p:tav>
                                      </p:tavLst>
                                    </p:anim>
                                    <p:anim calcmode="lin" valueType="num">
                                      <p:cBhvr additive="base">
                                        <p:cTn id="5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p:bldP spid="46" grpId="0"/>
      <p:bldP spid="50" grpId="0"/>
      <p:bldP spid="51" grpId="0"/>
      <p:bldP spid="52" grpId="0"/>
      <p:bldP spid="53" grpId="0" animBg="1"/>
      <p:bldP spid="54" grpId="0" animBg="1"/>
      <p:bldP spid="58" grpId="0" animBg="1"/>
      <p:bldP spid="59"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66879" y="249866"/>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政府规划</a:t>
            </a:r>
          </a:p>
        </p:txBody>
      </p:sp>
      <p:grpSp>
        <p:nvGrpSpPr>
          <p:cNvPr id="2" name="组合 1"/>
          <p:cNvGrpSpPr/>
          <p:nvPr/>
        </p:nvGrpSpPr>
        <p:grpSpPr>
          <a:xfrm>
            <a:off x="986097" y="1288871"/>
            <a:ext cx="5346295" cy="4280259"/>
            <a:chOff x="875713" y="1442580"/>
            <a:chExt cx="5348383" cy="4281931"/>
          </a:xfrm>
        </p:grpSpPr>
        <p:pic>
          <p:nvPicPr>
            <p:cNvPr id="36" name="Picture 71" descr="IMG_2680"/>
            <p:cNvPicPr>
              <a:picLocks noChangeAspect="1" noChangeArrowheads="1"/>
            </p:cNvPicPr>
            <p:nvPr/>
          </p:nvPicPr>
          <p:blipFill>
            <a:blip r:embed="rId3" cstate="screen"/>
            <a:srcRect/>
            <a:stretch>
              <a:fillRect/>
            </a:stretch>
          </p:blipFill>
          <p:spPr bwMode="auto">
            <a:xfrm>
              <a:off x="895997" y="1442580"/>
              <a:ext cx="3075240" cy="159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72" descr="IMG_2686"/>
            <p:cNvPicPr>
              <a:picLocks noChangeAspect="1" noChangeArrowheads="1"/>
            </p:cNvPicPr>
            <p:nvPr/>
          </p:nvPicPr>
          <p:blipFill>
            <a:blip r:embed="rId4" cstate="screen"/>
            <a:srcRect/>
            <a:stretch>
              <a:fillRect/>
            </a:stretch>
          </p:blipFill>
          <p:spPr bwMode="auto">
            <a:xfrm>
              <a:off x="875713" y="3049911"/>
              <a:ext cx="3054956" cy="267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3" descr="IMG_2684"/>
            <p:cNvPicPr>
              <a:picLocks noChangeAspect="1" noChangeArrowheads="1"/>
            </p:cNvPicPr>
            <p:nvPr/>
          </p:nvPicPr>
          <p:blipFill>
            <a:blip r:embed="rId5" cstate="screen"/>
            <a:srcRect/>
            <a:stretch>
              <a:fillRect/>
            </a:stretch>
          </p:blipFill>
          <p:spPr bwMode="auto">
            <a:xfrm>
              <a:off x="4019260" y="1485226"/>
              <a:ext cx="2178244" cy="294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4" descr="IMG_2528"/>
            <p:cNvPicPr>
              <a:picLocks noChangeAspect="1" noChangeArrowheads="1"/>
            </p:cNvPicPr>
            <p:nvPr/>
          </p:nvPicPr>
          <p:blipFill>
            <a:blip r:embed="rId6" cstate="screen"/>
            <a:srcRect/>
            <a:stretch>
              <a:fillRect/>
            </a:stretch>
          </p:blipFill>
          <p:spPr bwMode="auto">
            <a:xfrm>
              <a:off x="3992668" y="4509120"/>
              <a:ext cx="2231428" cy="121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矩形 83"/>
          <p:cNvSpPr>
            <a:spLocks noChangeArrowheads="1"/>
          </p:cNvSpPr>
          <p:nvPr/>
        </p:nvSpPr>
        <p:spPr bwMode="auto">
          <a:xfrm>
            <a:off x="7492834" y="1766143"/>
            <a:ext cx="3408700" cy="3511970"/>
          </a:xfrm>
          <a:prstGeom prst="rect">
            <a:avLst/>
          </a:prstGeom>
          <a:noFill/>
          <a:ln w="9525" cmpd="sng">
            <a:solidFill>
              <a:schemeClr val="accent1">
                <a:lumMod val="40000"/>
                <a:lumOff val="60000"/>
              </a:schemeClr>
            </a:solidFill>
            <a:miter lim="800000"/>
          </a:ln>
        </p:spPr>
        <p:txBody>
          <a:bodyPr/>
          <a:lstStyle/>
          <a:p>
            <a:endParaRPr lang="zh-CN" altLang="en-US" sz="1800"/>
          </a:p>
        </p:txBody>
      </p:sp>
      <p:sp>
        <p:nvSpPr>
          <p:cNvPr id="41" name="Freeform 12"/>
          <p:cNvSpPr/>
          <p:nvPr/>
        </p:nvSpPr>
        <p:spPr bwMode="auto">
          <a:xfrm>
            <a:off x="7418247" y="1620151"/>
            <a:ext cx="528432" cy="53001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lang="zh-CN" altLang="en-US" sz="1800"/>
          </a:p>
        </p:txBody>
      </p:sp>
      <p:sp>
        <p:nvSpPr>
          <p:cNvPr id="43" name="Freeform 12"/>
          <p:cNvSpPr/>
          <p:nvPr/>
        </p:nvSpPr>
        <p:spPr bwMode="auto">
          <a:xfrm flipH="1" flipV="1">
            <a:off x="10497799" y="4894087"/>
            <a:ext cx="528432" cy="53001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p:spPr>
        <p:txBody>
          <a:bodyPr/>
          <a:lstStyle/>
          <a:p>
            <a:endParaRPr lang="zh-CN" altLang="en-US" sz="1800"/>
          </a:p>
        </p:txBody>
      </p:sp>
      <p:sp>
        <p:nvSpPr>
          <p:cNvPr id="44" name="TextBox 44"/>
          <p:cNvSpPr txBox="1"/>
          <p:nvPr/>
        </p:nvSpPr>
        <p:spPr>
          <a:xfrm>
            <a:off x="7614233" y="2400364"/>
            <a:ext cx="3191085" cy="2950745"/>
          </a:xfrm>
          <a:prstGeom prst="rect">
            <a:avLst/>
          </a:prstGeom>
          <a:noFill/>
        </p:spPr>
        <p:txBody>
          <a:bodyPr wrap="square" rtlCol="0">
            <a:spAutoFit/>
          </a:bodyPr>
          <a:lstStyle/>
          <a:p>
            <a:pPr>
              <a:lnSpc>
                <a:spcPct val="150000"/>
              </a:lnSpc>
            </a:pPr>
            <a:r>
              <a:rPr lang="zh-CN" altLang="en-US" sz="1800" dirty="0">
                <a:solidFill>
                  <a:srgbClr val="4D4D4D"/>
                </a:solidFill>
                <a:latin typeface="微软雅黑" panose="020B0503020204020204" pitchFamily="34" charset="-122"/>
                <a:ea typeface="微软雅黑" panose="020B0503020204020204" pitchFamily="34" charset="-122"/>
              </a:rPr>
              <a:t>项目政府规划：文化产业发展元年，充分发挥并拓展景观资源形成更多更丰富的精品旅游产品，突破产业单一现状打造提升</a:t>
            </a: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项目商业价值表现。</a:t>
            </a:r>
          </a:p>
          <a:p>
            <a:pPr>
              <a:lnSpc>
                <a:spcPct val="150000"/>
              </a:lnSpc>
            </a:pPr>
            <a:endParaRPr lang="zh-CN" altLang="en-US" sz="1800" dirty="0">
              <a:solidFill>
                <a:srgbClr val="4D4D4D"/>
              </a:solidFill>
              <a:latin typeface="微软雅黑" panose="020B0503020204020204" pitchFamily="34" charset="-122"/>
              <a:ea typeface="微软雅黑" panose="020B0503020204020204" pitchFamily="34" charset="-122"/>
            </a:endParaRPr>
          </a:p>
          <a:p>
            <a:pPr>
              <a:lnSpc>
                <a:spcPct val="150000"/>
              </a:lnSpc>
            </a:pPr>
            <a:endParaRPr lang="zh-CN" altLang="en-US" sz="1800" dirty="0">
              <a:solidFill>
                <a:srgbClr val="4D4D4D"/>
              </a:solidFill>
              <a:latin typeface="微软雅黑" panose="020B0503020204020204" pitchFamily="34" charset="-122"/>
              <a:ea typeface="微软雅黑" panose="020B0503020204020204" pitchFamily="34" charset="-122"/>
            </a:endParaRPr>
          </a:p>
        </p:txBody>
      </p:sp>
      <p:sp>
        <p:nvSpPr>
          <p:cNvPr id="1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6142" y="23928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项目商业现状</a:t>
            </a:r>
          </a:p>
        </p:txBody>
      </p:sp>
      <p:grpSp>
        <p:nvGrpSpPr>
          <p:cNvPr id="13" name="Group 45"/>
          <p:cNvGrpSpPr>
            <a:grpSpLocks noChangeAspect="1"/>
          </p:cNvGrpSpPr>
          <p:nvPr/>
        </p:nvGrpSpPr>
        <p:grpSpPr bwMode="auto">
          <a:xfrm>
            <a:off x="856142" y="1244136"/>
            <a:ext cx="10479716" cy="4498743"/>
            <a:chOff x="0" y="0"/>
            <a:chExt cx="4631" cy="1988"/>
          </a:xfrm>
        </p:grpSpPr>
        <p:pic>
          <p:nvPicPr>
            <p:cNvPr id="14" name="Picture 39" descr="2014425162845"/>
            <p:cNvPicPr>
              <a:picLocks noChangeAspect="1" noChangeArrowheads="1"/>
            </p:cNvPicPr>
            <p:nvPr/>
          </p:nvPicPr>
          <p:blipFill>
            <a:blip r:embed="rId3" cstate="screen"/>
            <a:srcRect/>
            <a:stretch>
              <a:fillRect/>
            </a:stretch>
          </p:blipFill>
          <p:spPr bwMode="auto">
            <a:xfrm>
              <a:off x="0" y="0"/>
              <a:ext cx="1537"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0" descr="2014425163039"/>
            <p:cNvPicPr>
              <a:picLocks noChangeAspect="1" noChangeArrowheads="1"/>
            </p:cNvPicPr>
            <p:nvPr/>
          </p:nvPicPr>
          <p:blipFill>
            <a:blip r:embed="rId4" cstate="screen"/>
            <a:srcRect/>
            <a:stretch>
              <a:fillRect/>
            </a:stretch>
          </p:blipFill>
          <p:spPr bwMode="auto">
            <a:xfrm>
              <a:off x="1578" y="4"/>
              <a:ext cx="1532"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2014425160809"/>
            <p:cNvPicPr>
              <a:picLocks noChangeAspect="1" noChangeArrowheads="1"/>
            </p:cNvPicPr>
            <p:nvPr/>
          </p:nvPicPr>
          <p:blipFill>
            <a:blip r:embed="rId5" cstate="screen"/>
            <a:srcRect/>
            <a:stretch>
              <a:fillRect/>
            </a:stretch>
          </p:blipFill>
          <p:spPr bwMode="auto">
            <a:xfrm>
              <a:off x="3145" y="5"/>
              <a:ext cx="1486"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7819" y="152805"/>
            <a:ext cx="4110919" cy="662554"/>
          </a:xfrm>
          <a:prstGeom prst="rect">
            <a:avLst/>
          </a:prstGeom>
        </p:spPr>
        <p:txBody>
          <a:bodyPr wrap="square">
            <a:spAutoFit/>
          </a:bodyPr>
          <a:lstStyle/>
          <a:p>
            <a:pPr algn="just">
              <a:lnSpc>
                <a:spcPct val="150000"/>
              </a:lnSpc>
            </a:pPr>
            <a:r>
              <a:rPr lang="zh-CN" altLang="en-US" sz="2800" b="1" dirty="0">
                <a:latin typeface="微软雅黑" panose="020B0503020204020204" pitchFamily="34" charset="-122"/>
                <a:ea typeface="微软雅黑" panose="020B0503020204020204" pitchFamily="34" charset="-122"/>
              </a:rPr>
              <a:t>项目小结</a:t>
            </a:r>
          </a:p>
        </p:txBody>
      </p:sp>
      <p:sp>
        <p:nvSpPr>
          <p:cNvPr id="9" name="Text Box 7"/>
          <p:cNvSpPr txBox="1">
            <a:spLocks noChangeArrowheads="1"/>
          </p:cNvSpPr>
          <p:nvPr/>
        </p:nvSpPr>
        <p:spPr bwMode="auto">
          <a:xfrm>
            <a:off x="7413715" y="1428852"/>
            <a:ext cx="4463894" cy="198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just">
              <a:lnSpc>
                <a:spcPct val="150000"/>
              </a:lnSpc>
              <a:spcBef>
                <a:spcPct val="50000"/>
              </a:spcBef>
              <a:buFont typeface="Arial" panose="020B0604020202020204" pitchFamily="34" charset="0"/>
              <a:buNone/>
            </a:pP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项目急需一次旅游升级的完美转型？</a:t>
            </a:r>
            <a:endParaRPr lang="en-US" altLang="zh-CN" sz="1800" dirty="0">
              <a:solidFill>
                <a:srgbClr val="4D4D4D"/>
              </a:solidFill>
              <a:latin typeface="微软雅黑" panose="020B0503020204020204" pitchFamily="34" charset="-122"/>
              <a:ea typeface="微软雅黑" panose="020B0503020204020204" pitchFamily="34" charset="-122"/>
            </a:endParaRPr>
          </a:p>
          <a:p>
            <a:pPr algn="just">
              <a:lnSpc>
                <a:spcPct val="150000"/>
              </a:lnSpc>
              <a:spcBef>
                <a:spcPct val="50000"/>
              </a:spcBef>
              <a:buFont typeface="Arial" panose="020B0604020202020204" pitchFamily="34" charset="0"/>
              <a:buNone/>
            </a:pPr>
            <a:endParaRPr lang="zh-CN" altLang="en-US" sz="1800" dirty="0">
              <a:solidFill>
                <a:srgbClr val="4D4D4D"/>
              </a:solidFill>
              <a:latin typeface="微软雅黑" panose="020B0503020204020204" pitchFamily="34" charset="-122"/>
              <a:ea typeface="微软雅黑" panose="020B0503020204020204" pitchFamily="34" charset="-122"/>
            </a:endParaRPr>
          </a:p>
          <a:p>
            <a:pPr algn="just">
              <a:lnSpc>
                <a:spcPct val="150000"/>
              </a:lnSpc>
              <a:spcBef>
                <a:spcPct val="50000"/>
              </a:spcBef>
              <a:buFont typeface="Arial" panose="020B0604020202020204" pitchFamily="34" charset="0"/>
              <a:buNone/>
            </a:pP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项目急需一个可以承载政府和民众期待的旅游文化产业来改变历史格局？</a:t>
            </a:r>
          </a:p>
        </p:txBody>
      </p:sp>
      <p:sp>
        <p:nvSpPr>
          <p:cNvPr id="18" name="矩形 17"/>
          <p:cNvSpPr/>
          <p:nvPr/>
        </p:nvSpPr>
        <p:spPr>
          <a:xfrm>
            <a:off x="1623120" y="1410997"/>
            <a:ext cx="3537141" cy="874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800" dirty="0">
                <a:solidFill>
                  <a:srgbClr val="4D4D4D"/>
                </a:solidFill>
                <a:latin typeface="微软雅黑" panose="020B0503020204020204" pitchFamily="34" charset="-122"/>
                <a:ea typeface="微软雅黑" panose="020B0503020204020204" pitchFamily="34" charset="-122"/>
              </a:rPr>
              <a:t>近</a:t>
            </a:r>
            <a:r>
              <a:rPr lang="en-US" altLang="zh-CN" sz="1800" dirty="0">
                <a:solidFill>
                  <a:srgbClr val="4D4D4D"/>
                </a:solidFill>
                <a:latin typeface="微软雅黑" panose="020B0503020204020204" pitchFamily="34" charset="-122"/>
                <a:ea typeface="微软雅黑" panose="020B0503020204020204" pitchFamily="34" charset="-122"/>
              </a:rPr>
              <a:t>706</a:t>
            </a:r>
            <a:r>
              <a:rPr lang="zh-CN" altLang="en-US" sz="1800" dirty="0">
                <a:solidFill>
                  <a:srgbClr val="4D4D4D"/>
                </a:solidFill>
                <a:latin typeface="微软雅黑" panose="020B0503020204020204" pitchFamily="34" charset="-122"/>
                <a:ea typeface="微软雅黑" panose="020B0503020204020204" pitchFamily="34" charset="-122"/>
              </a:rPr>
              <a:t>万的年接待游客，无可比拟强大的市场消费力。</a:t>
            </a:r>
          </a:p>
        </p:txBody>
      </p:sp>
      <p:sp>
        <p:nvSpPr>
          <p:cNvPr id="19" name="椭圆 18"/>
          <p:cNvSpPr/>
          <p:nvPr/>
        </p:nvSpPr>
        <p:spPr bwMode="auto">
          <a:xfrm>
            <a:off x="887819" y="1563289"/>
            <a:ext cx="492732" cy="492732"/>
          </a:xfrm>
          <a:prstGeom prst="ellipse">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r>
              <a:rPr lang="en-US" altLang="zh-CN" sz="2000" b="1" dirty="0">
                <a:solidFill>
                  <a:schemeClr val="bg1"/>
                </a:solidFill>
                <a:latin typeface="+mj-ea"/>
                <a:ea typeface="+mj-ea"/>
              </a:rPr>
              <a:t>1</a:t>
            </a:r>
            <a:endParaRPr lang="zh-CN" altLang="en-US" sz="2000" b="1" dirty="0">
              <a:solidFill>
                <a:schemeClr val="bg1"/>
              </a:solidFill>
              <a:latin typeface="+mj-ea"/>
              <a:ea typeface="+mj-ea"/>
            </a:endParaRPr>
          </a:p>
        </p:txBody>
      </p:sp>
      <p:sp>
        <p:nvSpPr>
          <p:cNvPr id="20" name="矩形 19"/>
          <p:cNvSpPr/>
          <p:nvPr/>
        </p:nvSpPr>
        <p:spPr>
          <a:xfrm>
            <a:off x="1659232" y="2771058"/>
            <a:ext cx="3779948" cy="1289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zh-CN" altLang="en-US" sz="1800" dirty="0">
                <a:solidFill>
                  <a:srgbClr val="4D4D4D"/>
                </a:solidFill>
                <a:latin typeface="微软雅黑" panose="020B0503020204020204" pitchFamily="34" charset="-122"/>
                <a:ea typeface="微软雅黑" panose="020B0503020204020204" pitchFamily="34" charset="-122"/>
              </a:rPr>
              <a:t>政府打造</a:t>
            </a: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项目旅游文化的强烈愿望，强烈打破</a:t>
            </a: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项目产业单一的决心，对</a:t>
            </a: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项目文化产业大力支持</a:t>
            </a:r>
          </a:p>
        </p:txBody>
      </p:sp>
      <p:sp>
        <p:nvSpPr>
          <p:cNvPr id="21" name="椭圆 20"/>
          <p:cNvSpPr/>
          <p:nvPr/>
        </p:nvSpPr>
        <p:spPr bwMode="auto">
          <a:xfrm>
            <a:off x="923931" y="3060097"/>
            <a:ext cx="492732" cy="492732"/>
          </a:xfrm>
          <a:prstGeom prst="ellipse">
            <a:avLst/>
          </a:prstGeom>
          <a:solidFill>
            <a:srgbClr val="FD7B3F"/>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r>
              <a:rPr lang="en-US" altLang="zh-CN" sz="2000" b="1" dirty="0">
                <a:solidFill>
                  <a:schemeClr val="bg1"/>
                </a:solidFill>
                <a:latin typeface="+mj-ea"/>
                <a:ea typeface="+mj-ea"/>
              </a:rPr>
              <a:t>2</a:t>
            </a:r>
            <a:endParaRPr lang="zh-CN" altLang="en-US" sz="2000" b="1" dirty="0">
              <a:solidFill>
                <a:schemeClr val="bg1"/>
              </a:solidFill>
              <a:latin typeface="+mj-ea"/>
              <a:ea typeface="+mj-ea"/>
            </a:endParaRPr>
          </a:p>
        </p:txBody>
      </p:sp>
      <p:sp>
        <p:nvSpPr>
          <p:cNvPr id="22" name="矩形 21"/>
          <p:cNvSpPr/>
          <p:nvPr/>
        </p:nvSpPr>
        <p:spPr>
          <a:xfrm>
            <a:off x="1735782" y="4538262"/>
            <a:ext cx="3537141" cy="874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lnSpc>
                <a:spcPct val="150000"/>
              </a:lnSpc>
            </a:pP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项目游客“白天上山，晚上睡觉”的现状，夜游文化缺失</a:t>
            </a:r>
          </a:p>
        </p:txBody>
      </p:sp>
      <p:sp>
        <p:nvSpPr>
          <p:cNvPr id="23" name="椭圆 22"/>
          <p:cNvSpPr/>
          <p:nvPr/>
        </p:nvSpPr>
        <p:spPr bwMode="auto">
          <a:xfrm>
            <a:off x="1000481" y="4690554"/>
            <a:ext cx="492732" cy="492732"/>
          </a:xfrm>
          <a:prstGeom prst="ellipse">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r>
              <a:rPr lang="en-US" altLang="zh-CN" sz="2000" b="1" dirty="0">
                <a:solidFill>
                  <a:schemeClr val="bg1"/>
                </a:solidFill>
                <a:latin typeface="+mj-ea"/>
                <a:ea typeface="+mj-ea"/>
              </a:rPr>
              <a:t>3</a:t>
            </a:r>
            <a:endParaRPr lang="zh-CN" altLang="en-US" sz="2000" b="1" dirty="0">
              <a:solidFill>
                <a:schemeClr val="bg1"/>
              </a:solidFill>
              <a:latin typeface="+mj-ea"/>
              <a:ea typeface="+mj-ea"/>
            </a:endParaRPr>
          </a:p>
        </p:txBody>
      </p:sp>
      <p:sp>
        <p:nvSpPr>
          <p:cNvPr id="2" name="箭头: 右 1"/>
          <p:cNvSpPr/>
          <p:nvPr/>
        </p:nvSpPr>
        <p:spPr bwMode="auto">
          <a:xfrm>
            <a:off x="5728959" y="1970275"/>
            <a:ext cx="1295638" cy="80078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pic>
        <p:nvPicPr>
          <p:cNvPr id="1026" name="Picture 2" descr="https://timgsa.baidu.com/timg?image&amp;quality=80&amp;size=b9999_10000&amp;sec=1556860998183&amp;di=7bd3839c91450d155d6192b7a11a8828&amp;imgtype=0&amp;src=http%3A%2F%2Fpic.90sjimg.com%2Fdesign%2F01%2F42%2F67%2F84%2F58eca3307eac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91393" l="8507" r="90317">
                        <a14:foregroundMark x1="53846" y1="32330" x2="53846" y2="32330"/>
                        <a14:foregroundMark x1="61267" y1="25052" x2="61267" y2="25052"/>
                        <a14:foregroundMark x1="73032" y1="25052" x2="73032" y2="25052"/>
                        <a14:foregroundMark x1="79005" y1="33800" x2="79005" y2="33800"/>
                        <a14:foregroundMark x1="54842" y1="33100" x2="54842" y2="33100"/>
                        <a14:foregroundMark x1="33665" y1="67040" x2="33665" y2="67040"/>
                      </a14:backgroundRemoval>
                    </a14:imgEffect>
                  </a14:imgLayer>
                </a14:imgProps>
              </a:ext>
            </a:extLst>
          </a:blip>
          <a:srcRect/>
          <a:stretch>
            <a:fillRect/>
          </a:stretch>
        </p:blipFill>
        <p:spPr bwMode="auto">
          <a:xfrm>
            <a:off x="8331947" y="3552433"/>
            <a:ext cx="2200823" cy="2845721"/>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animBg="1"/>
      <p:bldP spid="20" grpId="0"/>
      <p:bldP spid="21" grpId="0" animBg="1"/>
      <p:bldP spid="22" grpId="0"/>
      <p:bldP spid="2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6559" y="188489"/>
            <a:ext cx="4110919" cy="523016"/>
          </a:xfrm>
          <a:prstGeom prst="rect">
            <a:avLst/>
          </a:prstGeom>
        </p:spPr>
        <p:txBody>
          <a:bodyPr wrap="square">
            <a:spAutoFit/>
          </a:bodyPr>
          <a:lstStyle/>
          <a:p>
            <a:r>
              <a:rPr lang="zh-CN" altLang="en-US" sz="2800" b="1" kern="100" dirty="0">
                <a:latin typeface="微软雅黑" panose="020B0503020204020204" pitchFamily="34" charset="-122"/>
                <a:ea typeface="微软雅黑" panose="020B0503020204020204" pitchFamily="34" charset="-122"/>
                <a:cs typeface="Times New Roman" panose="02020603050405020304" pitchFamily="18" charset="0"/>
              </a:rPr>
              <a:t>项目小结</a:t>
            </a:r>
          </a:p>
        </p:txBody>
      </p:sp>
      <p:sp>
        <p:nvSpPr>
          <p:cNvPr id="14" name="TextBox 13"/>
          <p:cNvSpPr txBox="1">
            <a:spLocks noChangeArrowheads="1"/>
          </p:cNvSpPr>
          <p:nvPr/>
        </p:nvSpPr>
        <p:spPr bwMode="auto">
          <a:xfrm>
            <a:off x="2745055" y="3678687"/>
            <a:ext cx="1636987" cy="15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天时</a:t>
            </a:r>
            <a:endParaRPr lang="en-US" altLang="zh-CN"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endParaRPr lang="en-US" altLang="zh-CN" sz="2000" b="1" dirty="0">
              <a:solidFill>
                <a:srgbClr val="FF0000"/>
              </a:solidFill>
              <a:latin typeface="Arial" panose="020B0604020202020204" pitchFamily="34" charset="0"/>
              <a:ea typeface="宋体" panose="02010600030101010101" pitchFamily="2" charset="-122"/>
              <a:cs typeface="Calibri" panose="020F0502020204030204" pitchFamily="34" charset="0"/>
            </a:endParaRPr>
          </a:p>
          <a:p>
            <a:pPr algn="just">
              <a:lnSpc>
                <a:spcPct val="150000"/>
              </a:lnSpc>
              <a:spcBef>
                <a:spcPct val="0"/>
              </a:spcBef>
              <a:buFont typeface="Arial" panose="020B0604020202020204" pitchFamily="34" charset="0"/>
              <a:buNone/>
            </a:pPr>
            <a:r>
              <a:rPr lang="en-US" altLang="zh-CN" sz="1800" dirty="0">
                <a:solidFill>
                  <a:srgbClr val="4D4D4D"/>
                </a:solidFill>
                <a:latin typeface="微软雅黑" panose="020B0503020204020204" pitchFamily="34" charset="-122"/>
                <a:ea typeface="微软雅黑" panose="020B0503020204020204" pitchFamily="34" charset="-122"/>
              </a:rPr>
              <a:t>XX</a:t>
            </a:r>
            <a:r>
              <a:rPr lang="zh-CN" altLang="en-US" sz="1800" dirty="0">
                <a:solidFill>
                  <a:srgbClr val="4D4D4D"/>
                </a:solidFill>
                <a:latin typeface="微软雅黑" panose="020B0503020204020204" pitchFamily="34" charset="-122"/>
                <a:ea typeface="微软雅黑" panose="020B0503020204020204" pitchFamily="34" charset="-122"/>
              </a:rPr>
              <a:t>项目文化产</a:t>
            </a:r>
            <a:endParaRPr lang="en-US" altLang="zh-CN" sz="1800" dirty="0">
              <a:solidFill>
                <a:srgbClr val="4D4D4D"/>
              </a:solidFill>
              <a:latin typeface="微软雅黑" panose="020B0503020204020204" pitchFamily="34" charset="-122"/>
              <a:ea typeface="微软雅黑" panose="020B0503020204020204" pitchFamily="34" charset="-122"/>
            </a:endParaRPr>
          </a:p>
          <a:p>
            <a:pPr algn="just">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rPr>
              <a:t>业发展年</a:t>
            </a:r>
          </a:p>
        </p:txBody>
      </p:sp>
      <p:sp>
        <p:nvSpPr>
          <p:cNvPr id="15" name="TextBox 14"/>
          <p:cNvSpPr txBox="1">
            <a:spLocks noChangeArrowheads="1"/>
          </p:cNvSpPr>
          <p:nvPr/>
        </p:nvSpPr>
        <p:spPr bwMode="auto">
          <a:xfrm>
            <a:off x="5403512" y="3678686"/>
            <a:ext cx="1338828" cy="15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a:lnSpc>
                <a:spcPct val="100000"/>
              </a:lnSpc>
              <a:spcBef>
                <a:spcPct val="0"/>
              </a:spcBef>
              <a:buNone/>
            </a:pPr>
            <a:r>
              <a:rPr lang="zh-CN" altLang="en-US"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地利</a:t>
            </a:r>
            <a:endParaRPr lang="en-US" altLang="zh-CN"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endParaRPr lang="en-US" altLang="zh-CN" sz="2000" dirty="0">
              <a:solidFill>
                <a:srgbClr val="FF0000"/>
              </a:solidFill>
              <a:latin typeface="Arial" panose="020B0604020202020204" pitchFamily="34" charset="0"/>
              <a:ea typeface="宋体" panose="02010600030101010101" pitchFamily="2" charset="-122"/>
              <a:cs typeface="Calibri" panose="020F0502020204030204" pitchFamily="34" charset="0"/>
            </a:endParaRPr>
          </a:p>
          <a:p>
            <a:pPr algn="just">
              <a:lnSpc>
                <a:spcPct val="15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rPr>
              <a:t>得天独厚的</a:t>
            </a:r>
            <a:endParaRPr lang="en-US" altLang="zh-CN" sz="1800" dirty="0">
              <a:solidFill>
                <a:srgbClr val="4D4D4D"/>
              </a:solidFill>
              <a:latin typeface="微软雅黑" panose="020B0503020204020204" pitchFamily="34" charset="-122"/>
              <a:ea typeface="微软雅黑" panose="020B0503020204020204" pitchFamily="34" charset="-122"/>
            </a:endParaRPr>
          </a:p>
          <a:p>
            <a:pPr algn="just">
              <a:lnSpc>
                <a:spcPct val="15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rPr>
              <a:t>地理位置</a:t>
            </a:r>
          </a:p>
        </p:txBody>
      </p:sp>
      <p:sp>
        <p:nvSpPr>
          <p:cNvPr id="16" name="TextBox 15"/>
          <p:cNvSpPr txBox="1">
            <a:spLocks noChangeArrowheads="1"/>
          </p:cNvSpPr>
          <p:nvPr/>
        </p:nvSpPr>
        <p:spPr bwMode="auto">
          <a:xfrm>
            <a:off x="7819543" y="3678687"/>
            <a:ext cx="1800493" cy="15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None/>
            </a:pPr>
            <a:r>
              <a:rPr lang="zh-CN" altLang="en-US"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人和</a:t>
            </a:r>
            <a:endParaRPr lang="en-US" altLang="zh-CN" sz="2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endParaRPr>
          </a:p>
          <a:p>
            <a:pPr algn="ctr" eaLnBrk="1" hangingPunct="1">
              <a:lnSpc>
                <a:spcPct val="100000"/>
              </a:lnSpc>
              <a:spcBef>
                <a:spcPct val="0"/>
              </a:spcBef>
              <a:buFont typeface="Arial" panose="020B0604020202020204" pitchFamily="34" charset="0"/>
              <a:buNone/>
            </a:pPr>
            <a:endParaRPr lang="en-US" altLang="zh-CN" sz="2000" b="1" dirty="0">
              <a:solidFill>
                <a:srgbClr val="FF0000"/>
              </a:solidFill>
              <a:latin typeface="Arial" panose="020B0604020202020204" pitchFamily="34" charset="0"/>
              <a:ea typeface="宋体" panose="02010600030101010101" pitchFamily="2" charset="-122"/>
              <a:cs typeface="Calibri" panose="020F0502020204030204" pitchFamily="34" charset="0"/>
            </a:endParaRPr>
          </a:p>
          <a:p>
            <a:pPr algn="just">
              <a:lnSpc>
                <a:spcPct val="15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rPr>
              <a:t>政府重点扶持文</a:t>
            </a:r>
            <a:endParaRPr lang="en-US" altLang="zh-CN" sz="1800" dirty="0">
              <a:solidFill>
                <a:srgbClr val="4D4D4D"/>
              </a:solidFill>
              <a:latin typeface="微软雅黑" panose="020B0503020204020204" pitchFamily="34" charset="-122"/>
              <a:ea typeface="微软雅黑" panose="020B0503020204020204" pitchFamily="34" charset="-122"/>
            </a:endParaRPr>
          </a:p>
          <a:p>
            <a:pPr algn="just">
              <a:lnSpc>
                <a:spcPct val="150000"/>
              </a:lnSpc>
              <a:spcBef>
                <a:spcPct val="0"/>
              </a:spcBef>
              <a:buNone/>
            </a:pPr>
            <a:r>
              <a:rPr lang="zh-CN" altLang="en-US" sz="1800" dirty="0">
                <a:solidFill>
                  <a:srgbClr val="4D4D4D"/>
                </a:solidFill>
                <a:latin typeface="微软雅黑" panose="020B0503020204020204" pitchFamily="34" charset="-122"/>
                <a:ea typeface="微软雅黑" panose="020B0503020204020204" pitchFamily="34" charset="-122"/>
              </a:rPr>
              <a:t>化创意项目</a:t>
            </a:r>
          </a:p>
        </p:txBody>
      </p:sp>
      <p:sp>
        <p:nvSpPr>
          <p:cNvPr id="26" name="TextBox 50"/>
          <p:cNvSpPr txBox="1">
            <a:spLocks noChangeArrowheads="1"/>
          </p:cNvSpPr>
          <p:nvPr/>
        </p:nvSpPr>
        <p:spPr bwMode="auto">
          <a:xfrm>
            <a:off x="5518928" y="2322057"/>
            <a:ext cx="1107996"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just">
              <a:lnSpc>
                <a:spcPct val="150000"/>
              </a:lnSpc>
              <a:spcBef>
                <a:spcPct val="0"/>
              </a:spcBef>
              <a:buFont typeface="Arial" panose="020B0604020202020204" pitchFamily="34" charset="0"/>
              <a:buNone/>
            </a:pPr>
            <a:r>
              <a:rPr lang="zh-CN" altLang="en-US" sz="1800" dirty="0">
                <a:solidFill>
                  <a:srgbClr val="4D4D4D"/>
                </a:solidFill>
                <a:latin typeface="微软雅黑" panose="020B0503020204020204" pitchFamily="34" charset="-122"/>
                <a:ea typeface="微软雅黑" panose="020B0503020204020204" pitchFamily="34" charset="-122"/>
              </a:rPr>
              <a:t>应运而生</a:t>
            </a:r>
          </a:p>
        </p:txBody>
      </p:sp>
      <p:sp>
        <p:nvSpPr>
          <p:cNvPr id="27" name="Line 10"/>
          <p:cNvSpPr>
            <a:spLocks noChangeShapeType="1"/>
          </p:cNvSpPr>
          <p:nvPr/>
        </p:nvSpPr>
        <p:spPr bwMode="auto">
          <a:xfrm>
            <a:off x="3314565" y="2842873"/>
            <a:ext cx="5569436" cy="0"/>
          </a:xfrm>
          <a:prstGeom prst="line">
            <a:avLst/>
          </a:prstGeom>
          <a:noFill/>
          <a:ln w="25400" cap="flat" cmpd="sng">
            <a:solidFill>
              <a:schemeClr val="accent1"/>
            </a:solidFill>
            <a:round/>
          </a:ln>
          <a:effectLst>
            <a:outerShdw dist="17961" dir="2700000" algn="ctr" rotWithShape="0">
              <a:schemeClr val="accent1">
                <a:gamma/>
                <a:shade val="60000"/>
                <a:invGamma/>
              </a:schemeClr>
            </a:outerShdw>
          </a:effectLst>
          <a:extLst>
            <a:ext uri="{909E8E84-426E-40DD-AFC4-6F175D3DCCD1}">
              <a14:hiddenFill xmlns:a14="http://schemas.microsoft.com/office/drawing/2010/main">
                <a:noFill/>
              </a14:hiddenFill>
            </a:ext>
          </a:extLst>
        </p:spPr>
        <p:txBody>
          <a:bodyPr wrap="none" anchor="ctr"/>
          <a:lstStyle/>
          <a:p>
            <a:pPr algn="ctr" eaLnBrk="1" hangingPunct="1">
              <a:buFont typeface="Arial" panose="020B0604020202020204" pitchFamily="34" charset="0"/>
              <a:buNone/>
              <a:defRPr/>
            </a:pPr>
            <a:endParaRPr lang="zh-CN" altLang="en-US" sz="1800"/>
          </a:p>
        </p:txBody>
      </p:sp>
      <p:grpSp>
        <p:nvGrpSpPr>
          <p:cNvPr id="32" name="组合 31"/>
          <p:cNvGrpSpPr/>
          <p:nvPr/>
        </p:nvGrpSpPr>
        <p:grpSpPr>
          <a:xfrm>
            <a:off x="3314564" y="1290731"/>
            <a:ext cx="5636513" cy="503569"/>
            <a:chOff x="4728777" y="1116487"/>
            <a:chExt cx="1784318" cy="503766"/>
          </a:xfrm>
        </p:grpSpPr>
        <p:sp>
          <p:nvSpPr>
            <p:cNvPr id="33" name="矩形: 圆角 32"/>
            <p:cNvSpPr/>
            <p:nvPr/>
          </p:nvSpPr>
          <p:spPr bwMode="auto">
            <a:xfrm>
              <a:off x="4728777" y="1116487"/>
              <a:ext cx="1784318" cy="503766"/>
            </a:xfrm>
            <a:prstGeom prst="roundRect">
              <a:avLst/>
            </a:prstGeom>
            <a:solidFill>
              <a:srgbClr val="C00000"/>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04" tIns="45702" rIns="91404" bIns="45702" numCol="1" rtlCol="0" anchor="t" anchorCtr="0" compatLnSpc="1"/>
            <a:lstStyle/>
            <a:p>
              <a:pPr algn="ctr"/>
              <a:endParaRPr lang="zh-CN" altLang="en-US" sz="2000">
                <a:solidFill>
                  <a:schemeClr val="accent2"/>
                </a:solidFill>
                <a:latin typeface="+mj-ea"/>
                <a:ea typeface="+mj-ea"/>
              </a:endParaRPr>
            </a:p>
          </p:txBody>
        </p:sp>
        <p:sp>
          <p:nvSpPr>
            <p:cNvPr id="35" name="文本框 34"/>
            <p:cNvSpPr txBox="1"/>
            <p:nvPr/>
          </p:nvSpPr>
          <p:spPr>
            <a:xfrm>
              <a:off x="4808407" y="1153676"/>
              <a:ext cx="1620957" cy="461665"/>
            </a:xfrm>
            <a:prstGeom prst="rect">
              <a:avLst/>
            </a:prstGeom>
          </p:spPr>
          <p:txBody>
            <a:bodyPr wrap="square">
              <a:spAutoFit/>
            </a:bodyPr>
            <a:lstStyle>
              <a:defPPr>
                <a:defRPr lang="zh-CN"/>
              </a:defPPr>
              <a:lvl1pPr marL="0" marR="0">
                <a:spcBef>
                  <a:spcPts val="0"/>
                </a:spcBef>
                <a:spcAft>
                  <a:spcPts val="0"/>
                </a:spcAft>
                <a:defRPr sz="2800" b="1" kern="100">
                  <a:solidFill>
                    <a:schemeClr val="accent1"/>
                  </a:solidFill>
                  <a:latin typeface="+mj-ea"/>
                  <a:ea typeface="+mj-ea"/>
                  <a:cs typeface="Times New Roman" panose="02020603050405020304" pitchFamily="18" charset="0"/>
                </a:defRPr>
              </a:lvl1pPr>
            </a:lstStyle>
            <a:p>
              <a:pPr algn="ctr"/>
              <a:r>
                <a:rPr lang="en-US" altLang="zh-CN" sz="2400" dirty="0">
                  <a:solidFill>
                    <a:schemeClr val="bg1"/>
                  </a:solidFill>
                  <a:latin typeface="微软雅黑" panose="020B0503020204020204" pitchFamily="34" charset="-122"/>
                  <a:ea typeface="微软雅黑" panose="020B0503020204020204" pitchFamily="34" charset="-122"/>
                </a:rPr>
                <a:t>XX</a:t>
              </a:r>
              <a:r>
                <a:rPr lang="zh-CN" altLang="en-US" sz="2400" dirty="0">
                  <a:solidFill>
                    <a:schemeClr val="bg1"/>
                  </a:solidFill>
                  <a:latin typeface="微软雅黑" panose="020B0503020204020204" pitchFamily="34" charset="-122"/>
                  <a:ea typeface="微软雅黑" panose="020B0503020204020204" pitchFamily="34" charset="-122"/>
                </a:rPr>
                <a:t>项目衡山文艺创作基地（项目名）</a:t>
              </a:r>
            </a:p>
          </p:txBody>
        </p:sp>
      </p:grpSp>
      <p:sp>
        <p:nvSpPr>
          <p:cNvPr id="3" name="箭头: 下 2"/>
          <p:cNvSpPr/>
          <p:nvPr/>
        </p:nvSpPr>
        <p:spPr bwMode="auto">
          <a:xfrm>
            <a:off x="5914501" y="1811546"/>
            <a:ext cx="287920" cy="503570"/>
          </a:xfrm>
          <a:prstGeom prst="downArrow">
            <a:avLst/>
          </a:prstGeom>
          <a:solidFill>
            <a:srgbClr val="4D4D4D"/>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36" name="箭头: 下 35"/>
          <p:cNvSpPr/>
          <p:nvPr/>
        </p:nvSpPr>
        <p:spPr bwMode="auto">
          <a:xfrm>
            <a:off x="3288784" y="2837964"/>
            <a:ext cx="287920" cy="503570"/>
          </a:xfrm>
          <a:prstGeom prst="downArrow">
            <a:avLst/>
          </a:prstGeom>
          <a:solidFill>
            <a:srgbClr val="4D4D4D"/>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37" name="箭头: 下 36"/>
          <p:cNvSpPr/>
          <p:nvPr/>
        </p:nvSpPr>
        <p:spPr bwMode="auto">
          <a:xfrm>
            <a:off x="5942433" y="2860118"/>
            <a:ext cx="287920" cy="503570"/>
          </a:xfrm>
          <a:prstGeom prst="downArrow">
            <a:avLst/>
          </a:prstGeom>
          <a:solidFill>
            <a:srgbClr val="4D4D4D"/>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38" name="箭头: 下 37"/>
          <p:cNvSpPr/>
          <p:nvPr/>
        </p:nvSpPr>
        <p:spPr bwMode="auto">
          <a:xfrm>
            <a:off x="8686578" y="2837964"/>
            <a:ext cx="287920" cy="503570"/>
          </a:xfrm>
          <a:prstGeom prst="downArrow">
            <a:avLst/>
          </a:prstGeom>
          <a:solidFill>
            <a:srgbClr val="4D4D4D"/>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17" name="Freeform 5"/>
          <p:cNvSpPr>
            <a:spLocks noEditPoints="1"/>
          </p:cNvSpPr>
          <p:nvPr/>
        </p:nvSpPr>
        <p:spPr bwMode="auto">
          <a:xfrm>
            <a:off x="308173" y="231613"/>
            <a:ext cx="441153" cy="525258"/>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rgbClr val="C00000"/>
          </a:solidFill>
          <a:ln>
            <a:noFill/>
          </a:ln>
        </p:spPr>
        <p:txBody>
          <a:bodyPr vert="horz" wrap="square" lIns="91404" tIns="45702" rIns="91404" bIns="45702"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6" grpId="0"/>
      <p:bldP spid="27" grpId="0" animBg="1"/>
      <p:bldP spid="3" grpId="0" animBg="1"/>
      <p:bldP spid="36" grpId="0" animBg="1"/>
      <p:bldP spid="37" grpId="0" animBg="1"/>
      <p:bldP spid="38"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2579</Words>
  <Application>Microsoft Office PowerPoint</Application>
  <PresentationFormat>宽屏</PresentationFormat>
  <Paragraphs>482</Paragraphs>
  <Slides>39</Slides>
  <Notes>39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39</vt:i4>
      </vt:variant>
    </vt:vector>
  </HeadingPairs>
  <TitlesOfParts>
    <vt:vector size="54" baseType="lpstr">
      <vt:lpstr>等线</vt:lpstr>
      <vt:lpstr>等线 Light</vt:lpstr>
      <vt:lpstr>黑体</vt:lpstr>
      <vt:lpstr>经典繁仿黑</vt:lpstr>
      <vt:lpstr>楷体</vt:lpstr>
      <vt:lpstr>宋体</vt:lpstr>
      <vt:lpstr>微软雅黑</vt:lpstr>
      <vt:lpstr>Arial</vt:lpstr>
      <vt:lpstr>Calibri</vt:lpstr>
      <vt:lpstr>Franklin Gothic Book</vt:lpstr>
      <vt:lpstr>Impact</vt:lpstr>
      <vt:lpstr>Times New Roman</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2019-05-07T12:53:00Z</dcterms:created>
  <dcterms:modified xsi:type="dcterms:W3CDTF">2023-01-10T10:29:08Z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E84BB0D2623D4BEB8EAABD208D3CE80E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