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8" r:id="rId2"/>
    <p:sldId id="272" r:id="rId3"/>
    <p:sldId id="285" r:id="rId4"/>
    <p:sldId id="273" r:id="rId5"/>
    <p:sldId id="274" r:id="rId6"/>
    <p:sldId id="287" r:id="rId7"/>
    <p:sldId id="275" r:id="rId8"/>
    <p:sldId id="278" r:id="rId9"/>
    <p:sldId id="280" r:id="rId10"/>
    <p:sldId id="261" r:id="rId11"/>
    <p:sldId id="262" r:id="rId12"/>
    <p:sldId id="263" r:id="rId13"/>
    <p:sldId id="286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80314-3389-4641-B292-968EC51BBAC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C052E-FB26-4D0E-B1D3-E4F0C465B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C052E-FB26-4D0E-B1D3-E4F0C465BF5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773238"/>
            <a:ext cx="7772400" cy="1179512"/>
          </a:xfrm>
          <a:solidFill>
            <a:schemeClr val="bg1">
              <a:alpha val="9999"/>
            </a:schemeClr>
          </a:solidFill>
        </p:spPr>
        <p:txBody>
          <a:bodyPr/>
          <a:lstStyle>
            <a:lvl1pPr algn="r">
              <a:defRPr sz="2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070225"/>
            <a:ext cx="6400800" cy="863600"/>
          </a:xfrm>
          <a:solidFill>
            <a:schemeClr val="bg1">
              <a:alpha val="9999"/>
            </a:schemeClr>
          </a:solidFill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>
                <a:solidFill>
                  <a:srgbClr val="777777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C5FEE-903B-4D51-A74C-916C6A90905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5B3EC-6BA0-4EBE-8E22-CAD5642C501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460E4-3470-48AB-B1FA-5F015255DE9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C139-4B77-4C02-97F9-EDB738042FC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98EB7-F49C-4AD5-A448-F42F351EBA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0E88-4A27-46D1-911B-441E22B12E22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F78FB-4FDB-43B6-AA12-7802A279B8D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808B3-C7F4-412E-B0FB-C1B3A8C546A9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5636F2-7ECF-4954-BAB9-8608A1AC0982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A9CD-6A5F-413B-9209-02CE7857754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16908-AB35-4F2F-A27B-ECC95DDEB67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4AAB-0B95-42DA-B033-767B9351FED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62E0E3-0F38-48AB-BA7A-9CF729AB9181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E705-B0EF-404E-8B00-E4DC30D27D9E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797C8A-97E8-4FCC-86B9-EA69534DA563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2524C-493F-4F87-AED0-02B0292BF43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90B863-18C6-4798-8AAA-BE47D87F12E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00802-2FDE-4B57-9159-F6A629432F4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614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12E34AA-C2EF-4E35-92A4-526406E0D16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14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615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8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E7B44D1A-A037-4C4C-8177-B2716A41A3E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B6A69A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rgbClr val="C0C0C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>
          <a:solidFill>
            <a:srgbClr val="C0C0C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>
          <a:solidFill>
            <a:srgbClr val="C0C0C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>
          <a:solidFill>
            <a:srgbClr val="C0C0C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990600"/>
            <a:ext cx="825976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kumimoji="1" lang="en-US" altLang="zh-CN" sz="6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2.4</a:t>
            </a:r>
            <a:r>
              <a:rPr kumimoji="1" lang="zh-CN" altLang="en-US" sz="6600" b="1" dirty="0">
                <a:latin typeface="Times New Roman" panose="02020603050405020304" pitchFamily="18" charset="0"/>
                <a:ea typeface="隶书" panose="02010509060101010101" pitchFamily="49" charset="-122"/>
              </a:rPr>
              <a:t>线段的和与差</a:t>
            </a:r>
          </a:p>
        </p:txBody>
      </p:sp>
      <p:sp>
        <p:nvSpPr>
          <p:cNvPr id="5" name="矩形 4"/>
          <p:cNvSpPr/>
          <p:nvPr/>
        </p:nvSpPr>
        <p:spPr>
          <a:xfrm>
            <a:off x="2735452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2">
                  <a:lumMod val="9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15938" y="3290888"/>
            <a:ext cx="8229600" cy="12255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 3、已知线段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AB=AC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，请判断点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是否为线段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BC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的中点</a:t>
            </a:r>
            <a:r>
              <a:rPr lang="zh-CN" altLang="en-US" sz="2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？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5364163" y="4437063"/>
            <a:ext cx="1079500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6445250" y="5157788"/>
            <a:ext cx="1582738" cy="576262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044575" y="5373688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413000" y="5302250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044575" y="5302250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924300" y="5302250"/>
            <a:ext cx="0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23900" y="5302250"/>
            <a:ext cx="3603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797300" y="5375275"/>
            <a:ext cx="431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59013" y="537845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76825" y="42211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8027988" y="50133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300788" y="587692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81000" y="836613"/>
            <a:ext cx="7391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2</a:t>
            </a:r>
            <a:r>
              <a:rPr lang="zh-CN" altLang="en-US" sz="2800" b="1" dirty="0"/>
              <a:t>、如图，点</a:t>
            </a:r>
            <a:r>
              <a:rPr lang="en-US" sz="2800" b="1" dirty="0"/>
              <a:t>C</a:t>
            </a:r>
            <a:r>
              <a:rPr lang="zh-CN" altLang="en-US" sz="2800" b="1" dirty="0"/>
              <a:t>在线段上，线段</a:t>
            </a:r>
            <a:r>
              <a:rPr lang="en-US" sz="2800" b="1" dirty="0"/>
              <a:t>AC=6㎝,BC=4㎝</a:t>
            </a:r>
            <a:r>
              <a:rPr lang="zh-CN" altLang="en-US" sz="2800" b="1" dirty="0"/>
              <a:t>，</a:t>
            </a:r>
            <a:r>
              <a:rPr lang="en-US" sz="2800" b="1" dirty="0"/>
              <a:t>M</a:t>
            </a:r>
            <a:r>
              <a:rPr lang="zh-CN" altLang="en-US" sz="2800" b="1" dirty="0"/>
              <a:t>、</a:t>
            </a:r>
            <a:r>
              <a:rPr lang="en-US" sz="2800" b="1" dirty="0"/>
              <a:t>N</a:t>
            </a:r>
            <a:r>
              <a:rPr lang="zh-CN" altLang="en-US" sz="2800" b="1" dirty="0"/>
              <a:t>分别是线段</a:t>
            </a:r>
            <a:r>
              <a:rPr lang="en-US" sz="2800" b="1" dirty="0"/>
              <a:t>AC</a:t>
            </a:r>
            <a:r>
              <a:rPr lang="zh-CN" altLang="en-US" sz="2800" b="1" dirty="0"/>
              <a:t>，</a:t>
            </a:r>
            <a:r>
              <a:rPr lang="en-US" sz="2800" b="1" dirty="0"/>
              <a:t>BC</a:t>
            </a:r>
            <a:r>
              <a:rPr lang="zh-CN" altLang="en-US" sz="2800" b="1" dirty="0"/>
              <a:t>的中点，线段</a:t>
            </a:r>
            <a:r>
              <a:rPr lang="en-US" sz="2800" b="1" dirty="0"/>
              <a:t>MN</a:t>
            </a:r>
            <a:r>
              <a:rPr lang="zh-CN" altLang="en-US" sz="2800" b="1" dirty="0"/>
              <a:t>的长度是 </a:t>
            </a:r>
            <a:endParaRPr lang="en-US" sz="2800" b="1" dirty="0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1763713" y="2781300"/>
            <a:ext cx="15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435600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1763713" y="2854325"/>
            <a:ext cx="3673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068763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916238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4787900" y="27813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331913" y="2565400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508625" y="26368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852863" y="2349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771775" y="285432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572000" y="28543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514600" y="2133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514600" y="17018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 </a:t>
            </a:r>
            <a:r>
              <a:rPr lang="en-US" sz="2400"/>
              <a:t>5</a:t>
            </a:r>
            <a:r>
              <a:rPr lang="en-US" sz="2400" b="1"/>
              <a:t>㎝</a:t>
            </a:r>
          </a:p>
        </p:txBody>
      </p:sp>
      <p:sp>
        <p:nvSpPr>
          <p:cNvPr id="9246" name="Line 30"/>
          <p:cNvSpPr>
            <a:spLocks noChangeShapeType="1"/>
          </p:cNvSpPr>
          <p:nvPr/>
        </p:nvSpPr>
        <p:spPr bwMode="auto">
          <a:xfrm flipH="1" flipV="1">
            <a:off x="6013450" y="4221163"/>
            <a:ext cx="431800" cy="151130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 flipV="1">
            <a:off x="6445250" y="4221163"/>
            <a:ext cx="288925" cy="1512887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338" y="5734050"/>
            <a:ext cx="53990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 </a:t>
            </a:r>
            <a:r>
              <a:rPr lang="zh-CN" altLang="en-US" sz="2800" b="1"/>
              <a:t>所以点</a:t>
            </a:r>
            <a:r>
              <a:rPr lang="en-US" altLang="zh-CN" sz="2800" b="1"/>
              <a:t>A</a:t>
            </a:r>
            <a:r>
              <a:rPr lang="zh-CN" altLang="en-US" sz="2800" b="1"/>
              <a:t>不一定是线段</a:t>
            </a:r>
            <a:r>
              <a:rPr lang="en-US" altLang="zh-CN" sz="2800" b="1"/>
              <a:t>BC</a:t>
            </a:r>
            <a:r>
              <a:rPr lang="zh-CN" altLang="en-US" sz="2800" b="1"/>
              <a:t>的中点</a:t>
            </a:r>
          </a:p>
        </p:txBody>
      </p:sp>
      <p:sp>
        <p:nvSpPr>
          <p:cNvPr id="9249" name="Line 33"/>
          <p:cNvSpPr>
            <a:spLocks noChangeShapeType="1"/>
          </p:cNvSpPr>
          <p:nvPr/>
        </p:nvSpPr>
        <p:spPr bwMode="auto">
          <a:xfrm>
            <a:off x="5364163" y="4437063"/>
            <a:ext cx="2663825" cy="720725"/>
          </a:xfrm>
          <a:prstGeom prst="line">
            <a:avLst/>
          </a:prstGeom>
          <a:noFill/>
          <a:ln w="1587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45" grpId="0" autoUpdateAnimBg="0"/>
      <p:bldP spid="9246" grpId="0" animBg="1"/>
      <p:bldP spid="9247" grpId="0" animBg="1"/>
      <p:bldP spid="9248" grpId="0" bldLvl="0" autoUpdateAnimBg="0"/>
      <p:bldP spid="92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28638" y="1422401"/>
            <a:ext cx="8229600" cy="1397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3600" dirty="0">
                <a:solidFill>
                  <a:schemeClr val="tx1"/>
                </a:solidFill>
              </a:rPr>
              <a:t>4</a:t>
            </a:r>
            <a:r>
              <a:rPr lang="zh-CN" altLang="en-US" sz="3600" dirty="0">
                <a:solidFill>
                  <a:schemeClr val="tx1"/>
                </a:solidFill>
              </a:rPr>
              <a:t>、如图，</a:t>
            </a:r>
            <a:r>
              <a:rPr lang="en-US" sz="3600" dirty="0">
                <a:solidFill>
                  <a:schemeClr val="tx1"/>
                </a:solidFill>
              </a:rPr>
              <a:t>B</a:t>
            </a:r>
            <a:r>
              <a:rPr lang="zh-CN" altLang="en-US" sz="3600" dirty="0">
                <a:solidFill>
                  <a:schemeClr val="tx1"/>
                </a:solidFill>
              </a:rPr>
              <a:t>、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zh-CN" altLang="en-US" sz="3600" dirty="0">
                <a:solidFill>
                  <a:schemeClr val="tx1"/>
                </a:solidFill>
              </a:rPr>
              <a:t>为线段</a:t>
            </a:r>
            <a:r>
              <a:rPr lang="en-US" sz="3600" dirty="0">
                <a:solidFill>
                  <a:schemeClr val="tx1"/>
                </a:solidFill>
              </a:rPr>
              <a:t>AD</a:t>
            </a:r>
            <a:r>
              <a:rPr lang="zh-CN" altLang="en-US" sz="3600" dirty="0">
                <a:solidFill>
                  <a:schemeClr val="tx1"/>
                </a:solidFill>
              </a:rPr>
              <a:t>上的两点，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zh-CN" altLang="en-US" sz="3600" dirty="0">
                <a:solidFill>
                  <a:schemeClr val="tx1"/>
                </a:solidFill>
              </a:rPr>
              <a:t>为线段</a:t>
            </a:r>
            <a:r>
              <a:rPr lang="en-US" sz="3600" dirty="0">
                <a:solidFill>
                  <a:schemeClr val="tx1"/>
                </a:solidFill>
              </a:rPr>
              <a:t>AD</a:t>
            </a:r>
            <a:r>
              <a:rPr lang="zh-CN" altLang="en-US" sz="3600" dirty="0">
                <a:solidFill>
                  <a:schemeClr val="tx1"/>
                </a:solidFill>
              </a:rPr>
              <a:t>的中点，</a:t>
            </a:r>
            <a:r>
              <a:rPr lang="en-US" sz="3600" dirty="0">
                <a:solidFill>
                  <a:schemeClr val="tx1"/>
                </a:solidFill>
              </a:rPr>
              <a:t>AC=5</a:t>
            </a:r>
            <a:r>
              <a:rPr lang="zh-CN" altLang="en-US" sz="3600" dirty="0">
                <a:solidFill>
                  <a:schemeClr val="tx1"/>
                </a:solidFill>
              </a:rPr>
              <a:t>厘米，</a:t>
            </a:r>
            <a:r>
              <a:rPr lang="en-US" sz="3600" dirty="0">
                <a:solidFill>
                  <a:schemeClr val="tx1"/>
                </a:solidFill>
              </a:rPr>
              <a:t>BD=6</a:t>
            </a:r>
            <a:r>
              <a:rPr lang="zh-CN" altLang="en-US" sz="3600" dirty="0">
                <a:solidFill>
                  <a:schemeClr val="tx1"/>
                </a:solidFill>
              </a:rPr>
              <a:t>厘米，求线段</a:t>
            </a:r>
            <a:r>
              <a:rPr lang="en-US" sz="3600" dirty="0">
                <a:solidFill>
                  <a:schemeClr val="tx1"/>
                </a:solidFill>
              </a:rPr>
              <a:t>AB</a:t>
            </a:r>
            <a:r>
              <a:rPr lang="zh-CN" altLang="en-US" sz="3600" dirty="0">
                <a:solidFill>
                  <a:schemeClr val="tx1"/>
                </a:solidFill>
              </a:rPr>
              <a:t>的长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3924300" y="3573463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45025" y="33528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ym typeface="宋体" panose="02010600030101010101" pitchFamily="2" charset="-122"/>
              </a:rPr>
              <a:t>·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64163" y="3343275"/>
            <a:ext cx="41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ym typeface="宋体" panose="02010600030101010101" pitchFamily="2" charset="-122"/>
              </a:rPr>
              <a:t>·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63938" y="3429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A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3438" y="3573463"/>
            <a:ext cx="454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B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435600" y="3573463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164388" y="3502025"/>
            <a:ext cx="4397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/>
              <a:t>D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09600" y="3581400"/>
            <a:ext cx="52578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解：</a:t>
            </a:r>
            <a:r>
              <a:rPr lang="en-US" altLang="zh-CN" sz="2800" b="1"/>
              <a:t>BC=BD-CD</a:t>
            </a:r>
          </a:p>
          <a:p>
            <a:r>
              <a:rPr lang="en-US" altLang="zh-CN" sz="2800" b="1"/>
              <a:t>            = BD-AC</a:t>
            </a:r>
          </a:p>
          <a:p>
            <a:r>
              <a:rPr lang="en-US" altLang="zh-CN" sz="2800" b="1"/>
              <a:t>            =6-5</a:t>
            </a:r>
          </a:p>
          <a:p>
            <a:r>
              <a:rPr lang="en-US" altLang="zh-CN" sz="2800" b="1"/>
              <a:t>            =1</a:t>
            </a:r>
            <a:r>
              <a:rPr lang="zh-CN" altLang="en-US" sz="2800" b="1"/>
              <a:t>（厘米）</a:t>
            </a:r>
            <a:endParaRPr lang="en-US" sz="2800" b="1"/>
          </a:p>
          <a:p>
            <a:r>
              <a:rPr lang="zh-CN" altLang="en-US" sz="2800" b="1"/>
              <a:t>       </a:t>
            </a:r>
            <a:r>
              <a:rPr lang="en-US" sz="2800" b="1"/>
              <a:t>A</a:t>
            </a:r>
            <a:r>
              <a:rPr lang="en-US" altLang="zh-CN" sz="2800" b="1"/>
              <a:t>B</a:t>
            </a:r>
            <a:r>
              <a:rPr lang="en-US" sz="2800" b="1"/>
              <a:t>=A</a:t>
            </a:r>
            <a:r>
              <a:rPr lang="en-US" altLang="zh-CN" sz="2800" b="1"/>
              <a:t>C- </a:t>
            </a:r>
            <a:r>
              <a:rPr lang="en-US" sz="2800" b="1"/>
              <a:t>BC=5</a:t>
            </a:r>
            <a:r>
              <a:rPr lang="en-US" altLang="zh-CN" sz="2800" b="1"/>
              <a:t>-1</a:t>
            </a:r>
            <a:r>
              <a:rPr lang="en-US" sz="2800" b="1"/>
              <a:t>=</a:t>
            </a:r>
            <a:r>
              <a:rPr lang="en-US" altLang="zh-CN" sz="2800" b="1"/>
              <a:t>4</a:t>
            </a:r>
            <a:r>
              <a:rPr lang="zh-CN" altLang="en-US" sz="2800" b="1"/>
              <a:t>（厘米）</a:t>
            </a:r>
            <a:endParaRPr lang="en-US" sz="2800" b="1"/>
          </a:p>
          <a:p>
            <a:r>
              <a:rPr lang="zh-CN" altLang="en-US" sz="2800" b="1"/>
              <a:t>      所以线段</a:t>
            </a:r>
            <a:r>
              <a:rPr lang="en-US" sz="2800" b="1"/>
              <a:t>AB</a:t>
            </a:r>
            <a:r>
              <a:rPr lang="zh-CN" altLang="en-US" sz="2800" b="1"/>
              <a:t>的长是</a:t>
            </a:r>
            <a:r>
              <a:rPr lang="en-US" sz="2800" b="1"/>
              <a:t>4</a:t>
            </a:r>
            <a:r>
              <a:rPr lang="zh-CN" altLang="en-US" sz="2800" b="1"/>
              <a:t>厘米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1"/>
            <a:ext cx="8229600" cy="2133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solidFill>
                  <a:schemeClr val="tx1"/>
                </a:solidFill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</a:rPr>
              <a:t>、 如果点</a:t>
            </a:r>
            <a:r>
              <a:rPr lang="en-US" sz="2800" b="1" dirty="0">
                <a:solidFill>
                  <a:schemeClr val="tx1"/>
                </a:solidFill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</a:rPr>
              <a:t>在线段</a:t>
            </a:r>
            <a:r>
              <a:rPr lang="en-US" sz="2800" b="1" dirty="0">
                <a:solidFill>
                  <a:schemeClr val="tx1"/>
                </a:solidFill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</a:rPr>
              <a:t>上，那么下列各等式</a:t>
            </a:r>
          </a:p>
          <a:p>
            <a:pPr>
              <a:buFontTx/>
              <a:buNone/>
            </a:pP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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AP=BP;BP</a:t>
            </a:r>
            <a:r>
              <a:rPr lang="en-US" sz="2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=        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 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；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 =2AP;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AP+BP=AB,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其中，能判断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是线段</a:t>
            </a:r>
            <a:r>
              <a:rPr 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AB</a:t>
            </a:r>
            <a:r>
              <a:rPr lang="zh-CN" altLang="en-US" sz="2800" b="1" dirty="0">
                <a:solidFill>
                  <a:schemeClr val="tx1"/>
                </a:solidFill>
                <a:sym typeface="Wingdings" panose="05000000000000000000" pitchFamily="2" charset="2"/>
              </a:rPr>
              <a:t>的中点的有          个 </a:t>
            </a:r>
          </a:p>
          <a:p>
            <a:endParaRPr lang="zh-CN" altLang="en-US" sz="2800" b="1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2708275" y="1933575"/>
            <a:ext cx="533400" cy="762000"/>
            <a:chOff x="0" y="0"/>
            <a:chExt cx="336" cy="480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240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69" name="Group 5"/>
            <p:cNvGrpSpPr/>
            <p:nvPr/>
          </p:nvGrpSpPr>
          <p:grpSpPr bwMode="auto">
            <a:xfrm>
              <a:off x="48" y="0"/>
              <a:ext cx="240" cy="480"/>
              <a:chOff x="0" y="0"/>
              <a:chExt cx="240" cy="480"/>
            </a:xfrm>
          </p:grpSpPr>
          <p:sp>
            <p:nvSpPr>
              <p:cNvPr id="11270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271" name="Text Box 7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219200" y="2971800"/>
            <a:ext cx="1020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 </a:t>
            </a:r>
            <a:r>
              <a:rPr lang="en-US" altLang="zh-CN" sz="2800" b="1"/>
              <a:t> 3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1295400" y="35052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81" name="Group 17"/>
          <p:cNvGrpSpPr/>
          <p:nvPr/>
        </p:nvGrpSpPr>
        <p:grpSpPr bwMode="auto">
          <a:xfrm>
            <a:off x="1143000" y="4191000"/>
            <a:ext cx="5287963" cy="669925"/>
            <a:chOff x="528" y="3264"/>
            <a:chExt cx="3331" cy="422"/>
          </a:xfrm>
        </p:grpSpPr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624" y="3312"/>
              <a:ext cx="31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528" y="328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/>
                <a:t>A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 rot="10800000" flipV="1">
              <a:off x="3647" y="3359"/>
              <a:ext cx="2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/>
                <a:t>B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2064" y="336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/>
                <a:t>P</a:t>
              </a: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V="1">
              <a:off x="624" y="3264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3744" y="3264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 flipV="1">
              <a:off x="2160" y="3264"/>
              <a:ext cx="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28650" y="1643063"/>
            <a:ext cx="7162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通过今天的学习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我学到了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我体会到了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我认为今天谁表现的最好</a:t>
            </a: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…… </a:t>
            </a: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kumimoji="1" lang="en-US" altLang="zh-CN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WordArt 6"/>
          <p:cNvSpPr>
            <a:spLocks noChangeArrowheads="1" noChangeShapeType="1" noTextEdit="1"/>
          </p:cNvSpPr>
          <p:nvPr/>
        </p:nvSpPr>
        <p:spPr bwMode="auto">
          <a:xfrm>
            <a:off x="2124075" y="381000"/>
            <a:ext cx="2828925" cy="990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6600" b="1" kern="10" dirty="0">
                <a:ln w="9525">
                  <a:rou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总结</a:t>
            </a:r>
          </a:p>
        </p:txBody>
      </p:sp>
      <p:pic>
        <p:nvPicPr>
          <p:cNvPr id="34820" name="Picture 4" descr="PE03166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1614488"/>
            <a:ext cx="234632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0" name="AutoShape 52"/>
          <p:cNvSpPr>
            <a:spLocks noChangeArrowheads="1"/>
          </p:cNvSpPr>
          <p:nvPr/>
        </p:nvSpPr>
        <p:spPr bwMode="auto">
          <a:xfrm rot="10800000">
            <a:off x="0" y="5445125"/>
            <a:ext cx="7308850" cy="1196975"/>
          </a:xfrm>
          <a:prstGeom prst="wedgeEllipseCallout">
            <a:avLst>
              <a:gd name="adj1" fmla="val 14963"/>
              <a:gd name="adj2" fmla="val 51986"/>
            </a:avLst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/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注意：不要求写画法，但一定要标清字母，写出有结论</a:t>
            </a:r>
            <a:r>
              <a:rPr kumimoji="1" lang="en-US" altLang="zh-CN" sz="24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5003800" y="4576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51"/>
          <p:cNvGrpSpPr/>
          <p:nvPr/>
        </p:nvGrpSpPr>
        <p:grpSpPr bwMode="auto">
          <a:xfrm>
            <a:off x="6107113" y="2667000"/>
            <a:ext cx="1079500" cy="714375"/>
            <a:chOff x="3847" y="1680"/>
            <a:chExt cx="680" cy="450"/>
          </a:xfrm>
        </p:grpSpPr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150" y="184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中宋" panose="02010600040101010101" pitchFamily="2" charset="-122"/>
                </a:rPr>
                <a:t>a</a:t>
              </a:r>
            </a:p>
          </p:txBody>
        </p:sp>
        <p:grpSp>
          <p:nvGrpSpPr>
            <p:cNvPr id="20486" name="Group 6"/>
            <p:cNvGrpSpPr/>
            <p:nvPr/>
          </p:nvGrpSpPr>
          <p:grpSpPr bwMode="auto">
            <a:xfrm>
              <a:off x="3847" y="1680"/>
              <a:ext cx="680" cy="96"/>
              <a:chOff x="3984" y="1539"/>
              <a:chExt cx="816" cy="46"/>
            </a:xfrm>
          </p:grpSpPr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3984" y="1584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0488" name="Group 8"/>
              <p:cNvGrpSpPr/>
              <p:nvPr/>
            </p:nvGrpSpPr>
            <p:grpSpPr bwMode="auto"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2048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923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107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378325" y="3717925"/>
            <a:ext cx="4613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  <a:buSzPct val="75000"/>
              <a:buFontTx/>
              <a:buChar char="•"/>
            </a:pPr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1643063" y="1844675"/>
            <a:ext cx="4887912" cy="85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  <a:buSzPct val="75000"/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画射线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  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5" name="Group 13"/>
          <p:cNvGrpSpPr/>
          <p:nvPr/>
        </p:nvGrpSpPr>
        <p:grpSpPr bwMode="auto">
          <a:xfrm>
            <a:off x="5105400" y="5181600"/>
            <a:ext cx="3048000" cy="88900"/>
            <a:chOff x="3216" y="2880"/>
            <a:chExt cx="2112" cy="48"/>
          </a:xfrm>
        </p:grpSpPr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216" y="2928"/>
              <a:ext cx="21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3216" y="2880"/>
              <a:ext cx="0" cy="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5076825" y="5229225"/>
            <a:ext cx="3733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A</a:t>
            </a:r>
            <a:r>
              <a:rPr lang="en-US" altLang="zh-CN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                    </a:t>
            </a:r>
            <a:r>
              <a:rPr lang="en-US" altLang="zh-CN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1692275" y="3148013"/>
            <a:ext cx="74136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 在射线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  <a:endParaRPr kumimoji="1" lang="zh-CN" alt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5365" name="Arc 21"/>
          <p:cNvSpPr/>
          <p:nvPr/>
        </p:nvSpPr>
        <p:spPr bwMode="auto">
          <a:xfrm rot="951768">
            <a:off x="5410200" y="4965700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6105525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3708400" y="4849813"/>
            <a:ext cx="1857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altLang="zh-CN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6419" name="Line 27"/>
          <p:cNvSpPr>
            <a:spLocks noChangeShapeType="1"/>
          </p:cNvSpPr>
          <p:nvPr/>
        </p:nvSpPr>
        <p:spPr bwMode="auto">
          <a:xfrm>
            <a:off x="5076825" y="5297488"/>
            <a:ext cx="1079500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3109913" y="4140200"/>
            <a:ext cx="39624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 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</a:p>
        </p:txBody>
      </p:sp>
      <p:sp>
        <p:nvSpPr>
          <p:cNvPr id="185376" name="Rectangle 32"/>
          <p:cNvSpPr>
            <a:spLocks noChangeArrowheads="1"/>
          </p:cNvSpPr>
          <p:nvPr/>
        </p:nvSpPr>
        <p:spPr bwMode="auto">
          <a:xfrm>
            <a:off x="142875" y="1982788"/>
            <a:ext cx="2428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bg1"/>
              </a:buClr>
              <a:buSzPct val="75000"/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 法：</a:t>
            </a:r>
          </a:p>
        </p:txBody>
      </p:sp>
      <p:sp>
        <p:nvSpPr>
          <p:cNvPr id="20504" name="Rectangle 33"/>
          <p:cNvSpPr>
            <a:spLocks noChangeArrowheads="1"/>
          </p:cNvSpPr>
          <p:nvPr/>
        </p:nvSpPr>
        <p:spPr bwMode="auto">
          <a:xfrm>
            <a:off x="7086600" y="609600"/>
            <a:ext cx="12192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" name="Group 41"/>
          <p:cNvGrpSpPr/>
          <p:nvPr/>
        </p:nvGrpSpPr>
        <p:grpSpPr bwMode="auto">
          <a:xfrm>
            <a:off x="5219700" y="3429000"/>
            <a:ext cx="1066800" cy="1905000"/>
            <a:chOff x="288" y="2340"/>
            <a:chExt cx="912" cy="1632"/>
          </a:xfrm>
        </p:grpSpPr>
        <p:sp>
          <p:nvSpPr>
            <p:cNvPr id="185386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20507" name="Group 43"/>
            <p:cNvGrpSpPr/>
            <p:nvPr/>
          </p:nvGrpSpPr>
          <p:grpSpPr bwMode="auto"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20508" name="Freeform 44"/>
              <p:cNvSpPr/>
              <p:nvPr/>
            </p:nvSpPr>
            <p:spPr bwMode="auto">
              <a:xfrm rot="-837225">
                <a:off x="912" y="2964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26 w 288"/>
                  <a:gd name="T3" fmla="*/ 627 h 1152"/>
                  <a:gd name="T4" fmla="*/ 36 w 288"/>
                  <a:gd name="T5" fmla="*/ 523 h 1152"/>
                  <a:gd name="T6" fmla="*/ 53 w 288"/>
                  <a:gd name="T7" fmla="*/ 130 h 1152"/>
                  <a:gd name="T8" fmla="*/ 26 w 288"/>
                  <a:gd name="T9" fmla="*/ 130 h 1152"/>
                  <a:gd name="T10" fmla="*/ 17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09" name="Freeform 45"/>
              <p:cNvSpPr/>
              <p:nvPr/>
            </p:nvSpPr>
            <p:spPr bwMode="auto">
              <a:xfrm rot="-837225">
                <a:off x="863" y="2937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182 h 912"/>
                  <a:gd name="T4" fmla="*/ 144 w 288"/>
                  <a:gd name="T5" fmla="*/ 182 h 912"/>
                  <a:gd name="T6" fmla="*/ 96 w 288"/>
                  <a:gd name="T7" fmla="*/ 495 h 912"/>
                  <a:gd name="T8" fmla="*/ 192 w 288"/>
                  <a:gd name="T9" fmla="*/ 495 h 912"/>
                  <a:gd name="T10" fmla="*/ 288 w 288"/>
                  <a:gd name="T11" fmla="*/ 130 h 912"/>
                  <a:gd name="T12" fmla="*/ 144 w 288"/>
                  <a:gd name="T13" fmla="*/ 130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10" name="Freeform 46"/>
              <p:cNvSpPr>
                <a:spLocks noChangeAspect="1"/>
              </p:cNvSpPr>
              <p:nvPr/>
            </p:nvSpPr>
            <p:spPr bwMode="auto">
              <a:xfrm rot="-604107">
                <a:off x="1069" y="3744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454 w 96"/>
                  <a:gd name="T3" fmla="*/ 0 h 192"/>
                  <a:gd name="T4" fmla="*/ 229 w 96"/>
                  <a:gd name="T5" fmla="*/ 893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pic>
          <p:nvPicPr>
            <p:cNvPr id="20511" name="Picture 4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2340"/>
              <a:ext cx="2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93" name="Text Box 49"/>
          <p:cNvSpPr txBox="1">
            <a:spLocks noChangeArrowheads="1"/>
          </p:cNvSpPr>
          <p:nvPr/>
        </p:nvSpPr>
        <p:spPr bwMode="auto">
          <a:xfrm>
            <a:off x="323850" y="1171575"/>
            <a:ext cx="853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，画线段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</a:p>
        </p:txBody>
      </p:sp>
      <p:sp>
        <p:nvSpPr>
          <p:cNvPr id="20513" name="Text Box 48"/>
          <p:cNvSpPr txBox="1">
            <a:spLocks noChangeArrowheads="1"/>
          </p:cNvSpPr>
          <p:nvPr/>
        </p:nvSpPr>
        <p:spPr bwMode="auto">
          <a:xfrm>
            <a:off x="179388" y="492125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124075" y="476250"/>
            <a:ext cx="5280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画一条线段等于已知线段</a:t>
            </a:r>
          </a:p>
        </p:txBody>
      </p:sp>
      <p:grpSp>
        <p:nvGrpSpPr>
          <p:cNvPr id="8" name="Group 41"/>
          <p:cNvGrpSpPr/>
          <p:nvPr/>
        </p:nvGrpSpPr>
        <p:grpSpPr bwMode="auto">
          <a:xfrm>
            <a:off x="6215063" y="928688"/>
            <a:ext cx="1066800" cy="1905000"/>
            <a:chOff x="288" y="2340"/>
            <a:chExt cx="912" cy="1632"/>
          </a:xfrm>
        </p:grpSpPr>
        <p:sp>
          <p:nvSpPr>
            <p:cNvPr id="43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20517" name="Group 43"/>
            <p:cNvGrpSpPr/>
            <p:nvPr/>
          </p:nvGrpSpPr>
          <p:grpSpPr bwMode="auto"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20518" name="Freeform 44"/>
              <p:cNvSpPr/>
              <p:nvPr/>
            </p:nvSpPr>
            <p:spPr bwMode="auto">
              <a:xfrm rot="-837225">
                <a:off x="912" y="2964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26 w 288"/>
                  <a:gd name="T3" fmla="*/ 627 h 1152"/>
                  <a:gd name="T4" fmla="*/ 36 w 288"/>
                  <a:gd name="T5" fmla="*/ 523 h 1152"/>
                  <a:gd name="T6" fmla="*/ 53 w 288"/>
                  <a:gd name="T7" fmla="*/ 130 h 1152"/>
                  <a:gd name="T8" fmla="*/ 26 w 288"/>
                  <a:gd name="T9" fmla="*/ 130 h 1152"/>
                  <a:gd name="T10" fmla="*/ 17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19" name="Freeform 45"/>
              <p:cNvSpPr/>
              <p:nvPr/>
            </p:nvSpPr>
            <p:spPr bwMode="auto">
              <a:xfrm rot="-837225">
                <a:off x="863" y="2937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182 h 912"/>
                  <a:gd name="T4" fmla="*/ 144 w 288"/>
                  <a:gd name="T5" fmla="*/ 182 h 912"/>
                  <a:gd name="T6" fmla="*/ 96 w 288"/>
                  <a:gd name="T7" fmla="*/ 495 h 912"/>
                  <a:gd name="T8" fmla="*/ 192 w 288"/>
                  <a:gd name="T9" fmla="*/ 495 h 912"/>
                  <a:gd name="T10" fmla="*/ 288 w 288"/>
                  <a:gd name="T11" fmla="*/ 130 h 912"/>
                  <a:gd name="T12" fmla="*/ 144 w 288"/>
                  <a:gd name="T13" fmla="*/ 130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0520" name="Freeform 46"/>
              <p:cNvSpPr>
                <a:spLocks noChangeAspect="1"/>
              </p:cNvSpPr>
              <p:nvPr/>
            </p:nvSpPr>
            <p:spPr bwMode="auto">
              <a:xfrm rot="-604107">
                <a:off x="1069" y="3744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454 w 96"/>
                  <a:gd name="T3" fmla="*/ 0 h 192"/>
                  <a:gd name="T4" fmla="*/ 229 w 96"/>
                  <a:gd name="T5" fmla="*/ 893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endParaRPr kumimoji="1" lang="zh-CN" altLang="zh-CN" sz="2400" b="1">
                  <a:solidFill>
                    <a:srgbClr val="060912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pic>
          <p:nvPicPr>
            <p:cNvPr id="20521" name="Picture 4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2340"/>
              <a:ext cx="2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8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0" grpId="0" animBg="1"/>
      <p:bldP spid="185356" grpId="0" autoUpdateAnimBg="0"/>
      <p:bldP spid="185360" grpId="0" autoUpdateAnimBg="0"/>
      <p:bldP spid="185362" grpId="0" autoUpdateAnimBg="0"/>
      <p:bldP spid="185365" grpId="0" animBg="1"/>
      <p:bldP spid="185367" grpId="0" autoUpdateAnimBg="0"/>
      <p:bldP spid="16419" grpId="0" animBg="1"/>
      <p:bldP spid="185375" grpId="0" autoUpdateAnimBg="0"/>
      <p:bldP spid="185376" grpId="0"/>
      <p:bldP spid="185393" grpId="0"/>
      <p:bldP spid="164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Line 3"/>
          <p:cNvSpPr>
            <a:spLocks noChangeShapeType="1"/>
          </p:cNvSpPr>
          <p:nvPr/>
        </p:nvSpPr>
        <p:spPr bwMode="auto">
          <a:xfrm>
            <a:off x="215900" y="5661025"/>
            <a:ext cx="5508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964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A</a:t>
            </a:r>
          </a:p>
        </p:txBody>
      </p:sp>
      <p:pic>
        <p:nvPicPr>
          <p:cNvPr id="168968" name="Object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463" y="2997200"/>
            <a:ext cx="14366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8" name="Oval 9"/>
          <p:cNvSpPr>
            <a:spLocks noChangeArrowheads="1"/>
          </p:cNvSpPr>
          <p:nvPr/>
        </p:nvSpPr>
        <p:spPr bwMode="auto">
          <a:xfrm>
            <a:off x="976313" y="981075"/>
            <a:ext cx="608012" cy="1524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33"/>
            </a:solidFill>
            <a:rou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3357563" y="2428875"/>
            <a:ext cx="37528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先画一条直线</a:t>
            </a:r>
            <a:r>
              <a:rPr lang="en-US" altLang="zh-CN" sz="3600" b="1" i="1" dirty="0">
                <a:solidFill>
                  <a:srgbClr val="030117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3357563" y="3286125"/>
            <a:ext cx="5710237" cy="1190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zh-CN" altLang="en-US" sz="3600" b="1" dirty="0">
                <a:solidFill>
                  <a:srgbClr val="030117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上依次截取</a:t>
            </a:r>
          </a:p>
          <a:p>
            <a:pPr eaLnBrk="0" hangingPunct="0"/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 = a 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CB=b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>
            <a:off x="2286000" y="342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179388" y="620713"/>
            <a:ext cx="89646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问题二：已知线段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，画一条线段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</a:t>
            </a:r>
            <a:r>
              <a:rPr kumimoji="1" lang="en-US" altLang="zh-CN" sz="3600" b="1" dirty="0" err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8985" name="Text Box 25"/>
          <p:cNvSpPr txBox="1">
            <a:spLocks noChangeArrowheads="1"/>
          </p:cNvSpPr>
          <p:nvPr/>
        </p:nvSpPr>
        <p:spPr bwMode="auto">
          <a:xfrm>
            <a:off x="7556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86" name="Line 26"/>
          <p:cNvSpPr>
            <a:spLocks noChangeShapeType="1"/>
          </p:cNvSpPr>
          <p:nvPr/>
        </p:nvSpPr>
        <p:spPr bwMode="auto">
          <a:xfrm>
            <a:off x="611188" y="566102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13319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68988" name="Line 28"/>
          <p:cNvSpPr>
            <a:spLocks noChangeShapeType="1"/>
          </p:cNvSpPr>
          <p:nvPr/>
        </p:nvSpPr>
        <p:spPr bwMode="auto">
          <a:xfrm>
            <a:off x="1476375" y="5661025"/>
            <a:ext cx="15827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8991" name="Text Box 31"/>
          <p:cNvSpPr txBox="1">
            <a:spLocks noChangeArrowheads="1"/>
          </p:cNvSpPr>
          <p:nvPr/>
        </p:nvSpPr>
        <p:spPr bwMode="auto">
          <a:xfrm>
            <a:off x="900113" y="5734050"/>
            <a:ext cx="5762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68992" name="Text Box 32"/>
          <p:cNvSpPr txBox="1">
            <a:spLocks noChangeArrowheads="1"/>
          </p:cNvSpPr>
          <p:nvPr/>
        </p:nvSpPr>
        <p:spPr bwMode="auto">
          <a:xfrm>
            <a:off x="2124075" y="58054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28432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68994" name="Rectangle 34"/>
          <p:cNvSpPr>
            <a:spLocks noChangeArrowheads="1"/>
          </p:cNvSpPr>
          <p:nvPr/>
        </p:nvSpPr>
        <p:spPr bwMode="auto">
          <a:xfrm>
            <a:off x="3938588" y="4500563"/>
            <a:ext cx="4491037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</a:t>
            </a:r>
            <a:r>
              <a:rPr lang="en-US" altLang="zh-CN" sz="3600" b="1" dirty="0" err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a+b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8996" name="Line 36"/>
          <p:cNvSpPr>
            <a:spLocks noChangeShapeType="1"/>
          </p:cNvSpPr>
          <p:nvPr/>
        </p:nvSpPr>
        <p:spPr bwMode="auto">
          <a:xfrm>
            <a:off x="4683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7" name="Line 37"/>
          <p:cNvSpPr>
            <a:spLocks noChangeShapeType="1"/>
          </p:cNvSpPr>
          <p:nvPr/>
        </p:nvSpPr>
        <p:spPr bwMode="auto">
          <a:xfrm>
            <a:off x="15478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3132138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168999" name="AutoShape 39"/>
          <p:cNvCxnSpPr>
            <a:cxnSpLocks noChangeShapeType="1"/>
          </p:cNvCxnSpPr>
          <p:nvPr/>
        </p:nvCxnSpPr>
        <p:spPr bwMode="auto">
          <a:xfrm>
            <a:off x="4683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002" name="AutoShape 42"/>
          <p:cNvCxnSpPr>
            <a:cxnSpLocks noChangeShapeType="1"/>
          </p:cNvCxnSpPr>
          <p:nvPr/>
        </p:nvCxnSpPr>
        <p:spPr bwMode="auto">
          <a:xfrm>
            <a:off x="1547813" y="5876925"/>
            <a:ext cx="1584325" cy="0"/>
          </a:xfrm>
          <a:prstGeom prst="straightConnector1">
            <a:avLst/>
          </a:prstGeom>
          <a:noFill/>
          <a:ln w="38100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2143125" y="2357438"/>
            <a:ext cx="1152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画法：</a:t>
            </a:r>
          </a:p>
        </p:txBody>
      </p:sp>
      <p:sp>
        <p:nvSpPr>
          <p:cNvPr id="169007" name="Arc 47"/>
          <p:cNvSpPr/>
          <p:nvPr/>
        </p:nvSpPr>
        <p:spPr bwMode="auto">
          <a:xfrm rot="951768">
            <a:off x="755650" y="5300663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9008" name="Arc 48"/>
          <p:cNvSpPr/>
          <p:nvPr/>
        </p:nvSpPr>
        <p:spPr bwMode="auto">
          <a:xfrm rot="951768">
            <a:off x="2339975" y="5373688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3819" name="Text Box 44"/>
          <p:cNvSpPr txBox="1">
            <a:spLocks noChangeArrowheads="1"/>
          </p:cNvSpPr>
          <p:nvPr/>
        </p:nvSpPr>
        <p:spPr bwMode="auto">
          <a:xfrm>
            <a:off x="-36513" y="44450"/>
            <a:ext cx="1728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</a:t>
            </a:r>
          </a:p>
        </p:txBody>
      </p:sp>
      <p:sp>
        <p:nvSpPr>
          <p:cNvPr id="2" name="Text Box 33"/>
          <p:cNvSpPr txBox="1">
            <a:spLocks noChangeArrowheads="1"/>
          </p:cNvSpPr>
          <p:nvPr/>
        </p:nvSpPr>
        <p:spPr bwMode="auto">
          <a:xfrm>
            <a:off x="5148263" y="5084763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l</a:t>
            </a:r>
          </a:p>
        </p:txBody>
      </p:sp>
      <p:sp>
        <p:nvSpPr>
          <p:cNvPr id="33821" name="Line 14"/>
          <p:cNvSpPr>
            <a:spLocks noChangeShapeType="1"/>
          </p:cNvSpPr>
          <p:nvPr/>
        </p:nvSpPr>
        <p:spPr bwMode="auto">
          <a:xfrm>
            <a:off x="455613" y="2216150"/>
            <a:ext cx="879475" cy="6350"/>
          </a:xfrm>
          <a:custGeom>
            <a:avLst/>
            <a:gdLst>
              <a:gd name="T0" fmla="*/ 0 w 554"/>
              <a:gd name="T1" fmla="*/ 10080623 h 4"/>
              <a:gd name="T2" fmla="*/ 1396166344 w 554"/>
              <a:gd name="T3" fmla="*/ 0 h 4"/>
              <a:gd name="T4" fmla="*/ 0 60000 65536"/>
              <a:gd name="T5" fmla="*/ 0 60000 65536"/>
              <a:gd name="T6" fmla="*/ 0 w 554"/>
              <a:gd name="T7" fmla="*/ 0 h 4"/>
              <a:gd name="T8" fmla="*/ 554 w 554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54" h="4">
                <a:moveTo>
                  <a:pt x="0" y="4"/>
                </a:moveTo>
                <a:lnTo>
                  <a:pt x="554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685800" y="1700213"/>
            <a:ext cx="57467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33823" name="Freeform 50"/>
          <p:cNvSpPr/>
          <p:nvPr/>
        </p:nvSpPr>
        <p:spPr bwMode="auto">
          <a:xfrm>
            <a:off x="1331913" y="2111375"/>
            <a:ext cx="1587" cy="127000"/>
          </a:xfrm>
          <a:custGeom>
            <a:avLst/>
            <a:gdLst>
              <a:gd name="T0" fmla="*/ 0 w 1"/>
              <a:gd name="T1" fmla="*/ 201612473 h 80"/>
              <a:gd name="T2" fmla="*/ 0 w 1"/>
              <a:gd name="T3" fmla="*/ 0 h 80"/>
              <a:gd name="T4" fmla="*/ 0 60000 65536"/>
              <a:gd name="T5" fmla="*/ 0 60000 65536"/>
              <a:gd name="T6" fmla="*/ 0 w 1"/>
              <a:gd name="T7" fmla="*/ 0 h 80"/>
              <a:gd name="T8" fmla="*/ 1 w 1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80">
                <a:moveTo>
                  <a:pt x="0" y="8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33824" name="Freeform 53"/>
          <p:cNvSpPr/>
          <p:nvPr/>
        </p:nvSpPr>
        <p:spPr bwMode="auto">
          <a:xfrm>
            <a:off x="468313" y="2111375"/>
            <a:ext cx="1587" cy="122238"/>
          </a:xfrm>
          <a:custGeom>
            <a:avLst/>
            <a:gdLst>
              <a:gd name="T0" fmla="*/ 2518569 w 1"/>
              <a:gd name="T1" fmla="*/ 194053591 h 77"/>
              <a:gd name="T2" fmla="*/ 0 w 1"/>
              <a:gd name="T3" fmla="*/ 0 h 77"/>
              <a:gd name="T4" fmla="*/ 0 60000 65536"/>
              <a:gd name="T5" fmla="*/ 0 60000 65536"/>
              <a:gd name="T6" fmla="*/ 0 w 1"/>
              <a:gd name="T7" fmla="*/ 0 h 77"/>
              <a:gd name="T8" fmla="*/ 1 w 1"/>
              <a:gd name="T9" fmla="*/ 77 h 7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77">
                <a:moveTo>
                  <a:pt x="1" y="7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33825" name="Line 21"/>
          <p:cNvSpPr>
            <a:spLocks noChangeShapeType="1"/>
          </p:cNvSpPr>
          <p:nvPr/>
        </p:nvSpPr>
        <p:spPr bwMode="auto">
          <a:xfrm>
            <a:off x="466725" y="2565400"/>
            <a:ext cx="1441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26" name="Freeform 55"/>
          <p:cNvSpPr/>
          <p:nvPr/>
        </p:nvSpPr>
        <p:spPr bwMode="auto">
          <a:xfrm>
            <a:off x="469900" y="2422525"/>
            <a:ext cx="1588" cy="163513"/>
          </a:xfrm>
          <a:custGeom>
            <a:avLst/>
            <a:gdLst>
              <a:gd name="T0" fmla="*/ 0 w 1"/>
              <a:gd name="T1" fmla="*/ 259577704 h 103"/>
              <a:gd name="T2" fmla="*/ 0 w 1"/>
              <a:gd name="T3" fmla="*/ 0 h 103"/>
              <a:gd name="T4" fmla="*/ 0 60000 65536"/>
              <a:gd name="T5" fmla="*/ 0 60000 65536"/>
              <a:gd name="T6" fmla="*/ 0 w 1"/>
              <a:gd name="T7" fmla="*/ 0 h 103"/>
              <a:gd name="T8" fmla="*/ 1 w 1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3">
                <a:moveTo>
                  <a:pt x="0" y="103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33827" name="Freeform 56"/>
          <p:cNvSpPr/>
          <p:nvPr/>
        </p:nvSpPr>
        <p:spPr bwMode="auto">
          <a:xfrm>
            <a:off x="1909763" y="2422525"/>
            <a:ext cx="1587" cy="153988"/>
          </a:xfrm>
          <a:custGeom>
            <a:avLst/>
            <a:gdLst>
              <a:gd name="T0" fmla="*/ 0 w 1"/>
              <a:gd name="T1" fmla="*/ 244456766 h 97"/>
              <a:gd name="T2" fmla="*/ 0 w 1"/>
              <a:gd name="T3" fmla="*/ 0 h 97"/>
              <a:gd name="T4" fmla="*/ 0 60000 65536"/>
              <a:gd name="T5" fmla="*/ 0 60000 65536"/>
              <a:gd name="T6" fmla="*/ 0 w 1"/>
              <a:gd name="T7" fmla="*/ 0 h 97"/>
              <a:gd name="T8" fmla="*/ 1 w 1"/>
              <a:gd name="T9" fmla="*/ 97 h 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97">
                <a:moveTo>
                  <a:pt x="0" y="97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pic>
        <p:nvPicPr>
          <p:cNvPr id="3" name="Object 5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913" y="3068638"/>
            <a:ext cx="223202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8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30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8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8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2000"/>
                                        <p:tgtEl>
                                          <p:spTgt spid="169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3000"/>
                                        <p:tgtEl>
                                          <p:spTgt spid="1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animBg="1"/>
      <p:bldP spid="168964" grpId="0" animBg="1"/>
      <p:bldP spid="168965" grpId="0"/>
      <p:bldP spid="168970" grpId="0"/>
      <p:bldP spid="168971" grpId="0"/>
      <p:bldP spid="168978" grpId="0"/>
      <p:bldP spid="168985" grpId="0"/>
      <p:bldP spid="168986" grpId="0" animBg="1"/>
      <p:bldP spid="168987" grpId="0"/>
      <p:bldP spid="168988" grpId="0" animBg="1"/>
      <p:bldP spid="168991" grpId="0"/>
      <p:bldP spid="168992" grpId="0"/>
      <p:bldP spid="168993" grpId="0"/>
      <p:bldP spid="168994" grpId="0"/>
      <p:bldP spid="168996" grpId="0" animBg="1"/>
      <p:bldP spid="168997" grpId="0" animBg="1"/>
      <p:bldP spid="168998" grpId="0" animBg="1"/>
      <p:bldP spid="169003" grpId="0"/>
      <p:bldP spid="169007" grpId="0" animBg="1"/>
      <p:bldP spid="16900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5" name="Object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8138" y="2835275"/>
            <a:ext cx="2376487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179388" y="56610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12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816475" y="5070475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976313" y="981075"/>
            <a:ext cx="608012" cy="1524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9933"/>
            </a:solidFill>
            <a:rou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3309938" y="2114550"/>
            <a:ext cx="547687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先用直尺画一条直线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3349625" y="2757488"/>
            <a:ext cx="5651500" cy="646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在直线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AD = b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2286000" y="3429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1515" name="Line 13"/>
          <p:cNvSpPr>
            <a:spLocks noChangeShapeType="1"/>
          </p:cNvSpPr>
          <p:nvPr/>
        </p:nvSpPr>
        <p:spPr bwMode="auto">
          <a:xfrm>
            <a:off x="439738" y="2136775"/>
            <a:ext cx="915987" cy="1588"/>
          </a:xfrm>
          <a:custGeom>
            <a:avLst/>
            <a:gdLst>
              <a:gd name="T0" fmla="*/ 0 w 577"/>
              <a:gd name="T1" fmla="*/ 0 h 1"/>
              <a:gd name="T2" fmla="*/ 1454128350 w 577"/>
              <a:gd name="T3" fmla="*/ 2521744 h 1"/>
              <a:gd name="T4" fmla="*/ 0 60000 65536"/>
              <a:gd name="T5" fmla="*/ 0 60000 65536"/>
              <a:gd name="T6" fmla="*/ 0 w 577"/>
              <a:gd name="T7" fmla="*/ 0 h 1"/>
              <a:gd name="T8" fmla="*/ 577 w 57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7" h="1">
                <a:moveTo>
                  <a:pt x="0" y="0"/>
                </a:moveTo>
                <a:lnTo>
                  <a:pt x="577" y="1"/>
                </a:lnTo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171025" name="Rectangle 17"/>
          <p:cNvSpPr>
            <a:spLocks noChangeArrowheads="1"/>
          </p:cNvSpPr>
          <p:nvPr/>
        </p:nvSpPr>
        <p:spPr bwMode="auto">
          <a:xfrm>
            <a:off x="287338" y="763588"/>
            <a:ext cx="83169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问题三：已知线段</a:t>
            </a:r>
            <a:r>
              <a:rPr lang="en-US" altLang="zh-CN" sz="3600" b="1" dirty="0" err="1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a,b</a:t>
            </a:r>
            <a:r>
              <a:rPr lang="en-US" altLang="zh-CN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(b&gt;a)</a:t>
            </a:r>
            <a:r>
              <a:rPr lang="zh-CN" altLang="en-US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画一条线段</a:t>
            </a:r>
            <a:r>
              <a:rPr lang="en-US" altLang="zh-CN" sz="3600" b="1" dirty="0">
                <a:solidFill>
                  <a:srgbClr val="030117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AC=b-a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684213" y="1700213"/>
            <a:ext cx="5762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1518" name="Line 20"/>
          <p:cNvSpPr>
            <a:spLocks noChangeShapeType="1"/>
          </p:cNvSpPr>
          <p:nvPr/>
        </p:nvSpPr>
        <p:spPr bwMode="auto">
          <a:xfrm>
            <a:off x="466725" y="2565400"/>
            <a:ext cx="1441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755650" y="220503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71033" name="Line 25"/>
          <p:cNvSpPr>
            <a:spLocks noChangeShapeType="1"/>
          </p:cNvSpPr>
          <p:nvPr/>
        </p:nvSpPr>
        <p:spPr bwMode="auto">
          <a:xfrm>
            <a:off x="611188" y="5661025"/>
            <a:ext cx="9017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34" name="Text Box 26"/>
          <p:cNvSpPr txBox="1">
            <a:spLocks noChangeArrowheads="1"/>
          </p:cNvSpPr>
          <p:nvPr/>
        </p:nvSpPr>
        <p:spPr bwMode="auto">
          <a:xfrm>
            <a:off x="971550" y="51577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71035" name="Line 27"/>
          <p:cNvSpPr>
            <a:spLocks noChangeShapeType="1"/>
          </p:cNvSpPr>
          <p:nvPr/>
        </p:nvSpPr>
        <p:spPr bwMode="auto">
          <a:xfrm>
            <a:off x="539750" y="5661025"/>
            <a:ext cx="15859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39" name="Text Box 31"/>
          <p:cNvSpPr txBox="1">
            <a:spLocks noChangeArrowheads="1"/>
          </p:cNvSpPr>
          <p:nvPr/>
        </p:nvSpPr>
        <p:spPr bwMode="auto">
          <a:xfrm>
            <a:off x="827088" y="57800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71040" name="Text Box 32"/>
          <p:cNvSpPr txBox="1">
            <a:spLocks noChangeArrowheads="1"/>
          </p:cNvSpPr>
          <p:nvPr/>
        </p:nvSpPr>
        <p:spPr bwMode="auto">
          <a:xfrm>
            <a:off x="2339975" y="53006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71041" name="Rectangle 33"/>
          <p:cNvSpPr>
            <a:spLocks noChangeArrowheads="1"/>
          </p:cNvSpPr>
          <p:nvPr/>
        </p:nvSpPr>
        <p:spPr bwMode="auto">
          <a:xfrm>
            <a:off x="3505200" y="4283075"/>
            <a:ext cx="4638675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AC=b-a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3600" b="1" dirty="0">
              <a:solidFill>
                <a:srgbClr val="0301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1043" name="Line 35"/>
          <p:cNvSpPr>
            <a:spLocks noChangeShapeType="1"/>
          </p:cNvSpPr>
          <p:nvPr/>
        </p:nvSpPr>
        <p:spPr bwMode="auto">
          <a:xfrm>
            <a:off x="611188" y="5661025"/>
            <a:ext cx="0" cy="4318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1044" name="Line 36"/>
          <p:cNvSpPr>
            <a:spLocks noChangeShapeType="1"/>
          </p:cNvSpPr>
          <p:nvPr/>
        </p:nvSpPr>
        <p:spPr bwMode="auto">
          <a:xfrm>
            <a:off x="1187450" y="5661025"/>
            <a:ext cx="0" cy="6477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71045" name="Line 37"/>
          <p:cNvSpPr>
            <a:spLocks noChangeShapeType="1"/>
          </p:cNvSpPr>
          <p:nvPr/>
        </p:nvSpPr>
        <p:spPr bwMode="auto">
          <a:xfrm>
            <a:off x="2195513" y="5661025"/>
            <a:ext cx="0" cy="5762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171046" name="AutoShape 38"/>
          <p:cNvCxnSpPr>
            <a:cxnSpLocks noChangeShapeType="1"/>
          </p:cNvCxnSpPr>
          <p:nvPr/>
        </p:nvCxnSpPr>
        <p:spPr bwMode="auto">
          <a:xfrm>
            <a:off x="1187450" y="6092825"/>
            <a:ext cx="1008063" cy="0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047" name="AutoShape 39"/>
          <p:cNvCxnSpPr>
            <a:cxnSpLocks noChangeShapeType="1"/>
          </p:cNvCxnSpPr>
          <p:nvPr/>
        </p:nvCxnSpPr>
        <p:spPr bwMode="auto">
          <a:xfrm>
            <a:off x="611188" y="5876925"/>
            <a:ext cx="1584325" cy="0"/>
          </a:xfrm>
          <a:prstGeom prst="straightConnector1">
            <a:avLst/>
          </a:prstGeom>
          <a:noFill/>
          <a:ln w="38100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048" name="Text Box 40"/>
          <p:cNvSpPr txBox="1">
            <a:spLocks noChangeArrowheads="1"/>
          </p:cNvSpPr>
          <p:nvPr/>
        </p:nvSpPr>
        <p:spPr bwMode="auto">
          <a:xfrm>
            <a:off x="2266950" y="2114550"/>
            <a:ext cx="1152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画法：</a:t>
            </a:r>
          </a:p>
        </p:txBody>
      </p:sp>
      <p:sp>
        <p:nvSpPr>
          <p:cNvPr id="171051" name="Rectangle 43"/>
          <p:cNvSpPr>
            <a:spLocks noChangeArrowheads="1"/>
          </p:cNvSpPr>
          <p:nvPr/>
        </p:nvSpPr>
        <p:spPr bwMode="auto">
          <a:xfrm>
            <a:off x="1547813" y="5949950"/>
            <a:ext cx="336550" cy="457200"/>
          </a:xfrm>
          <a:prstGeom prst="rect">
            <a:avLst/>
          </a:prstGeom>
          <a:noFill/>
          <a:ln w="127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71052" name="Arc 44"/>
          <p:cNvSpPr/>
          <p:nvPr/>
        </p:nvSpPr>
        <p:spPr bwMode="auto">
          <a:xfrm rot="-9736447">
            <a:off x="1162050" y="5483225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53" name="Arc 45"/>
          <p:cNvSpPr/>
          <p:nvPr/>
        </p:nvSpPr>
        <p:spPr bwMode="auto">
          <a:xfrm rot="951768">
            <a:off x="1403350" y="5300663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" name="Object 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2857500"/>
            <a:ext cx="1500188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3589338" y="3471863"/>
            <a:ext cx="5126037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在线段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AD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DC=a</a:t>
            </a:r>
            <a:r>
              <a:rPr lang="zh-CN" altLang="en-US" sz="3600" b="1" dirty="0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21537" name="Text Box 44"/>
          <p:cNvSpPr txBox="1">
            <a:spLocks noChangeArrowheads="1"/>
          </p:cNvSpPr>
          <p:nvPr/>
        </p:nvSpPr>
        <p:spPr bwMode="auto">
          <a:xfrm>
            <a:off x="-36513" y="112713"/>
            <a:ext cx="172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想一想</a:t>
            </a:r>
          </a:p>
        </p:txBody>
      </p:sp>
      <p:sp>
        <p:nvSpPr>
          <p:cNvPr id="21538" name="Freeform 45"/>
          <p:cNvSpPr/>
          <p:nvPr/>
        </p:nvSpPr>
        <p:spPr bwMode="auto">
          <a:xfrm>
            <a:off x="468313" y="2492375"/>
            <a:ext cx="1587" cy="87313"/>
          </a:xfrm>
          <a:custGeom>
            <a:avLst/>
            <a:gdLst>
              <a:gd name="T0" fmla="*/ 0 w 1"/>
              <a:gd name="T1" fmla="*/ 0 h 55"/>
              <a:gd name="T2" fmla="*/ 2518569 w 1"/>
              <a:gd name="T3" fmla="*/ 138610192 h 55"/>
              <a:gd name="T4" fmla="*/ 0 60000 65536"/>
              <a:gd name="T5" fmla="*/ 0 60000 65536"/>
              <a:gd name="T6" fmla="*/ 0 w 1"/>
              <a:gd name="T7" fmla="*/ 0 h 55"/>
              <a:gd name="T8" fmla="*/ 1 w 1"/>
              <a:gd name="T9" fmla="*/ 55 h 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5">
                <a:moveTo>
                  <a:pt x="0" y="0"/>
                </a:moveTo>
                <a:lnTo>
                  <a:pt x="1" y="55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1539" name="Freeform 46"/>
          <p:cNvSpPr/>
          <p:nvPr/>
        </p:nvSpPr>
        <p:spPr bwMode="auto">
          <a:xfrm>
            <a:off x="1908175" y="2492375"/>
            <a:ext cx="1588" cy="92075"/>
          </a:xfrm>
          <a:custGeom>
            <a:avLst/>
            <a:gdLst>
              <a:gd name="T0" fmla="*/ 0 w 1"/>
              <a:gd name="T1" fmla="*/ 0 h 58"/>
              <a:gd name="T2" fmla="*/ 0 w 1"/>
              <a:gd name="T3" fmla="*/ 146169074 h 58"/>
              <a:gd name="T4" fmla="*/ 0 60000 65536"/>
              <a:gd name="T5" fmla="*/ 0 60000 65536"/>
              <a:gd name="T6" fmla="*/ 0 w 1"/>
              <a:gd name="T7" fmla="*/ 0 h 58"/>
              <a:gd name="T8" fmla="*/ 1 w 1"/>
              <a:gd name="T9" fmla="*/ 58 h 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8">
                <a:moveTo>
                  <a:pt x="0" y="0"/>
                </a:moveTo>
                <a:lnTo>
                  <a:pt x="0" y="58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1540" name="Freeform 54"/>
          <p:cNvSpPr/>
          <p:nvPr/>
        </p:nvSpPr>
        <p:spPr bwMode="auto">
          <a:xfrm>
            <a:off x="436563" y="2052638"/>
            <a:ext cx="1587" cy="104775"/>
          </a:xfrm>
          <a:custGeom>
            <a:avLst/>
            <a:gdLst>
              <a:gd name="T0" fmla="*/ 0 w 1"/>
              <a:gd name="T1" fmla="*/ 0 h 66"/>
              <a:gd name="T2" fmla="*/ 0 w 1"/>
              <a:gd name="T3" fmla="*/ 166330285 h 66"/>
              <a:gd name="T4" fmla="*/ 0 60000 65536"/>
              <a:gd name="T5" fmla="*/ 0 60000 65536"/>
              <a:gd name="T6" fmla="*/ 0 w 1"/>
              <a:gd name="T7" fmla="*/ 0 h 66"/>
              <a:gd name="T8" fmla="*/ 1 w 1"/>
              <a:gd name="T9" fmla="*/ 66 h 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6">
                <a:moveTo>
                  <a:pt x="0" y="0"/>
                </a:moveTo>
                <a:lnTo>
                  <a:pt x="0" y="66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1541" name="Freeform 56"/>
          <p:cNvSpPr/>
          <p:nvPr/>
        </p:nvSpPr>
        <p:spPr bwMode="auto">
          <a:xfrm>
            <a:off x="1350963" y="2060575"/>
            <a:ext cx="1587" cy="96838"/>
          </a:xfrm>
          <a:custGeom>
            <a:avLst/>
            <a:gdLst>
              <a:gd name="T0" fmla="*/ 2518569 w 1"/>
              <a:gd name="T1" fmla="*/ 0 h 61"/>
              <a:gd name="T2" fmla="*/ 0 w 1"/>
              <a:gd name="T3" fmla="*/ 153731130 h 61"/>
              <a:gd name="T4" fmla="*/ 0 60000 65536"/>
              <a:gd name="T5" fmla="*/ 0 60000 65536"/>
              <a:gd name="T6" fmla="*/ 0 w 1"/>
              <a:gd name="T7" fmla="*/ 0 h 61"/>
              <a:gd name="T8" fmla="*/ 1 w 1"/>
              <a:gd name="T9" fmla="*/ 61 h 6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1">
                <a:moveTo>
                  <a:pt x="1" y="0"/>
                </a:moveTo>
                <a:lnTo>
                  <a:pt x="0" y="61"/>
                </a:lnTo>
              </a:path>
            </a:pathLst>
          </a:custGeom>
          <a:noFill/>
          <a:ln w="2857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30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3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17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17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7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1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0" dur="2000"/>
                                        <p:tgtEl>
                                          <p:spTgt spid="17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5" dur="2000"/>
                                        <p:tgtEl>
                                          <p:spTgt spid="17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3000"/>
                                        <p:tgtEl>
                                          <p:spTgt spid="17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animBg="1"/>
      <p:bldP spid="171012" grpId="0" animBg="1"/>
      <p:bldP spid="171013" grpId="0"/>
      <p:bldP spid="171014" grpId="0"/>
      <p:bldP spid="171017" grpId="0"/>
      <p:bldP spid="171018" grpId="0"/>
      <p:bldP spid="171025" grpId="0"/>
      <p:bldP spid="171026" grpId="0"/>
      <p:bldP spid="171032" grpId="0"/>
      <p:bldP spid="171033" grpId="0" animBg="1"/>
      <p:bldP spid="171034" grpId="0"/>
      <p:bldP spid="171035" grpId="0" animBg="1"/>
      <p:bldP spid="171039" grpId="0"/>
      <p:bldP spid="171040" grpId="0"/>
      <p:bldP spid="171041" grpId="0"/>
      <p:bldP spid="171043" grpId="0" animBg="1"/>
      <p:bldP spid="171044" grpId="0" animBg="1"/>
      <p:bldP spid="171045" grpId="0" animBg="1"/>
      <p:bldP spid="171048" grpId="0"/>
      <p:bldP spid="171051" grpId="0"/>
      <p:bldP spid="171052" grpId="0" animBg="1"/>
      <p:bldP spid="171053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9534525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已知线段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，画线段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2a-b</a:t>
            </a:r>
            <a:r>
              <a:rPr lang="zh-CN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grpSp>
        <p:nvGrpSpPr>
          <p:cNvPr id="5" name="Group 4"/>
          <p:cNvGrpSpPr/>
          <p:nvPr/>
        </p:nvGrpSpPr>
        <p:grpSpPr bwMode="auto">
          <a:xfrm>
            <a:off x="6786563" y="2359025"/>
            <a:ext cx="1079500" cy="812800"/>
            <a:chOff x="3847" y="1546"/>
            <a:chExt cx="680" cy="51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162" y="177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中宋" panose="02010600040101010101" pitchFamily="2" charset="-122"/>
                </a:rPr>
                <a:t>a</a:t>
              </a:r>
            </a:p>
          </p:txBody>
        </p:sp>
        <p:grpSp>
          <p:nvGrpSpPr>
            <p:cNvPr id="22533" name="Group 6"/>
            <p:cNvGrpSpPr/>
            <p:nvPr/>
          </p:nvGrpSpPr>
          <p:grpSpPr bwMode="auto">
            <a:xfrm>
              <a:off x="3847" y="1546"/>
              <a:ext cx="680" cy="92"/>
              <a:chOff x="3984" y="1539"/>
              <a:chExt cx="816" cy="46"/>
            </a:xfrm>
          </p:grpSpPr>
          <p:sp>
            <p:nvSpPr>
              <p:cNvPr id="22534" name="Line 7"/>
              <p:cNvSpPr>
                <a:spLocks noChangeShapeType="1"/>
              </p:cNvSpPr>
              <p:nvPr/>
            </p:nvSpPr>
            <p:spPr bwMode="auto">
              <a:xfrm>
                <a:off x="3984" y="1584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2535" name="Group 8"/>
              <p:cNvGrpSpPr/>
              <p:nvPr/>
            </p:nvGrpSpPr>
            <p:grpSpPr bwMode="auto"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2253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923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3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107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2" name="Group 44"/>
          <p:cNvGrpSpPr/>
          <p:nvPr/>
        </p:nvGrpSpPr>
        <p:grpSpPr bwMode="auto">
          <a:xfrm>
            <a:off x="6786563" y="3071813"/>
            <a:ext cx="1524000" cy="144462"/>
            <a:chOff x="3825" y="2161"/>
            <a:chExt cx="960" cy="91"/>
          </a:xfrm>
        </p:grpSpPr>
        <p:cxnSp>
          <p:nvCxnSpPr>
            <p:cNvPr id="22539" name="直接连接符 13"/>
            <p:cNvCxnSpPr>
              <a:cxnSpLocks noChangeShapeType="1"/>
            </p:cNvCxnSpPr>
            <p:nvPr/>
          </p:nvCxnSpPr>
          <p:spPr bwMode="auto">
            <a:xfrm>
              <a:off x="3840" y="2251"/>
              <a:ext cx="945" cy="1"/>
            </a:xfrm>
            <a:prstGeom prst="line">
              <a:avLst/>
            </a:prstGeom>
            <a:noFill/>
            <a:ln w="38100" algn="ctr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0" name="直接连接符 15"/>
            <p:cNvCxnSpPr>
              <a:cxnSpLocks noChangeShapeType="1"/>
            </p:cNvCxnSpPr>
            <p:nvPr/>
          </p:nvCxnSpPr>
          <p:spPr bwMode="auto">
            <a:xfrm rot="5400000">
              <a:off x="3781" y="2205"/>
              <a:ext cx="90" cy="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41" name="直接连接符 19"/>
            <p:cNvCxnSpPr>
              <a:cxnSpLocks noChangeShapeType="1"/>
            </p:cNvCxnSpPr>
            <p:nvPr/>
          </p:nvCxnSpPr>
          <p:spPr bwMode="auto">
            <a:xfrm rot="5400000">
              <a:off x="4726" y="2205"/>
              <a:ext cx="90" cy="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41" name="TextBox 20"/>
          <p:cNvSpPr txBox="1">
            <a:spLocks noChangeArrowheads="1"/>
          </p:cNvSpPr>
          <p:nvPr/>
        </p:nvSpPr>
        <p:spPr bwMode="auto">
          <a:xfrm>
            <a:off x="6786563" y="3286125"/>
            <a:ext cx="1357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68964" name="Oval 4"/>
          <p:cNvSpPr>
            <a:spLocks noChangeAspect="1" noChangeArrowheads="1"/>
          </p:cNvSpPr>
          <p:nvPr/>
        </p:nvSpPr>
        <p:spPr bwMode="auto">
          <a:xfrm>
            <a:off x="468313" y="5589588"/>
            <a:ext cx="173037" cy="136525"/>
          </a:xfrm>
          <a:prstGeom prst="ellipse">
            <a:avLst/>
          </a:prstGeom>
          <a:solidFill>
            <a:srgbClr val="FF3300"/>
          </a:solidFill>
          <a:ln w="9525">
            <a:solidFill>
              <a:srgbClr val="CC6600"/>
            </a:solidFill>
            <a:rou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250825" y="5084763"/>
            <a:ext cx="360363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5024438" y="5229225"/>
            <a:ext cx="268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68987" name="Text Box 27"/>
          <p:cNvSpPr txBox="1">
            <a:spLocks noChangeArrowheads="1"/>
          </p:cNvSpPr>
          <p:nvPr/>
        </p:nvSpPr>
        <p:spPr bwMode="auto">
          <a:xfrm>
            <a:off x="1331913" y="51577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C</a:t>
            </a:r>
          </a:p>
        </p:txBody>
      </p:sp>
      <p:sp>
        <p:nvSpPr>
          <p:cNvPr id="168992" name="Text Box 32"/>
          <p:cNvSpPr txBox="1">
            <a:spLocks noChangeArrowheads="1"/>
          </p:cNvSpPr>
          <p:nvPr/>
        </p:nvSpPr>
        <p:spPr bwMode="auto">
          <a:xfrm>
            <a:off x="2124075" y="5805488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a</a:t>
            </a:r>
          </a:p>
        </p:txBody>
      </p:sp>
      <p:sp>
        <p:nvSpPr>
          <p:cNvPr id="168993" name="Text Box 33"/>
          <p:cNvSpPr txBox="1">
            <a:spLocks noChangeArrowheads="1"/>
          </p:cNvSpPr>
          <p:nvPr/>
        </p:nvSpPr>
        <p:spPr bwMode="auto">
          <a:xfrm>
            <a:off x="2484438" y="5132388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D</a:t>
            </a:r>
          </a:p>
        </p:txBody>
      </p:sp>
      <p:sp>
        <p:nvSpPr>
          <p:cNvPr id="168996" name="Line 36"/>
          <p:cNvSpPr>
            <a:spLocks noChangeShapeType="1"/>
          </p:cNvSpPr>
          <p:nvPr/>
        </p:nvSpPr>
        <p:spPr bwMode="auto">
          <a:xfrm>
            <a:off x="4683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7" name="Line 37"/>
          <p:cNvSpPr>
            <a:spLocks noChangeShapeType="1"/>
          </p:cNvSpPr>
          <p:nvPr/>
        </p:nvSpPr>
        <p:spPr bwMode="auto">
          <a:xfrm>
            <a:off x="1547813" y="5661025"/>
            <a:ext cx="0" cy="3603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68998" name="Line 38"/>
          <p:cNvSpPr>
            <a:spLocks noChangeShapeType="1"/>
          </p:cNvSpPr>
          <p:nvPr/>
        </p:nvSpPr>
        <p:spPr bwMode="auto">
          <a:xfrm>
            <a:off x="2700338" y="5661025"/>
            <a:ext cx="0" cy="576263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cxnSp>
        <p:nvCxnSpPr>
          <p:cNvPr id="168999" name="AutoShape 39"/>
          <p:cNvCxnSpPr>
            <a:cxnSpLocks noChangeShapeType="1"/>
          </p:cNvCxnSpPr>
          <p:nvPr/>
        </p:nvCxnSpPr>
        <p:spPr bwMode="auto">
          <a:xfrm>
            <a:off x="15478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9007" name="Arc 47"/>
          <p:cNvSpPr/>
          <p:nvPr/>
        </p:nvSpPr>
        <p:spPr bwMode="auto">
          <a:xfrm rot="951768">
            <a:off x="755650" y="5300663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9008" name="Arc 48"/>
          <p:cNvSpPr/>
          <p:nvPr/>
        </p:nvSpPr>
        <p:spPr bwMode="auto">
          <a:xfrm rot="951768">
            <a:off x="1908175" y="5373688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179388" y="5661025"/>
            <a:ext cx="53292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755650" y="5876925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i="1">
                <a:solidFill>
                  <a:srgbClr val="030117"/>
                </a:solidFill>
                <a:ea typeface="华文中宋" panose="02010600040101010101" pitchFamily="2" charset="-122"/>
              </a:rPr>
              <a:t>a</a:t>
            </a:r>
          </a:p>
        </p:txBody>
      </p:sp>
      <p:cxnSp>
        <p:nvCxnSpPr>
          <p:cNvPr id="3" name="AutoShape 39"/>
          <p:cNvCxnSpPr>
            <a:cxnSpLocks noChangeShapeType="1"/>
          </p:cNvCxnSpPr>
          <p:nvPr/>
        </p:nvCxnSpPr>
        <p:spPr bwMode="auto">
          <a:xfrm>
            <a:off x="468313" y="5876925"/>
            <a:ext cx="1079500" cy="1588"/>
          </a:xfrm>
          <a:prstGeom prst="straightConnector1">
            <a:avLst/>
          </a:prstGeom>
          <a:noFill/>
          <a:ln w="28575">
            <a:solidFill>
              <a:srgbClr val="980C69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Arc 48"/>
          <p:cNvSpPr/>
          <p:nvPr/>
        </p:nvSpPr>
        <p:spPr bwMode="auto">
          <a:xfrm rot="-10420285">
            <a:off x="1116013" y="5516563"/>
            <a:ext cx="795337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1187450" y="6021388"/>
            <a:ext cx="15113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>
            <a:off x="1187450" y="5589588"/>
            <a:ext cx="0" cy="647700"/>
          </a:xfrm>
          <a:prstGeom prst="line">
            <a:avLst/>
          </a:prstGeom>
          <a:noFill/>
          <a:ln w="38100">
            <a:solidFill>
              <a:srgbClr val="980C6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1403350" y="59499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00113" y="5157788"/>
            <a:ext cx="4413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0301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539750" y="1892300"/>
            <a:ext cx="86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          </a:t>
            </a:r>
            <a:endParaRPr kumimoji="1" lang="zh-CN" altLang="en-US" sz="3600" b="1">
              <a:solidFill>
                <a:srgbClr val="06091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1116013" y="2636838"/>
            <a:ext cx="87423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）在直线</a:t>
            </a:r>
            <a:r>
              <a:rPr lang="en-US" altLang="zh-CN" sz="3600" b="1" i="1" dirty="0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上顺序截取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</a:t>
            </a:r>
            <a:r>
              <a:rPr kumimoji="1" lang="en-US" altLang="zh-CN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AC=</a:t>
            </a:r>
            <a:r>
              <a:rPr kumimoji="1" lang="en-US" altLang="zh-CN" sz="3600" b="1" dirty="0" err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a,CD</a:t>
            </a:r>
            <a:r>
              <a:rPr kumimoji="1" lang="en-US" altLang="zh-CN" sz="3600" b="1" dirty="0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=a.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116013" y="4257675"/>
            <a:ext cx="738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）在线段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AD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上截取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BD=b.</a:t>
            </a:r>
            <a:endParaRPr kumimoji="1" lang="en-US" altLang="zh-CN" sz="3600" b="1">
              <a:solidFill>
                <a:srgbClr val="06091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2822575" y="5857875"/>
            <a:ext cx="43211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所以线段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AB=2a-b.</a:t>
            </a:r>
          </a:p>
        </p:txBody>
      </p:sp>
      <p:sp>
        <p:nvSpPr>
          <p:cNvPr id="22567" name="Text Box 42"/>
          <p:cNvSpPr txBox="1">
            <a:spLocks noChangeArrowheads="1"/>
          </p:cNvSpPr>
          <p:nvPr/>
        </p:nvSpPr>
        <p:spPr bwMode="auto">
          <a:xfrm>
            <a:off x="179388" y="260350"/>
            <a:ext cx="187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试一试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214313" y="1916113"/>
            <a:ext cx="5673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kumimoji="1" lang="en-US" altLang="zh-CN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kumimoji="1" lang="zh-CN" altLang="en-US" sz="3600" b="1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）画一条直线</a:t>
            </a:r>
            <a:r>
              <a:rPr lang="en-US" altLang="zh-CN" sz="3600" b="1" i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l</a:t>
            </a:r>
            <a:r>
              <a:rPr lang="en-US" altLang="zh-CN" sz="3600" b="1">
                <a:solidFill>
                  <a:srgbClr val="030117"/>
                </a:solidFill>
                <a:latin typeface="Times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7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9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9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1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2000"/>
                                        <p:tgtEl>
                                          <p:spTgt spid="168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2000"/>
                                        <p:tgtEl>
                                          <p:spTgt spid="168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4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9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441" grpId="0"/>
      <p:bldP spid="168964" grpId="0" animBg="1"/>
      <p:bldP spid="168965" grpId="0"/>
      <p:bldP spid="168966" grpId="0"/>
      <p:bldP spid="168987" grpId="0"/>
      <p:bldP spid="168992" grpId="0"/>
      <p:bldP spid="168993" grpId="0"/>
      <p:bldP spid="168996" grpId="0" animBg="1"/>
      <p:bldP spid="168997" grpId="0" animBg="1"/>
      <p:bldP spid="168998" grpId="0" animBg="1"/>
      <p:bldP spid="169007" grpId="0" animBg="1"/>
      <p:bldP spid="169008" grpId="0" animBg="1"/>
      <p:bldP spid="171011" grpId="0" animBg="1"/>
      <p:bldP spid="2" grpId="0"/>
      <p:bldP spid="7" grpId="0" animBg="1"/>
      <p:bldP spid="18471" grpId="0" animBg="1"/>
      <p:bldP spid="8" grpId="0" animBg="1"/>
      <p:bldP spid="18473" grpId="0"/>
      <p:bldP spid="9" grpId="0"/>
      <p:bldP spid="18476" grpId="0"/>
      <p:bldP spid="18477" grpId="0"/>
      <p:bldP spid="18478" grpId="0"/>
      <p:bldP spid="18480" grpId="0"/>
      <p:bldP spid="215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/>
        </p:nvSpPr>
        <p:spPr bwMode="auto">
          <a:xfrm>
            <a:off x="228600" y="609600"/>
            <a:ext cx="2971800" cy="5191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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观察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Webdings" panose="05030102010509060703" pitchFamily="18" charset="2"/>
              </a:rPr>
              <a:t>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思考 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Marlett" pitchFamily="2" charset="2"/>
              </a:rPr>
              <a:t></a:t>
            </a: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905000" y="327660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191000" y="3276600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2133600" y="2438400"/>
            <a:ext cx="2057400" cy="838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819400" y="1676400"/>
            <a:ext cx="1371600" cy="160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91000" y="1219200"/>
            <a:ext cx="0" cy="2057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4191000" y="1600200"/>
            <a:ext cx="1219200" cy="1676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4191000" y="2362200"/>
            <a:ext cx="213360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714500" y="3289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000500" y="3276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324600" y="3289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211638" y="3284538"/>
            <a:ext cx="2286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044575" y="3910012"/>
            <a:ext cx="6934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点</a:t>
            </a:r>
            <a:r>
              <a:rPr lang="en-US" sz="2400" b="1" dirty="0"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</a:rPr>
              <a:t>把线段</a:t>
            </a:r>
            <a:r>
              <a:rPr lang="en-US" sz="2400" b="1" dirty="0"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</a:rPr>
              <a:t>分成＿＿＿的两条线段</a:t>
            </a:r>
            <a:r>
              <a:rPr lang="en-US" sz="2400" b="1" dirty="0">
                <a:latin typeface="Times New Roman" panose="02020603050405020304" pitchFamily="18" charset="0"/>
              </a:rPr>
              <a:t>AM</a:t>
            </a:r>
            <a:r>
              <a:rPr lang="zh-CN" altLang="en-US" sz="2400" b="1" dirty="0">
                <a:latin typeface="Times New Roman" panose="02020603050405020304" pitchFamily="18" charset="0"/>
              </a:rPr>
              <a:t>和</a:t>
            </a:r>
            <a:r>
              <a:rPr lang="en-US" sz="2400" b="1" dirty="0">
                <a:latin typeface="Times New Roman" panose="02020603050405020304" pitchFamily="18" charset="0"/>
              </a:rPr>
              <a:t>BM</a:t>
            </a:r>
            <a:r>
              <a:rPr lang="zh-CN" altLang="en-US" sz="2400" b="1" dirty="0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点</a:t>
            </a:r>
            <a:r>
              <a:rPr lang="en-US" sz="2400" b="1" dirty="0">
                <a:latin typeface="Times New Roman" panose="02020603050405020304" pitchFamily="18" charset="0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</a:rPr>
              <a:t>叫做线段</a:t>
            </a:r>
            <a:r>
              <a:rPr lang="en-US" sz="2400" b="1" dirty="0">
                <a:latin typeface="Times New Roman" panose="02020603050405020304" pitchFamily="18" charset="0"/>
              </a:rPr>
              <a:t>AB</a:t>
            </a:r>
            <a:r>
              <a:rPr lang="zh-CN" altLang="en-US" sz="2400" b="1" dirty="0">
                <a:latin typeface="Times New Roman" panose="02020603050405020304" pitchFamily="18" charset="0"/>
              </a:rPr>
              <a:t>的＿＿＿。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708400" y="3910012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相等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708400" y="4414837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中点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971550" y="4919662"/>
            <a:ext cx="640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若</a:t>
            </a:r>
            <a:r>
              <a:rPr lang="en-US" sz="2000" b="1" dirty="0"/>
              <a:t>AM= MB </a:t>
            </a:r>
            <a:r>
              <a:rPr lang="en-US" sz="2000" dirty="0"/>
              <a:t>=</a:t>
            </a:r>
            <a:r>
              <a:rPr lang="en-US" dirty="0"/>
              <a:t>        </a:t>
            </a:r>
            <a:r>
              <a:rPr lang="en-US" sz="2000" dirty="0"/>
              <a:t> </a:t>
            </a:r>
            <a:r>
              <a:rPr lang="en-US" sz="2000" b="1" dirty="0"/>
              <a:t>AB</a:t>
            </a:r>
            <a:r>
              <a:rPr lang="zh-CN" altLang="en-US" dirty="0"/>
              <a:t>，</a:t>
            </a:r>
            <a:r>
              <a:rPr lang="zh-CN" altLang="en-US" sz="2000" b="1" dirty="0"/>
              <a:t>则有点</a:t>
            </a:r>
            <a:r>
              <a:rPr lang="en-US" sz="2000" b="1" dirty="0"/>
              <a:t>M</a:t>
            </a:r>
            <a:r>
              <a:rPr lang="zh-CN" altLang="en-US" sz="2000" b="1" dirty="0"/>
              <a:t>是线段</a:t>
            </a:r>
            <a:r>
              <a:rPr lang="en-US" sz="2000" b="1" dirty="0"/>
              <a:t>AB</a:t>
            </a:r>
            <a:r>
              <a:rPr lang="zh-CN" altLang="en-US" sz="2000" b="1" dirty="0"/>
              <a:t>的中点</a:t>
            </a:r>
            <a:endParaRPr lang="zh-CN" altLang="en-US" sz="2000" b="1" dirty="0">
              <a:latin typeface="Times New Roman" panose="02020603050405020304" pitchFamily="18" charset="0"/>
            </a:endParaRPr>
          </a:p>
          <a:p>
            <a:endParaRPr lang="zh-CN" altLang="en-US" sz="2000" b="1" dirty="0">
              <a:latin typeface="Times New Roman" panose="02020603050405020304" pitchFamily="18" charset="0"/>
            </a:endParaRPr>
          </a:p>
          <a:p>
            <a:endParaRPr lang="en-US" altLang="zh-CN" sz="2000" dirty="0"/>
          </a:p>
        </p:txBody>
      </p:sp>
      <p:grpSp>
        <p:nvGrpSpPr>
          <p:cNvPr id="35858" name="Group 18"/>
          <p:cNvGrpSpPr/>
          <p:nvPr/>
        </p:nvGrpSpPr>
        <p:grpSpPr bwMode="auto">
          <a:xfrm>
            <a:off x="2700338" y="5638800"/>
            <a:ext cx="533400" cy="762000"/>
            <a:chOff x="0" y="0"/>
            <a:chExt cx="336" cy="480"/>
          </a:xfrm>
        </p:grpSpPr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>
              <a:off x="0" y="240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60" name="Group 20"/>
            <p:cNvGrpSpPr/>
            <p:nvPr/>
          </p:nvGrpSpPr>
          <p:grpSpPr bwMode="auto">
            <a:xfrm>
              <a:off x="48" y="0"/>
              <a:ext cx="240" cy="480"/>
              <a:chOff x="0" y="0"/>
              <a:chExt cx="240" cy="480"/>
            </a:xfrm>
          </p:grpSpPr>
          <p:sp>
            <p:nvSpPr>
              <p:cNvPr id="35861" name="Text Box 2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5862" name="Text Box 22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35863" name="Group 23"/>
          <p:cNvGrpSpPr/>
          <p:nvPr/>
        </p:nvGrpSpPr>
        <p:grpSpPr bwMode="auto">
          <a:xfrm>
            <a:off x="2555875" y="4775200"/>
            <a:ext cx="533400" cy="762000"/>
            <a:chOff x="0" y="0"/>
            <a:chExt cx="336" cy="480"/>
          </a:xfrm>
        </p:grpSpPr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>
              <a:off x="0" y="240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5865" name="Group 25"/>
            <p:cNvGrpSpPr/>
            <p:nvPr/>
          </p:nvGrpSpPr>
          <p:grpSpPr bwMode="auto">
            <a:xfrm>
              <a:off x="48" y="0"/>
              <a:ext cx="240" cy="480"/>
              <a:chOff x="0" y="0"/>
              <a:chExt cx="240" cy="480"/>
            </a:xfrm>
          </p:grpSpPr>
          <p:sp>
            <p:nvSpPr>
              <p:cNvPr id="35866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5867" name="Text Box 27"/>
              <p:cNvSpPr txBox="1">
                <a:spLocks noChangeArrowheads="1"/>
              </p:cNvSpPr>
              <p:nvPr/>
            </p:nvSpPr>
            <p:spPr bwMode="auto">
              <a:xfrm>
                <a:off x="0" y="192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>
                    <a:solidFill>
                      <a:schemeClr val="accent2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1044575" y="5422900"/>
            <a:ext cx="446405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 dirty="0"/>
              <a:t>反过来，若点</a:t>
            </a:r>
            <a:r>
              <a:rPr lang="en-US" sz="2000" b="1" dirty="0"/>
              <a:t>M</a:t>
            </a:r>
            <a:r>
              <a:rPr lang="zh-CN" altLang="en-US" sz="2000" b="1" dirty="0"/>
              <a:t>是线段</a:t>
            </a:r>
            <a:r>
              <a:rPr lang="en-US" sz="2000" b="1" dirty="0"/>
              <a:t>AB</a:t>
            </a:r>
            <a:r>
              <a:rPr lang="zh-CN" altLang="en-US" sz="2000" b="1" dirty="0"/>
              <a:t>的中点，则有</a:t>
            </a:r>
            <a:r>
              <a:rPr lang="en-US" sz="2000" b="1" dirty="0"/>
              <a:t>AM</a:t>
            </a:r>
            <a:r>
              <a:rPr lang="zh-CN" altLang="en-US" sz="2000" b="1" dirty="0"/>
              <a:t>＝</a:t>
            </a:r>
            <a:r>
              <a:rPr lang="en-US" sz="2000" b="1" dirty="0"/>
              <a:t>BM</a:t>
            </a:r>
            <a:r>
              <a:rPr lang="zh-CN" altLang="en-US" sz="2000" b="1" dirty="0"/>
              <a:t>＝　     </a:t>
            </a:r>
            <a:r>
              <a:rPr lang="en-US" sz="2000" b="1" dirty="0"/>
              <a:t>AB</a:t>
            </a:r>
            <a:r>
              <a:rPr lang="zh-CN" altLang="en-US" sz="2000" b="1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  <p:bldP spid="35849" grpId="0" animBg="1"/>
      <p:bldP spid="35853" grpId="0" animBg="1"/>
      <p:bldP spid="35854" grpId="0" autoUpdateAnimBg="0"/>
      <p:bldP spid="35855" grpId="0" autoUpdateAnimBg="0"/>
      <p:bldP spid="35856" grpId="0" autoUpdateAnimBg="0"/>
      <p:bldP spid="35857" grpId="0" autoUpdateAnimBg="0"/>
      <p:bldP spid="358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533400" y="838200"/>
            <a:ext cx="7848600" cy="2838450"/>
            <a:chOff x="240" y="1104"/>
            <a:chExt cx="4944" cy="1788"/>
          </a:xfrm>
        </p:grpSpPr>
        <p:grpSp>
          <p:nvGrpSpPr>
            <p:cNvPr id="23555" name="Group 3"/>
            <p:cNvGrpSpPr/>
            <p:nvPr/>
          </p:nvGrpSpPr>
          <p:grpSpPr bwMode="auto">
            <a:xfrm>
              <a:off x="240" y="1104"/>
              <a:ext cx="4494" cy="1788"/>
              <a:chOff x="240" y="1104"/>
              <a:chExt cx="4494" cy="1788"/>
            </a:xfrm>
          </p:grpSpPr>
          <p:sp>
            <p:nvSpPr>
              <p:cNvPr id="23556" name="Text Box 4"/>
              <p:cNvSpPr txBox="1">
                <a:spLocks noChangeArrowheads="1"/>
              </p:cNvSpPr>
              <p:nvPr/>
            </p:nvSpPr>
            <p:spPr bwMode="auto">
              <a:xfrm>
                <a:off x="240" y="1104"/>
                <a:ext cx="2112" cy="1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根据图形填空：</a:t>
                </a:r>
              </a:p>
              <a:p>
                <a:pPr>
                  <a:spcBef>
                    <a:spcPct val="50000"/>
                  </a:spcBef>
                </a:pPr>
                <a:endParaRPr kumimoji="1" lang="zh-CN" altLang="en-US" sz="36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pPr>
                  <a:spcBef>
                    <a:spcPct val="50000"/>
                  </a:spcBef>
                </a:pPr>
                <a:endParaRPr kumimoji="1" lang="en-US" altLang="zh-CN" sz="3600" dirty="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23557" name="Text Box 5"/>
              <p:cNvSpPr txBox="1">
                <a:spLocks noChangeArrowheads="1"/>
              </p:cNvSpPr>
              <p:nvPr/>
            </p:nvSpPr>
            <p:spPr bwMode="auto">
              <a:xfrm>
                <a:off x="585" y="2196"/>
                <a:ext cx="414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1</a:t>
                </a:r>
                <a:r>
                  <a:rPr kumimoji="1" lang="zh-CN" altLang="en-US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、</a:t>
                </a: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AC= </a:t>
                </a: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  <a:cs typeface="Times New Roman" panose="02020603050405020304" pitchFamily="18" charset="0"/>
                  </a:rPr>
                  <a:t>_____</a:t>
                </a:r>
                <a:r>
                  <a:rPr kumimoji="1" lang="en-US" altLang="zh-CN" sz="3600" b="1" dirty="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 + ______</a:t>
                </a:r>
              </a:p>
            </p:txBody>
          </p:sp>
        </p:grpSp>
        <p:grpSp>
          <p:nvGrpSpPr>
            <p:cNvPr id="23558" name="Group 6"/>
            <p:cNvGrpSpPr/>
            <p:nvPr/>
          </p:nvGrpSpPr>
          <p:grpSpPr bwMode="auto">
            <a:xfrm>
              <a:off x="2640" y="1440"/>
              <a:ext cx="2544" cy="404"/>
              <a:chOff x="2736" y="1632"/>
              <a:chExt cx="2544" cy="404"/>
            </a:xfrm>
          </p:grpSpPr>
          <p:grpSp>
            <p:nvGrpSpPr>
              <p:cNvPr id="23559" name="Group 7"/>
              <p:cNvGrpSpPr/>
              <p:nvPr/>
            </p:nvGrpSpPr>
            <p:grpSpPr bwMode="auto">
              <a:xfrm>
                <a:off x="2880" y="1632"/>
                <a:ext cx="2064" cy="48"/>
                <a:chOff x="2928" y="1488"/>
                <a:chExt cx="2064" cy="48"/>
              </a:xfrm>
            </p:grpSpPr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auto">
                <a:xfrm>
                  <a:off x="3312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auto">
                <a:xfrm>
                  <a:off x="4992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auto">
                <a:xfrm>
                  <a:off x="2928" y="148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563" name="Line 11"/>
              <p:cNvSpPr>
                <a:spLocks noChangeShapeType="1"/>
              </p:cNvSpPr>
              <p:nvPr/>
            </p:nvSpPr>
            <p:spPr bwMode="auto">
              <a:xfrm>
                <a:off x="2880" y="1680"/>
                <a:ext cx="206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4" name="Text Box 12"/>
              <p:cNvSpPr txBox="1">
                <a:spLocks noChangeArrowheads="1"/>
              </p:cNvSpPr>
              <p:nvPr/>
            </p:nvSpPr>
            <p:spPr bwMode="auto">
              <a:xfrm>
                <a:off x="2736" y="1632"/>
                <a:ext cx="28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36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3565" name="Text Box 13"/>
              <p:cNvSpPr txBox="1">
                <a:spLocks noChangeArrowheads="1"/>
              </p:cNvSpPr>
              <p:nvPr/>
            </p:nvSpPr>
            <p:spPr bwMode="auto">
              <a:xfrm>
                <a:off x="3168" y="1632"/>
                <a:ext cx="260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kumimoji="1" lang="en-US" altLang="zh-CN" sz="36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3566" name="Text Box 14"/>
              <p:cNvSpPr txBox="1">
                <a:spLocks noChangeArrowheads="1"/>
              </p:cNvSpPr>
              <p:nvPr/>
            </p:nvSpPr>
            <p:spPr bwMode="auto">
              <a:xfrm>
                <a:off x="4848" y="1632"/>
                <a:ext cx="4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3600">
                    <a:solidFill>
                      <a:srgbClr val="00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</p:grp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914400" y="3276600"/>
            <a:ext cx="635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增加一个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点，则，</a:t>
            </a:r>
          </a:p>
          <a:p>
            <a:r>
              <a:rPr kumimoji="1"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 </a:t>
            </a:r>
            <a:r>
              <a:rPr kumimoji="1" lang="en-US" altLang="zh-CN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_____+ _____+ _____</a:t>
            </a:r>
          </a:p>
        </p:txBody>
      </p:sp>
      <p:grpSp>
        <p:nvGrpSpPr>
          <p:cNvPr id="6" name="Group 16"/>
          <p:cNvGrpSpPr/>
          <p:nvPr/>
        </p:nvGrpSpPr>
        <p:grpSpPr bwMode="auto">
          <a:xfrm>
            <a:off x="6096000" y="1371600"/>
            <a:ext cx="381000" cy="641350"/>
            <a:chOff x="4128" y="1440"/>
            <a:chExt cx="240" cy="404"/>
          </a:xfrm>
        </p:grpSpPr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4224" y="1440"/>
              <a:ext cx="0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4128" y="1440"/>
              <a:ext cx="2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23571" name="Text Box 20"/>
          <p:cNvSpPr txBox="1">
            <a:spLocks noChangeArrowheads="1"/>
          </p:cNvSpPr>
          <p:nvPr/>
        </p:nvSpPr>
        <p:spPr bwMode="auto">
          <a:xfrm>
            <a:off x="-304800" y="228600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思维测评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667000" y="2590800"/>
            <a:ext cx="12858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495800" y="2514600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90800" y="3810000"/>
            <a:ext cx="1354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343400" y="3886200"/>
            <a:ext cx="1201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791200" y="3810000"/>
            <a:ext cx="1550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</a:p>
        </p:txBody>
      </p:sp>
      <p:sp>
        <p:nvSpPr>
          <p:cNvPr id="23577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382588" cy="482600"/>
          </a:xfrm>
          <a:prstGeom prst="actionButtonForwardNex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1600200" y="48006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1" lang="zh-CN" altLang="zh-CN" sz="2800" b="1">
              <a:solidFill>
                <a:srgbClr val="060912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990600" y="480060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060912"/>
                </a:solidFill>
              </a:rPr>
              <a:t>3</a:t>
            </a:r>
            <a:r>
              <a:rPr kumimoji="1" lang="zh-CN" altLang="en-US" sz="2800" b="1" dirty="0">
                <a:solidFill>
                  <a:srgbClr val="060912"/>
                </a:solidFill>
              </a:rPr>
              <a:t>、已知线段</a:t>
            </a:r>
            <a:r>
              <a:rPr kumimoji="1" lang="en-US" altLang="zh-CN" sz="2800" b="1" dirty="0">
                <a:solidFill>
                  <a:srgbClr val="060912"/>
                </a:solidFill>
              </a:rPr>
              <a:t>AB=12cm</a:t>
            </a:r>
            <a:r>
              <a:rPr kumimoji="1" lang="zh-CN" altLang="en-US" sz="2800" b="1" dirty="0">
                <a:solidFill>
                  <a:srgbClr val="060912"/>
                </a:solidFill>
              </a:rPr>
              <a:t>，点</a:t>
            </a:r>
            <a:r>
              <a:rPr kumimoji="1" lang="en-US" altLang="zh-CN" sz="2800" b="1" dirty="0">
                <a:solidFill>
                  <a:srgbClr val="060912"/>
                </a:solidFill>
              </a:rPr>
              <a:t>M</a:t>
            </a:r>
            <a:r>
              <a:rPr kumimoji="1" lang="zh-CN" altLang="en-US" sz="2800" b="1" dirty="0">
                <a:solidFill>
                  <a:srgbClr val="060912"/>
                </a:solidFill>
              </a:rPr>
              <a:t>是它的一个</a:t>
            </a:r>
          </a:p>
          <a:p>
            <a:r>
              <a:rPr kumimoji="1" lang="zh-CN" altLang="en-US" sz="2800" b="1" dirty="0">
                <a:solidFill>
                  <a:srgbClr val="060912"/>
                </a:solidFill>
              </a:rPr>
              <a:t>       三等分点， 则</a:t>
            </a:r>
            <a:r>
              <a:rPr kumimoji="1" lang="en-US" altLang="zh-CN" sz="2800" b="1" dirty="0">
                <a:solidFill>
                  <a:srgbClr val="060912"/>
                </a:solidFill>
              </a:rPr>
              <a:t>AM=___________cm.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86400" y="5181600"/>
            <a:ext cx="938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</a:rPr>
              <a:t>4</a:t>
            </a:r>
            <a:r>
              <a:rPr kumimoji="1" lang="zh-CN" altLang="en-US" sz="2800" b="1">
                <a:solidFill>
                  <a:srgbClr val="FF0000"/>
                </a:solidFill>
              </a:rPr>
              <a:t>或</a:t>
            </a:r>
            <a:r>
              <a:rPr kumimoji="1" lang="en-US" altLang="zh-CN" sz="2800" b="1">
                <a:solidFill>
                  <a:srgbClr val="FF0000"/>
                </a:solidFill>
              </a:rPr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utoUpdateAnimBg="0"/>
      <p:bldP spid="21526" grpId="0"/>
      <p:bldP spid="21527" grpId="0"/>
      <p:bldP spid="21528" grpId="0"/>
      <p:bldP spid="21529" grpId="0"/>
      <p:bldP spid="21530" grpId="0"/>
      <p:bldP spid="23579" grpId="0"/>
      <p:bldP spid="235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0" y="2138363"/>
            <a:ext cx="102108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上有点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AC∶CB=2∶3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且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AB=20cm,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的中点那么线段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AM=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     ）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1412875"/>
            <a:ext cx="1800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Times" pitchFamily="18" charset="0"/>
                <a:ea typeface="黑体" panose="02010609060101010101" pitchFamily="49" charset="-122"/>
              </a:rPr>
              <a:t>选择题   </a:t>
            </a:r>
          </a:p>
        </p:txBody>
      </p:sp>
      <p:sp>
        <p:nvSpPr>
          <p:cNvPr id="26628" name="Text Box 20"/>
          <p:cNvSpPr txBox="1">
            <a:spLocks noChangeArrowheads="1"/>
          </p:cNvSpPr>
          <p:nvPr/>
        </p:nvSpPr>
        <p:spPr bwMode="auto">
          <a:xfrm>
            <a:off x="-323850" y="692150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思维测评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611188" y="4329113"/>
            <a:ext cx="9747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2cm   B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4cm   C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6cm   D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8cm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928688" y="3568700"/>
            <a:ext cx="576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6631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5734050"/>
            <a:ext cx="431800" cy="503238"/>
          </a:xfrm>
          <a:prstGeom prst="actionButtonForwardNex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1093788"/>
            <a:ext cx="86106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如图，点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是线段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的中点，点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把线段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三等分。已知线段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CP=1.5cm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，求线段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的长等于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______.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086600" y="2468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4873625" y="2620963"/>
            <a:ext cx="38893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8677" name="Group 5"/>
          <p:cNvGrpSpPr/>
          <p:nvPr/>
        </p:nvGrpSpPr>
        <p:grpSpPr bwMode="auto">
          <a:xfrm>
            <a:off x="4873625" y="2544763"/>
            <a:ext cx="3889375" cy="144462"/>
            <a:chOff x="1020" y="1298"/>
            <a:chExt cx="2450" cy="91"/>
          </a:xfrm>
        </p:grpSpPr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1020" y="1299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3470" y="1298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0" name="Line 8"/>
          <p:cNvSpPr>
            <a:spLocks noChangeShapeType="1"/>
          </p:cNvSpPr>
          <p:nvPr/>
        </p:nvSpPr>
        <p:spPr bwMode="auto">
          <a:xfrm flipH="1">
            <a:off x="4873625" y="2617788"/>
            <a:ext cx="129698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645025" y="2697163"/>
            <a:ext cx="137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A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8534400" y="2620963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B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086600" y="246856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28684" name="Group 12"/>
          <p:cNvGrpSpPr/>
          <p:nvPr/>
        </p:nvGrpSpPr>
        <p:grpSpPr bwMode="auto">
          <a:xfrm>
            <a:off x="4873625" y="2544763"/>
            <a:ext cx="3889375" cy="144462"/>
            <a:chOff x="1020" y="1298"/>
            <a:chExt cx="2450" cy="91"/>
          </a:xfrm>
        </p:grpSpPr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1020" y="1299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3470" y="1298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87" name="Group 15"/>
          <p:cNvGrpSpPr/>
          <p:nvPr/>
        </p:nvGrpSpPr>
        <p:grpSpPr bwMode="auto">
          <a:xfrm>
            <a:off x="5940425" y="2574925"/>
            <a:ext cx="1371600" cy="655638"/>
            <a:chOff x="3696" y="1344"/>
            <a:chExt cx="864" cy="413"/>
          </a:xfrm>
        </p:grpSpPr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3696" y="1392"/>
              <a:ext cx="8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3841" y="1344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645025" y="26670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/>
              <a:t>A</a:t>
            </a:r>
          </a:p>
        </p:txBody>
      </p:sp>
      <p:grpSp>
        <p:nvGrpSpPr>
          <p:cNvPr id="28691" name="Group 19"/>
          <p:cNvGrpSpPr/>
          <p:nvPr/>
        </p:nvGrpSpPr>
        <p:grpSpPr bwMode="auto">
          <a:xfrm>
            <a:off x="7235825" y="2544763"/>
            <a:ext cx="762000" cy="655637"/>
            <a:chOff x="4512" y="1344"/>
            <a:chExt cx="480" cy="413"/>
          </a:xfrm>
        </p:grpSpPr>
        <p:sp>
          <p:nvSpPr>
            <p:cNvPr id="28692" name="Line 20"/>
            <p:cNvSpPr>
              <a:spLocks noChangeShapeType="1"/>
            </p:cNvSpPr>
            <p:nvPr/>
          </p:nvSpPr>
          <p:spPr bwMode="auto">
            <a:xfrm>
              <a:off x="4657" y="1344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93" name="Text Box 21"/>
            <p:cNvSpPr txBox="1">
              <a:spLocks noChangeArrowheads="1"/>
            </p:cNvSpPr>
            <p:nvPr/>
          </p:nvSpPr>
          <p:spPr bwMode="auto">
            <a:xfrm>
              <a:off x="4512" y="1392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/>
                <a:t>D</a:t>
              </a:r>
            </a:p>
          </p:txBody>
        </p:sp>
      </p:grpSp>
      <p:grpSp>
        <p:nvGrpSpPr>
          <p:cNvPr id="28694" name="Group 31"/>
          <p:cNvGrpSpPr/>
          <p:nvPr/>
        </p:nvGrpSpPr>
        <p:grpSpPr bwMode="auto">
          <a:xfrm>
            <a:off x="5940425" y="2574925"/>
            <a:ext cx="1371600" cy="655638"/>
            <a:chOff x="3696" y="1344"/>
            <a:chExt cx="864" cy="413"/>
          </a:xfrm>
        </p:grpSpPr>
        <p:sp>
          <p:nvSpPr>
            <p:cNvPr id="28695" name="Text Box 32"/>
            <p:cNvSpPr txBox="1">
              <a:spLocks noChangeArrowheads="1"/>
            </p:cNvSpPr>
            <p:nvPr/>
          </p:nvSpPr>
          <p:spPr bwMode="auto">
            <a:xfrm>
              <a:off x="3696" y="1392"/>
              <a:ext cx="8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96" name="Line 33"/>
            <p:cNvSpPr>
              <a:spLocks noChangeShapeType="1"/>
            </p:cNvSpPr>
            <p:nvPr/>
          </p:nvSpPr>
          <p:spPr bwMode="auto">
            <a:xfrm>
              <a:off x="3841" y="1344"/>
              <a:ext cx="0" cy="9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8697" name="Group 34"/>
          <p:cNvGrpSpPr/>
          <p:nvPr/>
        </p:nvGrpSpPr>
        <p:grpSpPr bwMode="auto">
          <a:xfrm>
            <a:off x="6626225" y="2590800"/>
            <a:ext cx="990600" cy="685800"/>
            <a:chOff x="4224" y="2064"/>
            <a:chExt cx="624" cy="432"/>
          </a:xfrm>
        </p:grpSpPr>
        <p:sp>
          <p:nvSpPr>
            <p:cNvPr id="28698" name="Text Box 35"/>
            <p:cNvSpPr txBox="1">
              <a:spLocks noChangeArrowheads="1"/>
            </p:cNvSpPr>
            <p:nvPr/>
          </p:nvSpPr>
          <p:spPr bwMode="auto">
            <a:xfrm>
              <a:off x="4224" y="2131"/>
              <a:ext cx="62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8699" name="Line 36"/>
            <p:cNvSpPr>
              <a:spLocks noChangeShapeType="1"/>
            </p:cNvSpPr>
            <p:nvPr/>
          </p:nvSpPr>
          <p:spPr bwMode="auto">
            <a:xfrm>
              <a:off x="4320" y="2064"/>
              <a:ext cx="0" cy="9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700" name="AutoShape 37"/>
          <p:cNvSpPr/>
          <p:nvPr/>
        </p:nvSpPr>
        <p:spPr bwMode="auto">
          <a:xfrm rot="5400000" flipV="1">
            <a:off x="7997825" y="1752600"/>
            <a:ext cx="228600" cy="1295400"/>
          </a:xfrm>
          <a:prstGeom prst="leftBrace">
            <a:avLst>
              <a:gd name="adj1" fmla="val 47196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1" name="AutoShape 38"/>
          <p:cNvSpPr/>
          <p:nvPr/>
        </p:nvSpPr>
        <p:spPr bwMode="auto">
          <a:xfrm rot="16200000" flipV="1">
            <a:off x="5600700" y="2171700"/>
            <a:ext cx="457200" cy="1905000"/>
          </a:xfrm>
          <a:prstGeom prst="leftBrace">
            <a:avLst>
              <a:gd name="adj1" fmla="val 34703"/>
              <a:gd name="adj2" fmla="val 48227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2" name="AutoShape 39"/>
          <p:cNvSpPr/>
          <p:nvPr/>
        </p:nvSpPr>
        <p:spPr bwMode="auto">
          <a:xfrm rot="16200000" flipV="1">
            <a:off x="7581900" y="2171700"/>
            <a:ext cx="457200" cy="1905000"/>
          </a:xfrm>
          <a:prstGeom prst="leftBrace">
            <a:avLst>
              <a:gd name="adj1" fmla="val 34703"/>
              <a:gd name="adj2" fmla="val 48227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3" name="AutoShape 40"/>
          <p:cNvSpPr/>
          <p:nvPr/>
        </p:nvSpPr>
        <p:spPr bwMode="auto">
          <a:xfrm rot="5400000" flipV="1">
            <a:off x="6702425" y="1752600"/>
            <a:ext cx="228600" cy="1295400"/>
          </a:xfrm>
          <a:prstGeom prst="leftBrace">
            <a:avLst>
              <a:gd name="adj1" fmla="val 47196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4" name="AutoShape 41"/>
          <p:cNvSpPr/>
          <p:nvPr/>
        </p:nvSpPr>
        <p:spPr bwMode="auto">
          <a:xfrm rot="5400000" flipV="1">
            <a:off x="5407025" y="1752600"/>
            <a:ext cx="228600" cy="1295400"/>
          </a:xfrm>
          <a:prstGeom prst="leftBrace">
            <a:avLst>
              <a:gd name="adj1" fmla="val 47196"/>
              <a:gd name="adj2" fmla="val 48227"/>
            </a:avLst>
          </a:prstGeom>
          <a:noFill/>
          <a:ln w="9525">
            <a:solidFill>
              <a:srgbClr val="80008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" pitchFamily="18" charset="0"/>
              <a:ea typeface="黑体" panose="02010609060101010101" pitchFamily="49" charset="-122"/>
            </a:endParaRPr>
          </a:p>
        </p:txBody>
      </p:sp>
      <p:sp>
        <p:nvSpPr>
          <p:cNvPr id="28705" name="Line 42"/>
          <p:cNvSpPr>
            <a:spLocks noChangeShapeType="1"/>
          </p:cNvSpPr>
          <p:nvPr/>
        </p:nvSpPr>
        <p:spPr bwMode="auto">
          <a:xfrm flipV="1">
            <a:off x="6169025" y="26670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8706" name="Text Box 20"/>
          <p:cNvSpPr txBox="1">
            <a:spLocks noChangeArrowheads="1"/>
          </p:cNvSpPr>
          <p:nvPr/>
        </p:nvSpPr>
        <p:spPr bwMode="auto">
          <a:xfrm>
            <a:off x="-252413" y="260350"/>
            <a:ext cx="34559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思维测评</a:t>
            </a:r>
          </a:p>
        </p:txBody>
      </p:sp>
      <p:sp>
        <p:nvSpPr>
          <p:cNvPr id="28707" name="AutoShap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5734050"/>
            <a:ext cx="431800" cy="503238"/>
          </a:xfrm>
          <a:prstGeom prst="actionButtonForwardNext">
            <a:avLst/>
          </a:prstGeom>
          <a:solidFill>
            <a:srgbClr val="99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2571750" y="2143125"/>
            <a:ext cx="165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9cm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8" grpId="0"/>
    </p:bldLst>
  </p:timing>
</p:sld>
</file>

<file path=ppt/theme/theme1.xml><?xml version="1.0" encoding="utf-8"?>
<a:theme xmlns:a="http://schemas.openxmlformats.org/drawingml/2006/main" name="WWW.2PPT.COM&#10;">
  <a:themeElements>
    <a:clrScheme name="濯清涟而不妖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濯清涟而不妖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濯清涟而不妖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698</Words>
  <Application>Microsoft Office PowerPoint</Application>
  <PresentationFormat>全屏显示(4:3)</PresentationFormat>
  <Paragraphs>153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黑体</vt:lpstr>
      <vt:lpstr>华文中宋</vt:lpstr>
      <vt:lpstr>隶书</vt:lpstr>
      <vt:lpstr>宋体</vt:lpstr>
      <vt:lpstr>微软雅黑</vt:lpstr>
      <vt:lpstr>Arial</vt:lpstr>
      <vt:lpstr>Calibri</vt:lpstr>
      <vt:lpstr>Marlett</vt:lpstr>
      <vt:lpstr>Times</vt:lpstr>
      <vt:lpstr>Times New Roman</vt:lpstr>
      <vt:lpstr>Webdings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0008007209000000000001024120</vt:lpwstr>
  </property>
  <property fmtid="{D5CDD505-2E9C-101B-9397-08002B2CF9AE}" pid="4" name="ICV">
    <vt:lpwstr>F5ADD89FEB9941FE9EF13D3ED45BF9B9</vt:lpwstr>
  </property>
  <property fmtid="{D5CDD505-2E9C-101B-9397-08002B2CF9AE}" pid="5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