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2" r:id="rId4"/>
    <p:sldId id="296" r:id="rId5"/>
    <p:sldId id="295" r:id="rId6"/>
    <p:sldId id="298" r:id="rId7"/>
    <p:sldId id="297" r:id="rId8"/>
    <p:sldId id="272" r:id="rId9"/>
    <p:sldId id="294" r:id="rId10"/>
    <p:sldId id="293" r:id="rId11"/>
    <p:sldId id="285" r:id="rId12"/>
    <p:sldId id="299" r:id="rId13"/>
    <p:sldId id="300" r:id="rId14"/>
    <p:sldId id="291" r:id="rId15"/>
    <p:sldId id="280" r:id="rId16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E3E"/>
    <a:srgbClr val="333333"/>
    <a:srgbClr val="36B8D8"/>
    <a:srgbClr val="32A1FE"/>
    <a:srgbClr val="36A2F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21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14B4F7-F472-4956-A53B-73E5ACF2F7E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41987" name="Rectangle 3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769A-285E-4350-8F65-7DBE0D6D60A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2ED3-CAA6-4867-A3D8-16CE003B53F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2AC5-0DED-48CA-BBBA-EB2BD30FB12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1C28-3480-41E6-B803-0ED9EE26D7C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C1DB-785B-4373-8572-1266200DD8B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AE46-A894-49F7-9F37-5B2E7AF9DDD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FD5A-A3DE-4E2B-A6EF-D47859AFC26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AF30-217C-4307-A12B-26C530B86D2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1E9A-D371-4C2B-9A6C-7C76F884E0F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4FEF-A167-48D9-993A-4E516BED85E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93EC-06AF-41B8-BC97-B9A62E8032B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28EE4FD-838F-42B2-BCAE-D7D33C9DDE6B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/>
        </p:nvSpPr>
        <p:spPr bwMode="auto">
          <a:xfrm>
            <a:off x="2139520" y="1425575"/>
            <a:ext cx="6791416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4800" dirty="0">
                <a:solidFill>
                  <a:srgbClr val="09255F"/>
                </a:solidFill>
              </a:rPr>
              <a:t>Our school in the future</a:t>
            </a:r>
            <a:endParaRPr lang="zh-CN" altLang="en-US" sz="4800" dirty="0">
              <a:solidFill>
                <a:srgbClr val="09255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 w="9525">
            <a:noFill/>
            <a:beve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800" dirty="0" smtClean="0">
                <a:solidFill>
                  <a:srgbClr val="09255F"/>
                </a:solidFill>
              </a:rPr>
              <a:t>第一课时</a:t>
            </a:r>
            <a:endParaRPr lang="zh-CN" altLang="en-US" sz="48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1162" y="4666831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4875" y="1087438"/>
            <a:ext cx="364966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74875" y="3714750"/>
            <a:ext cx="3649663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grow a plant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5513" y="4684713"/>
            <a:ext cx="7620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Students will </a:t>
            </a:r>
            <a:r>
              <a:rPr lang="en-US" altLang="zh-CN" sz="3600" dirty="0">
                <a:solidFill>
                  <a:srgbClr val="FF0000"/>
                </a:solidFill>
              </a:rPr>
              <a:t>grow a lot of plants </a:t>
            </a:r>
            <a:r>
              <a:rPr lang="en-US" altLang="zh-CN" sz="3600" dirty="0"/>
              <a:t>in the garden.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09788" y="1920875"/>
            <a:ext cx="39751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0" y="1076325"/>
            <a:ext cx="8686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What changes would you like to see in our school?</a:t>
            </a:r>
            <a:endParaRPr lang="zh-CN" altLang="en-US" sz="28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657725"/>
            <a:ext cx="79184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I’d like to </a:t>
            </a:r>
            <a:r>
              <a:rPr lang="en-US" altLang="zh-CN" sz="3600" dirty="0">
                <a:solidFill>
                  <a:srgbClr val="FF0000"/>
                </a:solidFill>
              </a:rPr>
              <a:t>have a picnic </a:t>
            </a:r>
            <a:r>
              <a:rPr lang="en-US" altLang="zh-CN" sz="3600" dirty="0"/>
              <a:t>every month.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0" y="1076325"/>
            <a:ext cx="8686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What changes would you like to see in our school?</a:t>
            </a:r>
            <a:endParaRPr lang="zh-CN" altLang="en-US" sz="28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657725"/>
            <a:ext cx="84518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/>
              <a:t>I’d like to </a:t>
            </a:r>
            <a:r>
              <a:rPr lang="en-US" altLang="zh-CN" sz="3600">
                <a:solidFill>
                  <a:srgbClr val="FF0000"/>
                </a:solidFill>
              </a:rPr>
              <a:t>grow a plant </a:t>
            </a:r>
            <a:r>
              <a:rPr lang="en-US" altLang="zh-CN" sz="3600"/>
              <a:t>in each classroom.</a:t>
            </a:r>
            <a:endParaRPr lang="zh-CN" altLang="en-US" sz="36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4875" y="1855788"/>
            <a:ext cx="364966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457200" y="814388"/>
            <a:ext cx="8229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</a:rPr>
              <a:t>What changes would you like to see in your school? Do a survey.</a:t>
            </a:r>
            <a:endParaRPr lang="zh-CN" altLang="en-US" sz="2000" b="1">
              <a:solidFill>
                <a:srgbClr val="00B05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1450"/>
            <a:ext cx="7924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4950" y="2813050"/>
            <a:ext cx="28273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8000" y="2813050"/>
            <a:ext cx="2794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49325" y="5053013"/>
          <a:ext cx="644769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Wishes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Summary</a:t>
            </a:r>
          </a:p>
        </p:txBody>
      </p:sp>
      <p:sp>
        <p:nvSpPr>
          <p:cNvPr id="28675" name="TextBox 2"/>
          <p:cNvSpPr>
            <a:spLocks noChangeArrowheads="1"/>
          </p:cNvSpPr>
          <p:nvPr/>
        </p:nvSpPr>
        <p:spPr bwMode="auto">
          <a:xfrm>
            <a:off x="957263" y="2166938"/>
            <a:ext cx="7729537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本课重点句型</a:t>
            </a:r>
            <a:r>
              <a:rPr lang="zh-CN" altLang="en-US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： </a:t>
            </a:r>
            <a:endParaRPr lang="en-US" altLang="zh-CN" sz="2400" b="1" dirty="0">
              <a:solidFill>
                <a:srgbClr val="000000"/>
              </a:solidFill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rgbClr val="000000"/>
              </a:solidFill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主语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+ will +</a:t>
            </a:r>
            <a:r>
              <a:rPr lang="zh-CN" altLang="en-US" sz="2400" b="1" dirty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动词原形        表示将要（发生）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Homework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982663"/>
            <a:ext cx="78787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6175" y="1196975"/>
            <a:ext cx="64119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P18 Do a survey and give a report.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3" name="图片 2" descr="u=1668275447,1176887583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1897063"/>
            <a:ext cx="72818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53298" y="973202"/>
            <a:ext cx="80204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Welcome to our school!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Warm up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1252538"/>
            <a:ext cx="7169150" cy="2554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In the future, what changes would you like to see in our school? Write your wishes down on a piece of paper. Then put your paper in this time box.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u=3418044520,2332875854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3429000"/>
            <a:ext cx="34274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-1007756">
            <a:off x="5081588" y="5181600"/>
            <a:ext cx="14287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FF00"/>
                </a:solidFill>
              </a:rPr>
              <a:t>Time box</a:t>
            </a:r>
            <a:endParaRPr lang="zh-CN" alt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Presentation 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3951288"/>
            <a:ext cx="74279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 err="1"/>
              <a:t>Ms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Guo</a:t>
            </a:r>
            <a:r>
              <a:rPr lang="en-US" altLang="zh-CN" sz="4000" b="1" dirty="0"/>
              <a:t> has a Time box, too.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4797425"/>
            <a:ext cx="78454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/>
              <a:t>What are her students’ wishes?</a:t>
            </a:r>
            <a:endParaRPr lang="zh-CN" alt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976313"/>
            <a:ext cx="52228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Listen and repeat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1060450"/>
            <a:ext cx="70104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动作按钮: 声音 3">
            <a:hlinkClick r:id="" action="ppaction://noaction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7169150" y="6265863"/>
            <a:ext cx="473075" cy="304800"/>
          </a:xfrm>
          <a:prstGeom prst="actionButtonSou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2" name="椭圆形标注 4"/>
          <p:cNvSpPr>
            <a:spLocks noChangeArrowheads="1"/>
          </p:cNvSpPr>
          <p:nvPr/>
        </p:nvSpPr>
        <p:spPr bwMode="auto">
          <a:xfrm>
            <a:off x="5835650" y="6265863"/>
            <a:ext cx="1174750" cy="304800"/>
          </a:xfrm>
          <a:prstGeom prst="wedgeEllipseCallout">
            <a:avLst>
              <a:gd name="adj1" fmla="val 60898"/>
              <a:gd name="adj2" fmla="val 2175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FE1E3E"/>
                </a:solidFill>
              </a:rPr>
              <a:t>P14</a:t>
            </a:r>
            <a:r>
              <a:rPr lang="zh-CN" altLang="en-US" sz="1000">
                <a:solidFill>
                  <a:srgbClr val="FE1E3E"/>
                </a:solidFill>
              </a:rPr>
              <a:t>录音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Read and write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14388"/>
            <a:ext cx="82296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3688" y="2540000"/>
            <a:ext cx="168116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E1E3E"/>
                </a:solidFill>
              </a:rPr>
              <a:t>have a picnic </a:t>
            </a:r>
            <a:endParaRPr lang="zh-CN" altLang="en-US">
              <a:solidFill>
                <a:srgbClr val="FE1E3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95575" y="2838450"/>
            <a:ext cx="27479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E1E3E"/>
                </a:solidFill>
              </a:rPr>
              <a:t>grow a lot of plants </a:t>
            </a:r>
            <a:endParaRPr lang="zh-CN" altLang="en-US">
              <a:solidFill>
                <a:srgbClr val="FE1E3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00488" y="3208338"/>
            <a:ext cx="16811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E1E3E"/>
                </a:solidFill>
              </a:rPr>
              <a:t>any books </a:t>
            </a:r>
            <a:endParaRPr lang="zh-CN" altLang="en-US">
              <a:solidFill>
                <a:srgbClr val="FE1E3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92313" y="3392488"/>
            <a:ext cx="252253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E1E3E"/>
                </a:solidFill>
              </a:rPr>
              <a:t>a small computer </a:t>
            </a:r>
            <a:endParaRPr lang="zh-CN" altLang="en-US">
              <a:solidFill>
                <a:srgbClr val="FE1E3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36938" y="3762375"/>
            <a:ext cx="1682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E1E3E"/>
                </a:solidFill>
              </a:rPr>
              <a:t>online at home</a:t>
            </a:r>
            <a:endParaRPr lang="zh-CN" altLang="en-US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Think and write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77900"/>
            <a:ext cx="76819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Think and write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8674" name="图片 4" descr="u=3418044520,2332875854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8238" y="814388"/>
            <a:ext cx="34274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 rot="-1007756">
            <a:off x="4167188" y="2601913"/>
            <a:ext cx="14287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FF00"/>
                </a:solidFill>
              </a:rPr>
              <a:t>Time box</a:t>
            </a:r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0450" y="3827463"/>
            <a:ext cx="7339013" cy="132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E1E3E"/>
                </a:solidFill>
              </a:rPr>
              <a:t>In the future, you’ll open the box and read your wishes.</a:t>
            </a:r>
            <a:endParaRPr lang="zh-CN" altLang="en-US" sz="4000" b="1" dirty="0">
              <a:solidFill>
                <a:srgbClr val="FE1E3E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53594">
            <a:off x="3611563" y="1955800"/>
            <a:ext cx="6969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6308">
            <a:off x="3859213" y="2020888"/>
            <a:ext cx="563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99977">
            <a:off x="4086225" y="2082800"/>
            <a:ext cx="514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09788" y="973138"/>
            <a:ext cx="39751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55838" y="3668713"/>
            <a:ext cx="38290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E1E3E"/>
                </a:solidFill>
              </a:rPr>
              <a:t>have a picnic</a:t>
            </a:r>
            <a:endParaRPr lang="zh-CN" altLang="en-US" sz="4000" b="1">
              <a:solidFill>
                <a:srgbClr val="FE1E3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5913" y="4662488"/>
            <a:ext cx="88280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Students will </a:t>
            </a:r>
            <a:r>
              <a:rPr lang="en-US" altLang="zh-CN" sz="3600" dirty="0">
                <a:solidFill>
                  <a:srgbClr val="FF0000"/>
                </a:solidFill>
              </a:rPr>
              <a:t>have a picnic </a:t>
            </a:r>
            <a:r>
              <a:rPr lang="en-US" altLang="zh-CN" sz="3600" dirty="0"/>
              <a:t>every month.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副本</Template>
  <TotalTime>0</TotalTime>
  <Words>237</Words>
  <Application>Microsoft Office PowerPoint</Application>
  <PresentationFormat>全屏显示(4:3)</PresentationFormat>
  <Paragraphs>51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Warm up</vt:lpstr>
      <vt:lpstr>Warm up</vt:lpstr>
      <vt:lpstr>Presentation </vt:lpstr>
      <vt:lpstr>Listen and repeat</vt:lpstr>
      <vt:lpstr>Read and write</vt:lpstr>
      <vt:lpstr>Think and write</vt:lpstr>
      <vt:lpstr>Think and write</vt:lpstr>
      <vt:lpstr>Presentation</vt:lpstr>
      <vt:lpstr>Presentation</vt:lpstr>
      <vt:lpstr>Practice</vt:lpstr>
      <vt:lpstr>Practice</vt:lpstr>
      <vt:lpstr>Practice</vt:lpstr>
      <vt:lpstr>Summary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2015-03-29T11:12:00Z</dcterms:created>
  <dcterms:modified xsi:type="dcterms:W3CDTF">2023-01-16T16:15:57Z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3E9817C151F14CE1B4CF2A298DDE8C0B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