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3" r:id="rId2"/>
    <p:sldId id="342" r:id="rId3"/>
    <p:sldId id="344" r:id="rId4"/>
    <p:sldId id="345" r:id="rId5"/>
    <p:sldId id="346" r:id="rId6"/>
    <p:sldId id="348" r:id="rId7"/>
    <p:sldId id="349" r:id="rId8"/>
    <p:sldId id="371" r:id="rId9"/>
    <p:sldId id="336" r:id="rId10"/>
    <p:sldId id="351" r:id="rId11"/>
    <p:sldId id="295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92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4CDBB-E483-4BBC-ADEE-B4ACE2C597D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78A1C-1801-4258-89B4-4861C2B8D5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78A1C-1801-4258-89B4-4861C2B8D54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34A93-433D-4063-ACAE-6D33E2194C0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7208E-D17A-4D9D-8168-FC5AEAAB328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79E65-23E0-4FE9-B40D-AE29629A4B3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C5ECF0A-3E72-43B3-ADE2-96EE097423A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18865-FB7F-4138-BCF4-334B09CD54A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98C2D-1353-4B74-B36B-5EF5D5F24BC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8A8F3-EDBB-4339-829D-2426DB702CC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BB1D5-87B2-429F-AA45-15A41C815BF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590B6-23F6-478D-AD23-63EA93BC81C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16437-758C-456D-B2FF-2DCF73CD140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E1AF6-146A-4A7C-B4F8-DA65829BB96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AD4CD-EE84-45FD-A345-EBCB5663666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762A86A-AE4A-452A-919C-E4019FFA2AB4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300000">
            <a:off x="600974" y="432995"/>
            <a:ext cx="2368550" cy="1512888"/>
          </a:xfrm>
          <a:prstGeom prst="rect">
            <a:avLst/>
          </a:prstGeom>
          <a:noFill/>
          <a:ln w="9525" cap="flat" cmpd="sng">
            <a:solidFill>
              <a:srgbClr val="66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3528" y="1772816"/>
            <a:ext cx="856895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chemeClr val="accent1">
                    <a:lumMod val="25000"/>
                  </a:schemeClr>
                </a:solidFill>
                <a:latin typeface="Comic Sans MS" panose="030F0702030302020204" pitchFamily="66" charset="0"/>
              </a:rPr>
              <a:t>Unit </a:t>
            </a:r>
            <a:r>
              <a:rPr lang="zh-CN" altLang="en-US" sz="4800" b="1" dirty="0">
                <a:solidFill>
                  <a:schemeClr val="accent1">
                    <a:lumMod val="25000"/>
                  </a:schemeClr>
                </a:solidFill>
                <a:latin typeface="Comic Sans MS" panose="030F0702030302020204" pitchFamily="66" charset="0"/>
              </a:rPr>
              <a:t>10</a:t>
            </a:r>
          </a:p>
          <a:p>
            <a:pPr algn="ctr"/>
            <a:r>
              <a:rPr lang="zh-CN" altLang="en-US" sz="4800" b="1" dirty="0">
                <a:solidFill>
                  <a:schemeClr val="accent1">
                    <a:lumMod val="25000"/>
                  </a:schemeClr>
                </a:solidFill>
              </a:rPr>
              <a:t>How many people are there in your family?</a:t>
            </a:r>
            <a:endParaRPr lang="zh-CN" altLang="en-US" sz="16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01874" y="5589240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/>
          </p:cNvSpPr>
          <p:nvPr/>
        </p:nvSpPr>
        <p:spPr bwMode="auto">
          <a:xfrm>
            <a:off x="464121" y="1772816"/>
            <a:ext cx="8423275" cy="1295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 cap="flat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look and listen ,then act out dialogue.</a:t>
            </a:r>
            <a:endParaRPr lang="zh-CN" altLang="en-US" sz="3600" kern="10" dirty="0">
              <a:ln w="19050" cap="flat" cmpd="sng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051425" cy="1714500"/>
          </a:xfrm>
          <a:noFill/>
        </p:spPr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229600" cy="4525962"/>
          </a:xfrm>
          <a:noFill/>
        </p:spPr>
        <p:txBody>
          <a:bodyPr/>
          <a:lstStyle/>
          <a:p>
            <a:r>
              <a:rPr lang="en-US" sz="4000" dirty="0"/>
              <a:t>1.</a:t>
            </a:r>
            <a:r>
              <a:rPr lang="zh-CN" altLang="en-US" sz="4000" dirty="0"/>
              <a:t>熟读</a:t>
            </a:r>
            <a:r>
              <a:rPr lang="en-US" sz="4000" dirty="0"/>
              <a:t>Unit</a:t>
            </a:r>
            <a:r>
              <a:rPr lang="zh-CN" altLang="en-US" sz="4000" dirty="0"/>
              <a:t>10的课文。</a:t>
            </a:r>
          </a:p>
          <a:p>
            <a:r>
              <a:rPr lang="en-US" sz="4000" dirty="0"/>
              <a:t>2.</a:t>
            </a:r>
            <a:r>
              <a:rPr lang="zh-CN" altLang="en-US" sz="4000" dirty="0"/>
              <a:t>有How many...are there...?说5句话。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458200" cy="10334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3500" b="1" dirty="0">
                <a:latin typeface="Times New Roman" panose="02020603050405020304" pitchFamily="18" charset="0"/>
              </a:rPr>
              <a:t>How </a:t>
            </a:r>
            <a:r>
              <a:rPr lang="zh-CN" altLang="en-US" sz="3500" b="1" dirty="0" smtClean="0">
                <a:latin typeface="Times New Roman" panose="02020603050405020304" pitchFamily="18" charset="0"/>
              </a:rPr>
              <a:t>many </a:t>
            </a:r>
            <a:r>
              <a:rPr lang="zh-CN" altLang="en-US" sz="3500" b="1" dirty="0">
                <a:latin typeface="Times New Roman" panose="02020603050405020304" pitchFamily="18" charset="0"/>
              </a:rPr>
              <a:t>... are there </a:t>
            </a:r>
            <a:r>
              <a:rPr lang="zh-CN" altLang="en-US" sz="3500" b="1" dirty="0" smtClean="0">
                <a:latin typeface="Times New Roman" panose="02020603050405020304" pitchFamily="18" charset="0"/>
              </a:rPr>
              <a:t>?  </a:t>
            </a:r>
            <a:endParaRPr lang="zh-CN" altLang="en-US" sz="3500" b="1" dirty="0">
              <a:latin typeface="Times New Roman" panose="02020603050405020304" pitchFamily="18" charset="0"/>
            </a:endParaRPr>
          </a:p>
        </p:txBody>
      </p:sp>
      <p:pic>
        <p:nvPicPr>
          <p:cNvPr id="12291" name="Picture 3" descr="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3337" y="3590924"/>
            <a:ext cx="4030663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86284" y="2709863"/>
            <a:ext cx="6308725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>
                <a:latin typeface="Times New Roman" panose="02020603050405020304" pitchFamily="18" charset="0"/>
              </a:rPr>
              <a:t>回答：</a:t>
            </a:r>
            <a:r>
              <a:rPr lang="zh-CN" altLang="en-US" sz="4000" b="1" dirty="0"/>
              <a:t>There be + 数字</a:t>
            </a:r>
          </a:p>
          <a:p>
            <a:r>
              <a:rPr lang="zh-CN" altLang="en-US" sz="4000" b="1" dirty="0"/>
              <a:t>           </a:t>
            </a:r>
            <a:r>
              <a:rPr lang="zh-CN" altLang="en-US" sz="4000" b="1" dirty="0">
                <a:latin typeface="Times New Roman" panose="02020603050405020304" pitchFamily="18" charset="0"/>
              </a:rPr>
              <a:t>①</a:t>
            </a:r>
            <a:r>
              <a:rPr lang="zh-CN" altLang="en-US" sz="4000" b="1" dirty="0"/>
              <a:t>There are+复数.</a:t>
            </a:r>
          </a:p>
          <a:p>
            <a:r>
              <a:rPr lang="zh-CN" altLang="en-US" sz="4000" b="1" dirty="0"/>
              <a:t>           ②只有一个物品时：</a:t>
            </a:r>
          </a:p>
          <a:p>
            <a:r>
              <a:rPr lang="zh-CN" altLang="en-US" sz="4000" b="1" dirty="0"/>
              <a:t>               There is one.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学习关于询问数量句型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2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4213" y="4437063"/>
            <a:ext cx="64801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How many people are there in your family?</a:t>
            </a:r>
            <a:endParaRPr lang="zh-CN" altLang="en-US" sz="2800" dirty="0">
              <a:solidFill>
                <a:srgbClr val="FF0000"/>
              </a:solidFill>
            </a:endParaRPr>
          </a:p>
          <a:p>
            <a:endParaRPr lang="zh-CN" altLang="en-US" sz="2800" dirty="0">
              <a:solidFill>
                <a:srgbClr val="FF0000"/>
              </a:solidFill>
            </a:endParaRPr>
          </a:p>
        </p:txBody>
      </p:sp>
      <p:pic>
        <p:nvPicPr>
          <p:cNvPr id="13315" name="Picture 3" descr="u=1945253265,2427251577&amp;fm=1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" y="1270000"/>
            <a:ext cx="53276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60700" y="5373688"/>
            <a:ext cx="30686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/>
              <a:t>There   are   four.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28675" y="477838"/>
            <a:ext cx="4105275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0000FF"/>
                </a:solidFill>
              </a:rPr>
              <a:t>看图回答问题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ldLvl="0" autoUpdateAnimBg="0"/>
      <p:bldP spid="13316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u=27633426,3156147936&amp;fm=15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2925763"/>
            <a:ext cx="12255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u=27633426,3156147936&amp;fm=15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2997200"/>
            <a:ext cx="12255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u=27633426,3156147936&amp;fm=15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4437063"/>
            <a:ext cx="12255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u=27633426,3156147936&amp;fm=15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2925763"/>
            <a:ext cx="12255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u=27633426,3156147936&amp;fm=15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925763"/>
            <a:ext cx="12255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u=27633426,3156147936&amp;fm=15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2925763"/>
            <a:ext cx="12255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250825" y="333375"/>
            <a:ext cx="4608513" cy="1484313"/>
          </a:xfrm>
          <a:prstGeom prst="wedgeEllipseCallout">
            <a:avLst>
              <a:gd name="adj1" fmla="val 85171"/>
              <a:gd name="adj2" fmla="val 42407"/>
            </a:avLst>
          </a:prstGeom>
          <a:solidFill>
            <a:srgbClr val="FFCCFF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200" b="1" dirty="0"/>
              <a:t>How many </a:t>
            </a:r>
            <a:r>
              <a:rPr lang="en-US" sz="3200" b="1" dirty="0">
                <a:solidFill>
                  <a:srgbClr val="FF0000"/>
                </a:solidFill>
              </a:rPr>
              <a:t>cats</a:t>
            </a:r>
            <a:r>
              <a:rPr lang="en-US" sz="3200" b="1" dirty="0"/>
              <a:t> are there?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2771775" y="4797425"/>
            <a:ext cx="5940425" cy="793750"/>
          </a:xfrm>
          <a:prstGeom prst="cloudCallout">
            <a:avLst>
              <a:gd name="adj1" fmla="val -75106"/>
              <a:gd name="adj2" fmla="val 93301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3200" b="1"/>
              <a:t>There are s</a:t>
            </a:r>
            <a:r>
              <a:rPr lang="en-US" sz="3200" b="1"/>
              <a:t>ix cats.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143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 autoUpdateAnimBg="0"/>
      <p:bldP spid="14345" grpId="0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683468" y="1412776"/>
            <a:ext cx="60483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anose="02020603050405020304" pitchFamily="18" charset="0"/>
              </a:rPr>
              <a:t>How many </a:t>
            </a:r>
            <a:r>
              <a:rPr 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bananas</a:t>
            </a:r>
            <a:r>
              <a:rPr lang="en-US" sz="4000" b="1" dirty="0">
                <a:latin typeface="Times New Roman" panose="02020603050405020304" pitchFamily="18" charset="0"/>
              </a:rPr>
              <a:t> are there?</a:t>
            </a: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827088" y="4868863"/>
            <a:ext cx="5761136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anose="02020603050405020304" pitchFamily="18" charset="0"/>
              </a:rPr>
              <a:t>There are </a:t>
            </a:r>
            <a:r>
              <a:rPr 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two bananas</a:t>
            </a:r>
            <a:r>
              <a:rPr lang="en-US" sz="4000" b="1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5365" name="Picture 5" descr="u=3999009388,2561190745&amp;fm=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2" y="2852738"/>
            <a:ext cx="17653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AI04000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6613"/>
            <a:ext cx="8713788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908175" y="1989138"/>
            <a:ext cx="9366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3333CC"/>
                </a:solidFill>
              </a:rPr>
              <a:t>1</a:t>
            </a:r>
          </a:p>
        </p:txBody>
      </p:sp>
      <p:sp>
        <p:nvSpPr>
          <p:cNvPr id="1638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403350" y="3068638"/>
            <a:ext cx="9366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3333CC"/>
                </a:solidFill>
              </a:rPr>
              <a:t>9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716463" y="4365625"/>
            <a:ext cx="9366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3333CC"/>
                </a:solidFill>
              </a:rPr>
              <a:t>8</a:t>
            </a:r>
          </a:p>
        </p:txBody>
      </p:sp>
      <p:sp>
        <p:nvSpPr>
          <p:cNvPr id="16390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059113" y="3716338"/>
            <a:ext cx="5762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3333CC"/>
                </a:solidFill>
              </a:rPr>
              <a:t>7</a:t>
            </a:r>
          </a:p>
        </p:txBody>
      </p:sp>
      <p:sp>
        <p:nvSpPr>
          <p:cNvPr id="16391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859338" y="2349500"/>
            <a:ext cx="9366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3333CC"/>
                </a:solidFill>
              </a:rPr>
              <a:t>6</a:t>
            </a:r>
          </a:p>
        </p:txBody>
      </p:sp>
      <p:sp>
        <p:nvSpPr>
          <p:cNvPr id="16392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435600" y="3284538"/>
            <a:ext cx="9366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3333CC"/>
                </a:solidFill>
              </a:rPr>
              <a:t>5</a:t>
            </a:r>
          </a:p>
        </p:txBody>
      </p:sp>
      <p:sp>
        <p:nvSpPr>
          <p:cNvPr id="16393" name="Text Box 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380288" y="2852738"/>
            <a:ext cx="9366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3333CC"/>
                </a:solidFill>
              </a:rPr>
              <a:t>4</a:t>
            </a:r>
          </a:p>
        </p:txBody>
      </p:sp>
      <p:sp>
        <p:nvSpPr>
          <p:cNvPr id="16394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588125" y="1628775"/>
            <a:ext cx="9366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3333CC"/>
                </a:solidFill>
              </a:rPr>
              <a:t>3</a:t>
            </a:r>
          </a:p>
        </p:txBody>
      </p:sp>
      <p:sp>
        <p:nvSpPr>
          <p:cNvPr id="16395" name="Text Box 1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067175" y="1268413"/>
            <a:ext cx="9366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11188" y="333375"/>
            <a:ext cx="7561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How many </a:t>
            </a:r>
            <a:r>
              <a:rPr lang="en-US" sz="3200" b="1">
                <a:solidFill>
                  <a:srgbClr val="FF0000"/>
                </a:solidFill>
              </a:rPr>
              <a:t>oranges</a:t>
            </a:r>
            <a:r>
              <a:rPr lang="en-US" sz="3200" b="1"/>
              <a:t> are there?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0" y="5734050"/>
            <a:ext cx="424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There are </a:t>
            </a:r>
            <a:r>
              <a:rPr lang="en-US" sz="2800" b="1">
                <a:solidFill>
                  <a:srgbClr val="FF0000"/>
                </a:solidFill>
              </a:rPr>
              <a:t>nine oranges</a:t>
            </a:r>
            <a:r>
              <a:rPr lang="en-US" sz="2800" b="1"/>
              <a:t>.</a:t>
            </a:r>
          </a:p>
        </p:txBody>
      </p:sp>
      <p:sp>
        <p:nvSpPr>
          <p:cNvPr id="16398" name="AutoShape 1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650" y="6308725"/>
            <a:ext cx="863600" cy="360363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utoUpdateAnimBg="0"/>
      <p:bldP spid="1639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u=783925415,621716353&amp;fm=0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125538"/>
            <a:ext cx="3097213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4213" y="549275"/>
            <a:ext cx="6264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How many </a:t>
            </a:r>
            <a:r>
              <a:rPr lang="en-US" sz="3600">
                <a:solidFill>
                  <a:srgbClr val="FF9933"/>
                </a:solidFill>
              </a:rPr>
              <a:t>pencils</a:t>
            </a:r>
            <a:r>
              <a:rPr lang="en-US" sz="3600"/>
              <a:t> are there?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258888" y="3860800"/>
            <a:ext cx="5184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There are</a:t>
            </a:r>
            <a:r>
              <a:rPr lang="en-US" sz="3600">
                <a:solidFill>
                  <a:srgbClr val="FF9933"/>
                </a:solidFill>
              </a:rPr>
              <a:t> eight pencils.</a:t>
            </a:r>
          </a:p>
        </p:txBody>
      </p:sp>
      <p:sp>
        <p:nvSpPr>
          <p:cNvPr id="174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64163" y="4508500"/>
            <a:ext cx="1295400" cy="360363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786261" y="1916832"/>
            <a:ext cx="34337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/>
              <a:t>复习家庭成员称谓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3200400" y="2133600"/>
            <a:ext cx="2286000" cy="1447800"/>
          </a:xfrm>
          <a:prstGeom prst="ellipse">
            <a:avLst/>
          </a:prstGeom>
          <a:noFill/>
          <a:ln w="5715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2667000" y="533400"/>
            <a:ext cx="2209800" cy="914400"/>
          </a:xfrm>
          <a:prstGeom prst="ellipse">
            <a:avLst/>
          </a:prstGeom>
          <a:noFill/>
          <a:ln w="5715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5029200" y="609600"/>
            <a:ext cx="1828800" cy="914400"/>
          </a:xfrm>
          <a:prstGeom prst="ellipse">
            <a:avLst/>
          </a:prstGeom>
          <a:noFill/>
          <a:ln w="5715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6324600" y="1600200"/>
            <a:ext cx="2209800" cy="914400"/>
          </a:xfrm>
          <a:prstGeom prst="ellipse">
            <a:avLst/>
          </a:prstGeom>
          <a:noFill/>
          <a:ln w="5715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5410200" y="3352800"/>
            <a:ext cx="2209800" cy="914400"/>
          </a:xfrm>
          <a:prstGeom prst="ellipse">
            <a:avLst/>
          </a:prstGeom>
          <a:noFill/>
          <a:ln w="5715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1143000" y="1066800"/>
            <a:ext cx="1524000" cy="914400"/>
          </a:xfrm>
          <a:prstGeom prst="ellipse">
            <a:avLst/>
          </a:prstGeom>
          <a:noFill/>
          <a:ln w="5715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381000" y="2895600"/>
            <a:ext cx="2209800" cy="914400"/>
          </a:xfrm>
          <a:prstGeom prst="ellipse">
            <a:avLst/>
          </a:prstGeom>
          <a:noFill/>
          <a:ln w="5715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533400" y="4114800"/>
            <a:ext cx="3200400" cy="914400"/>
          </a:xfrm>
          <a:prstGeom prst="ellipse">
            <a:avLst/>
          </a:prstGeom>
          <a:noFill/>
          <a:ln w="5715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4343400" y="4495800"/>
            <a:ext cx="3276600" cy="914400"/>
          </a:xfrm>
          <a:prstGeom prst="ellipse">
            <a:avLst/>
          </a:prstGeom>
          <a:noFill/>
          <a:ln w="5715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7239000" y="2743200"/>
            <a:ext cx="1905000" cy="685800"/>
          </a:xfrm>
          <a:prstGeom prst="rect">
            <a:avLst/>
          </a:prstGeom>
          <a:noFill/>
          <a:ln w="57150" cmpd="sng">
            <a:solidFill>
              <a:srgbClr val="00CC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4724400" y="1447800"/>
            <a:ext cx="762000" cy="762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5486400" y="2209800"/>
            <a:ext cx="990600" cy="3048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257800" y="3276600"/>
            <a:ext cx="838200" cy="762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4648200" y="3581400"/>
            <a:ext cx="457200" cy="9906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2819400" y="3429000"/>
            <a:ext cx="990600" cy="6858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2057400" y="2514600"/>
            <a:ext cx="121920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 flipV="1">
            <a:off x="2514600" y="1828800"/>
            <a:ext cx="1066800" cy="4572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 flipV="1">
            <a:off x="3962400" y="1447800"/>
            <a:ext cx="76200" cy="6858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657600" y="2286000"/>
            <a:ext cx="1828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/>
              <a:t>Family                     You  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5867400" y="35814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/>
              <a:t>mother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781800" y="17526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/>
              <a:t>father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7391400" y="2743200"/>
            <a:ext cx="2209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/>
              <a:t>cousin</a:t>
            </a:r>
            <a:r>
              <a:rPr lang="zh-CN" altLang="en-US"/>
              <a:t> 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181600" y="7620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/>
              <a:t>sister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2895600" y="6858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/>
              <a:t>brother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1371600" y="121920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/>
              <a:t>aunt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81000" y="29718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/>
              <a:t>    uncle 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762000" y="3962400"/>
            <a:ext cx="2819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/>
              <a:t>     </a:t>
            </a:r>
            <a:r>
              <a:rPr lang="zh-CN" altLang="zh-CN" sz="3600"/>
              <a:t>grandmother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572000" y="457200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/>
              <a:t>grandfather</a:t>
            </a:r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 flipV="1">
            <a:off x="7620000" y="3429000"/>
            <a:ext cx="533400" cy="30480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7924800" y="2438400"/>
            <a:ext cx="304800" cy="30480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94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5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9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9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9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4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9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9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94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7"/>
                  </p:tgtEl>
                </p:cond>
              </p:nextCondLst>
            </p:seq>
          </p:childTnLst>
        </p:cTn>
      </p:par>
    </p:tnLst>
    <p:bldLst>
      <p:bldP spid="19477" grpId="0" build="allAtOnce" autoUpdateAnimBg="0"/>
      <p:bldP spid="19478" grpId="0" build="allAtOnce" autoUpdateAnimBg="0"/>
      <p:bldP spid="19479" grpId="0" build="allAtOnce" autoUpdateAnimBg="0"/>
      <p:bldP spid="19480" grpId="0" build="allAtOnce" autoUpdateAnimBg="0"/>
      <p:bldP spid="19481" grpId="0" build="allAtOnce" autoUpdateAnimBg="0"/>
      <p:bldP spid="19482" grpId="0" build="allAtOnce" autoUpdateAnimBg="0"/>
      <p:bldP spid="19483" grpId="0" build="allAtOnce" autoUpdateAnimBg="0"/>
      <p:bldP spid="19484" grpId="0" build="allAtOnce" autoUpdateAnimBg="0"/>
      <p:bldP spid="19485" grpId="0" build="allAtOnce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全屏显示(4:3)</PresentationFormat>
  <Paragraphs>45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学习关于询问数量句型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2022-01-22T06:23:36Z</dcterms:created>
  <dcterms:modified xsi:type="dcterms:W3CDTF">2023-01-16T16:16:03Z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BDEF67DB11C5489DB3BAC108A79C1B9A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