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7" r:id="rId19"/>
    <p:sldId id="278" r:id="rId20"/>
    <p:sldId id="279" r:id="rId21"/>
    <p:sldId id="281" r:id="rId22"/>
    <p:sldId id="282" r:id="rId23"/>
    <p:sldId id="283" r:id="rId24"/>
    <p:sldId id="280" r:id="rId25"/>
    <p:sldId id="284" r:id="rId26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BEB8"/>
    <a:srgbClr val="EFDFB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>
        <p:scale>
          <a:sx n="150" d="100"/>
          <a:sy n="15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7BA09-DAA9-47BF-A2E5-9008A4740BE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F9161-8C91-48E2-9D30-2018DEA035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F9161-8C91-48E2-9D30-2018DEA035E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D0457B4C-6158-4AA8-A253-4A849BAB38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fld id="{F51D6583-718C-4109-98DB-ACE4BA6F6F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lIns="68580" tIns="34290" rIns="68580" bIns="3429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lIns="68580" tIns="34290" rIns="68580" bIns="34290"/>
          <a:lstStyle/>
          <a:p>
            <a:fld id="{D0457B4C-6158-4AA8-A253-4A849BAB38B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/>
          <a:lstStyle/>
          <a:p>
            <a:fld id="{F51D6583-718C-4109-98DB-ACE4BA6F6F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62869" y="2021650"/>
            <a:ext cx="2001040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43902" y="391036"/>
            <a:ext cx="1617259" cy="3848669"/>
            <a:chOff x="6591869" y="863221"/>
            <a:chExt cx="2156345" cy="5131558"/>
          </a:xfrm>
        </p:grpSpPr>
        <p:sp>
          <p:nvSpPr>
            <p:cNvPr id="15" name="矩形 14"/>
            <p:cNvSpPr/>
            <p:nvPr/>
          </p:nvSpPr>
          <p:spPr>
            <a:xfrm>
              <a:off x="6591869" y="863221"/>
              <a:ext cx="2156345" cy="5131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885211" y="1115704"/>
              <a:ext cx="1569660" cy="4599295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9" y="836779"/>
            <a:ext cx="5310077" cy="39254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81167" y="298"/>
            <a:ext cx="2362832" cy="17275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74837" y="848291"/>
            <a:ext cx="1184940" cy="2973891"/>
          </a:xfrm>
          <a:prstGeom prst="rect">
            <a:avLst/>
          </a:prstGeom>
          <a:noFill/>
        </p:spPr>
        <p:txBody>
          <a:bodyPr vert="eaVert" wrap="none" lIns="68580" tIns="34290" rIns="68580" bIns="34290" rtlCol="0" anchor="ctr">
            <a:spAutoFit/>
          </a:bodyPr>
          <a:lstStyle/>
          <a:p>
            <a:r>
              <a:rPr lang="zh-CN" altLang="en-US" sz="6800" spc="7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陋室铭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83980" y="1089031"/>
            <a:ext cx="414985" cy="2511970"/>
          </a:xfrm>
          <a:prstGeom prst="rect">
            <a:avLst/>
          </a:prstGeom>
          <a:noFill/>
        </p:spPr>
        <p:txBody>
          <a:bodyPr vert="wordArtVertRtl" wrap="none" lIns="68580" tIns="34290" rIns="68580" bIns="34290" rtlCol="0" anchor="ctr">
            <a:spAutoFit/>
          </a:bodyPr>
          <a:lstStyle/>
          <a:p>
            <a:r>
              <a:rPr lang="zh-CN" altLang="en-US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部编版七年级语文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530217" y="539454"/>
            <a:ext cx="414985" cy="1595950"/>
          </a:xfrm>
          <a:prstGeom prst="rect">
            <a:avLst/>
          </a:prstGeom>
          <a:noFill/>
        </p:spPr>
        <p:txBody>
          <a:bodyPr vert="wordArtVertRtl" wrap="none" lIns="68580" tIns="34290" rIns="68580" bIns="34290" rtlCol="0" anchor="ctr">
            <a:spAutoFit/>
          </a:bodyPr>
          <a:lstStyle/>
          <a:p>
            <a:r>
              <a:rPr lang="zh-CN" altLang="en-US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唐</a:t>
            </a:r>
            <a:r>
              <a:rPr lang="en-US" altLang="zh-CN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·</a:t>
            </a:r>
            <a:r>
              <a:rPr lang="zh-CN" altLang="en-US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刘禹锡</a:t>
            </a:r>
          </a:p>
        </p:txBody>
      </p:sp>
      <p:sp>
        <p:nvSpPr>
          <p:cNvPr id="11" name="矩形 10"/>
          <p:cNvSpPr/>
          <p:nvPr/>
        </p:nvSpPr>
        <p:spPr>
          <a:xfrm>
            <a:off x="4637614" y="4466557"/>
            <a:ext cx="2235227" cy="3739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www.PPT818.com</a:t>
            </a:r>
            <a:endParaRPr sz="1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8415" y="2061022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31899" y="918678"/>
            <a:ext cx="2689874" cy="1102973"/>
            <a:chOff x="2350277" y="530792"/>
            <a:chExt cx="3586498" cy="1470631"/>
          </a:xfrm>
        </p:grpSpPr>
        <p:sp>
          <p:nvSpPr>
            <p:cNvPr id="16" name="矩形 15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古今异义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705368" y="2392855"/>
            <a:ext cx="4574595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113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① 无案牍之劳形</a:t>
            </a:r>
            <a:r>
              <a:rPr lang="zh-CN" altLang="en-US" sz="17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（古义：身体；今义：样子）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0" y="0"/>
            <a:ext cx="2809068" cy="51435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3705368" y="2811107"/>
            <a:ext cx="4667534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113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② 惟吾德馨</a:t>
            </a:r>
            <a:r>
              <a:rPr lang="zh-CN" altLang="en-US" sz="17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（古义：品德高尚；今义：芳香）</a:t>
            </a:r>
          </a:p>
        </p:txBody>
      </p:sp>
      <p:sp>
        <p:nvSpPr>
          <p:cNvPr id="31" name="矩形 30"/>
          <p:cNvSpPr/>
          <p:nvPr/>
        </p:nvSpPr>
        <p:spPr>
          <a:xfrm>
            <a:off x="3705368" y="3229360"/>
            <a:ext cx="496437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113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③ 谈笑有鸿儒</a:t>
            </a:r>
            <a:r>
              <a:rPr lang="zh-CN" altLang="en-US" sz="17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（古义：渊博；今义：鸿雁，书信）</a:t>
            </a:r>
          </a:p>
        </p:txBody>
      </p:sp>
      <p:sp>
        <p:nvSpPr>
          <p:cNvPr id="33" name="矩形 32"/>
          <p:cNvSpPr/>
          <p:nvPr/>
        </p:nvSpPr>
        <p:spPr>
          <a:xfrm>
            <a:off x="3705368" y="3647612"/>
            <a:ext cx="496437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113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④ 无丝竹之乱耳</a:t>
            </a:r>
            <a:r>
              <a:rPr lang="zh-CN" altLang="en-US" sz="17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（古义：乐器；今义：丝和竹）</a:t>
            </a:r>
          </a:p>
        </p:txBody>
      </p:sp>
      <p:sp>
        <p:nvSpPr>
          <p:cNvPr id="34" name="矩形 33"/>
          <p:cNvSpPr/>
          <p:nvPr/>
        </p:nvSpPr>
        <p:spPr>
          <a:xfrm>
            <a:off x="3705368" y="4048312"/>
            <a:ext cx="496437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113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⑤ 可以调素琴</a:t>
            </a:r>
            <a:r>
              <a:rPr lang="zh-CN" altLang="en-US" sz="17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（古义：弹奏；今义：调解）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31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507" y="2016464"/>
            <a:ext cx="3600986" cy="11079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课文赏析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87760" y="1406907"/>
            <a:ext cx="5168481" cy="2329686"/>
            <a:chOff x="2650346" y="1875876"/>
            <a:chExt cx="6891308" cy="31062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50347" y="1875876"/>
              <a:ext cx="6891307" cy="20021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V="1">
              <a:off x="2650346" y="2979967"/>
              <a:ext cx="6891307" cy="20021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5579" y="873953"/>
            <a:ext cx="2883089" cy="153118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山不在高，有仙则名。</a:t>
            </a:r>
            <a:endParaRPr lang="en-US" altLang="zh-CN" sz="23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水不在深，有龙则灵。</a:t>
            </a:r>
            <a:endParaRPr lang="en-US" altLang="zh-CN" sz="23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斯是陋室，惟吾德馨。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415051" y="2995675"/>
            <a:ext cx="3913143" cy="12490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9105" algn="just">
              <a:lnSpc>
                <a:spcPts val="2250"/>
              </a:lnSpc>
            </a:pP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山不在于高，只要有仙人居住就会出名；水不在于深，只要有蛟龙栖留住就显神灵。这是一间简陋的居室，因我的美德使它芳名远扬。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563294" y="2773908"/>
            <a:ext cx="4580706" cy="0"/>
          </a:xfrm>
          <a:prstGeom prst="line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944819" y="-328918"/>
            <a:ext cx="3199181" cy="290834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21274"/>
            <a:ext cx="3848668" cy="282222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2799287" y="-1076043"/>
            <a:ext cx="3545427" cy="729558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0476" y="1094423"/>
            <a:ext cx="6643049" cy="3018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800" algn="just">
              <a:lnSpc>
                <a:spcPts val="2250"/>
              </a:lnSpc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类比的方式引出文章主旨。文章开篇即以“山不在高，有仙则名。水不在深，有龙则灵”的大气之语开篇，既显得出手不凡，也为以后的陋室歌功颂德埋下了伏笔。山可以不在高低，水可以不在深浅，只要有了仙、龙就可以出名，那么陋室因为有道德品质高尚的人存在当然也能出名。“斯是陋室，惟吾德馨”，由山、水、仙、龙入题，作者笔锋一转，直接切入了主题，看似有些突兀，但回头一看，却又浑然一体，因为上面的对比句恰好为这句的引论铺下了基础。山、水的平凡因仙、龙而生灵秀，那么陋室当然也可借道德品质高尚之士播洒芬芳。以类比的方式开头，引出陋室的寓意，以“德馨”统领全篇。以下文字皆由此生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00605" y="771593"/>
            <a:ext cx="4217160" cy="16081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苔痕上阶绿，草色入帘青。</a:t>
            </a:r>
            <a:endParaRPr lang="en-US" altLang="zh-CN" sz="2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谈笑有鸿儒，往来无白丁。</a:t>
            </a:r>
            <a:endParaRPr lang="en-US" altLang="zh-CN" sz="2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可以调素琴，阅金经。</a:t>
            </a:r>
            <a:endParaRPr lang="en-US" altLang="zh-CN" sz="21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000"/>
              </a:lnSpc>
            </a:pPr>
            <a:r>
              <a:rPr lang="zh-CN" altLang="en-US" sz="21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无丝竹之乱耳，无案牍之劳形。</a:t>
            </a:r>
          </a:p>
        </p:txBody>
      </p:sp>
      <p:sp>
        <p:nvSpPr>
          <p:cNvPr id="11" name="矩形 10"/>
          <p:cNvSpPr/>
          <p:nvPr/>
        </p:nvSpPr>
        <p:spPr>
          <a:xfrm>
            <a:off x="750621" y="2893315"/>
            <a:ext cx="3913143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800" algn="just">
              <a:lnSpc>
                <a:spcPts val="2250"/>
              </a:lnSpc>
            </a:pP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苔藓爬上台阶染出一片碧绿，草色映入竹帘映得漫屋青色。这里谈笑的都是博学多识的人，来往的没有不学无术之徒。平时可以弹奏清雅的古琴，阅读泥金书写的富哦经。没有繁杂的音乐搅扰听觉，没有文牍公务劳累身心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-22362" y="2671548"/>
            <a:ext cx="4580706" cy="0"/>
          </a:xfrm>
          <a:prstGeom prst="line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104" b="20000"/>
          <a:stretch>
            <a:fillRect/>
          </a:stretch>
        </p:blipFill>
        <p:spPr>
          <a:xfrm flipH="1">
            <a:off x="8603" y="263050"/>
            <a:ext cx="3475914" cy="2116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3764" y="3495902"/>
            <a:ext cx="4480237" cy="123153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2024" y="2114477"/>
            <a:ext cx="4535179" cy="2428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indent="236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431800" algn="just">
              <a:lnSpc>
                <a:spcPts val="2250"/>
              </a:lnSpc>
            </a:pPr>
            <a:r>
              <a:rPr lang="zh-CN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描写居室环境即日常生活。作者从周围景色入手 ，“苔痕上阶绿，草色入帘青。“描写环境宁静、雅致，令人赏心悦目。“淡笑有鸿儒，往来无白丁”是写室主人交往之雅。来来往往的都是饱学之士，没有平头百姓。这些人可以高谈阔论，纵情畅怀。“可以调素琴，阅金经。无丝竹之乱耳，无案牍之劳形”闲下来在室中可以抚琴弄弦，展卷读经修身养性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ECF2EE"/>
              </a:clrFrom>
              <a:clrTo>
                <a:srgbClr val="ECF2E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963720" y="601355"/>
            <a:ext cx="2596318" cy="395614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74676" y="777239"/>
            <a:ext cx="2689874" cy="1102973"/>
            <a:chOff x="2350277" y="530792"/>
            <a:chExt cx="3586498" cy="1470631"/>
          </a:xfrm>
        </p:grpSpPr>
        <p:sp>
          <p:nvSpPr>
            <p:cNvPr id="14" name="矩形 13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情操高洁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2984" y="1226028"/>
            <a:ext cx="3449472" cy="104387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南阳诸葛庐，西蜀子云亭，孔子云：何陋之有？</a:t>
            </a:r>
          </a:p>
        </p:txBody>
      </p:sp>
      <p:sp>
        <p:nvSpPr>
          <p:cNvPr id="11" name="矩形 10"/>
          <p:cNvSpPr/>
          <p:nvPr/>
        </p:nvSpPr>
        <p:spPr>
          <a:xfrm>
            <a:off x="4415051" y="3231103"/>
            <a:ext cx="3620069" cy="9541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9105" algn="just">
              <a:lnSpc>
                <a:spcPts val="2250"/>
              </a:lnSpc>
            </a:pPr>
            <a:r>
              <a:rPr lang="zh-CN" alt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似南阳诸葛亮的草庐，如西蜀扬子云的草屋。孔子说：“这有什么简陋呢？”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563294" y="3009336"/>
            <a:ext cx="4580706" cy="0"/>
          </a:xfrm>
          <a:prstGeom prst="line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77018" y="2124013"/>
            <a:ext cx="3396516" cy="27404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email"/>
          <a:srcRect t="7749" b="32691"/>
          <a:stretch>
            <a:fillRect/>
          </a:stretch>
        </p:blipFill>
        <p:spPr>
          <a:xfrm flipH="1">
            <a:off x="4415051" y="607085"/>
            <a:ext cx="3714286" cy="226893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40464" y="2263851"/>
            <a:ext cx="3677720" cy="2428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431800" algn="just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以陋室比古贤的居室，不仅说明了陋室不陋，又进一步表达了作者的高洁傲岸的志趣与抱负。从诸葛亮闲居卧龙草庐以待明主、扬雄淡薄于功名富贵，潜心修学来看，刘禹锡引用此二人之意，是否还有既不愿与世俗同流合污，又想逢明主一展抱负，若无明主，也甘于平淡的那种志向呢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2059" y="502076"/>
            <a:ext cx="2747883" cy="413934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934387" y="918678"/>
            <a:ext cx="2689874" cy="1102973"/>
            <a:chOff x="2350277" y="530792"/>
            <a:chExt cx="3586498" cy="1470631"/>
          </a:xfrm>
        </p:grpSpPr>
        <p:sp>
          <p:nvSpPr>
            <p:cNvPr id="18" name="矩形 17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以古喻今</a:t>
              </a:r>
            </a:p>
          </p:txBody>
        </p:sp>
      </p:grp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3814" y="867996"/>
            <a:ext cx="6196373" cy="271154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65912" y="3885570"/>
            <a:ext cx="7012177" cy="654025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38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安贫乐道、洁身自好、不与世事沉浮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2599" y="1960237"/>
            <a:ext cx="3822182" cy="24288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indent="431800" algn="just" eaLnBrk="0" fontAlgn="base" hangingPunc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本文在写作上的特点是巧妙地运用比兴手法，含蓄地表达主题，开头四句既是比，又是兴，言山水引出陋室，言仙、龙引出德馨，言名、灵暗喻陋室不陋。用南阳诸葛庐、西蜀子云亭类比陋室，表达了作者政治、文学的两大理想，最后引孔子的话作结又暗含“君子居之”的深意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9944" y="904150"/>
            <a:ext cx="2600411" cy="3580628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68752" y="692247"/>
            <a:ext cx="2689874" cy="1102973"/>
            <a:chOff x="2350277" y="530792"/>
            <a:chExt cx="3586498" cy="1470631"/>
          </a:xfrm>
        </p:grpSpPr>
        <p:sp>
          <p:nvSpPr>
            <p:cNvPr id="15" name="矩形 14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以古喻今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19374" y="808632"/>
            <a:ext cx="2105254" cy="1352330"/>
            <a:chOff x="4692496" y="1050880"/>
            <a:chExt cx="2807005" cy="1803106"/>
          </a:xfrm>
        </p:grpSpPr>
        <p:sp>
          <p:nvSpPr>
            <p:cNvPr id="4" name="矩形 3"/>
            <p:cNvSpPr/>
            <p:nvPr/>
          </p:nvSpPr>
          <p:spPr>
            <a:xfrm rot="5400000">
              <a:off x="5194446" y="548930"/>
              <a:ext cx="1803106" cy="28070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5451480" y="806023"/>
              <a:ext cx="1298139" cy="2292823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57283" y="1444601"/>
              <a:ext cx="2013800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目 录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8187" y="2621574"/>
            <a:ext cx="1903086" cy="1388463"/>
            <a:chOff x="1672369" y="3004114"/>
            <a:chExt cx="2537448" cy="1851284"/>
          </a:xfrm>
        </p:grpSpPr>
        <p:grpSp>
          <p:nvGrpSpPr>
            <p:cNvPr id="13" name="组合 12"/>
            <p:cNvGrpSpPr/>
            <p:nvPr/>
          </p:nvGrpSpPr>
          <p:grpSpPr>
            <a:xfrm>
              <a:off x="2456597" y="3004114"/>
              <a:ext cx="968991" cy="968991"/>
              <a:chOff x="2456597" y="3004114"/>
              <a:chExt cx="968991" cy="968991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456597" y="3004114"/>
                <a:ext cx="968991" cy="968991"/>
                <a:chOff x="2497540" y="3521122"/>
                <a:chExt cx="968991" cy="968991"/>
              </a:xfrm>
            </p:grpSpPr>
            <p:sp>
              <p:nvSpPr>
                <p:cNvPr id="9" name="椭圆 8"/>
                <p:cNvSpPr/>
                <p:nvPr/>
              </p:nvSpPr>
              <p:spPr>
                <a:xfrm>
                  <a:off x="2497540" y="3521122"/>
                  <a:ext cx="968991" cy="968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2674961" y="3698543"/>
                  <a:ext cx="614149" cy="614149"/>
                </a:xfrm>
                <a:prstGeom prst="ellipse">
                  <a:avLst/>
                </a:prstGeom>
                <a:noFill/>
                <a:ln w="38100">
                  <a:solidFill>
                    <a:srgbClr val="EFDE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12" name="文本框 11"/>
              <p:cNvSpPr txBox="1"/>
              <p:nvPr/>
            </p:nvSpPr>
            <p:spPr>
              <a:xfrm>
                <a:off x="2669222" y="3226999"/>
                <a:ext cx="6052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壹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1672369" y="3952587"/>
              <a:ext cx="2537448" cy="9028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800" b="1" spc="-450" dirty="0">
                  <a:ln w="6350">
                    <a:solidFill>
                      <a:schemeClr val="tx1">
                        <a:lumMod val="85000"/>
                        <a:lumOff val="15000"/>
                        <a:alpha val="9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背景知识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587297" y="2616112"/>
            <a:ext cx="1903086" cy="1388463"/>
            <a:chOff x="1672373" y="3004114"/>
            <a:chExt cx="2537448" cy="1851284"/>
          </a:xfrm>
        </p:grpSpPr>
        <p:grpSp>
          <p:nvGrpSpPr>
            <p:cNvPr id="17" name="组合 16"/>
            <p:cNvGrpSpPr/>
            <p:nvPr/>
          </p:nvGrpSpPr>
          <p:grpSpPr>
            <a:xfrm>
              <a:off x="2456597" y="3004114"/>
              <a:ext cx="968991" cy="968991"/>
              <a:chOff x="2456597" y="3004114"/>
              <a:chExt cx="968991" cy="968991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2456597" y="3004114"/>
                <a:ext cx="968991" cy="968991"/>
                <a:chOff x="2497540" y="3521122"/>
                <a:chExt cx="968991" cy="968991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2497540" y="3521122"/>
                  <a:ext cx="968991" cy="968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2674961" y="3698543"/>
                  <a:ext cx="614149" cy="614149"/>
                </a:xfrm>
                <a:prstGeom prst="ellipse">
                  <a:avLst/>
                </a:prstGeom>
                <a:noFill/>
                <a:ln w="38100">
                  <a:solidFill>
                    <a:srgbClr val="EFDE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20" name="文本框 19"/>
              <p:cNvSpPr txBox="1"/>
              <p:nvPr/>
            </p:nvSpPr>
            <p:spPr>
              <a:xfrm>
                <a:off x="2669222" y="3226999"/>
                <a:ext cx="6052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贰</a:t>
                </a: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672373" y="3952587"/>
              <a:ext cx="2537448" cy="9028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800" b="1" spc="-450" dirty="0">
                  <a:ln w="6350">
                    <a:solidFill>
                      <a:schemeClr val="tx1">
                        <a:lumMod val="85000"/>
                        <a:lumOff val="15000"/>
                        <a:alpha val="9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认字识词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648811" y="2621574"/>
            <a:ext cx="1903086" cy="1388463"/>
            <a:chOff x="1672376" y="3004114"/>
            <a:chExt cx="2537448" cy="1851284"/>
          </a:xfrm>
        </p:grpSpPr>
        <p:grpSp>
          <p:nvGrpSpPr>
            <p:cNvPr id="24" name="组合 23"/>
            <p:cNvGrpSpPr/>
            <p:nvPr/>
          </p:nvGrpSpPr>
          <p:grpSpPr>
            <a:xfrm>
              <a:off x="2456597" y="3004114"/>
              <a:ext cx="968991" cy="968991"/>
              <a:chOff x="2456597" y="3004114"/>
              <a:chExt cx="968991" cy="968991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2456597" y="3004114"/>
                <a:ext cx="968991" cy="968991"/>
                <a:chOff x="2497540" y="3521122"/>
                <a:chExt cx="968991" cy="968991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2497540" y="3521122"/>
                  <a:ext cx="968991" cy="968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2674961" y="3698543"/>
                  <a:ext cx="614149" cy="614149"/>
                </a:xfrm>
                <a:prstGeom prst="ellipse">
                  <a:avLst/>
                </a:prstGeom>
                <a:noFill/>
                <a:ln w="38100">
                  <a:solidFill>
                    <a:srgbClr val="EFDE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27" name="文本框 26"/>
              <p:cNvSpPr txBox="1"/>
              <p:nvPr/>
            </p:nvSpPr>
            <p:spPr>
              <a:xfrm>
                <a:off x="2669222" y="3226999"/>
                <a:ext cx="6052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叁</a:t>
                </a: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1672376" y="3952587"/>
              <a:ext cx="2537448" cy="9028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800" b="1" spc="-450" dirty="0">
                  <a:ln w="6350">
                    <a:solidFill>
                      <a:schemeClr val="tx1">
                        <a:lumMod val="85000"/>
                        <a:lumOff val="15000"/>
                        <a:alpha val="9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课文赏析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710326" y="2616112"/>
            <a:ext cx="1903086" cy="1388463"/>
            <a:chOff x="1672379" y="3004114"/>
            <a:chExt cx="2537448" cy="1851284"/>
          </a:xfrm>
        </p:grpSpPr>
        <p:grpSp>
          <p:nvGrpSpPr>
            <p:cNvPr id="31" name="组合 30"/>
            <p:cNvGrpSpPr/>
            <p:nvPr/>
          </p:nvGrpSpPr>
          <p:grpSpPr>
            <a:xfrm>
              <a:off x="2456597" y="3004114"/>
              <a:ext cx="968991" cy="968991"/>
              <a:chOff x="2456597" y="3004114"/>
              <a:chExt cx="968991" cy="968991"/>
            </a:xfrm>
          </p:grpSpPr>
          <p:grpSp>
            <p:nvGrpSpPr>
              <p:cNvPr id="33" name="组合 32"/>
              <p:cNvGrpSpPr/>
              <p:nvPr/>
            </p:nvGrpSpPr>
            <p:grpSpPr>
              <a:xfrm>
                <a:off x="2456597" y="3004114"/>
                <a:ext cx="968991" cy="968991"/>
                <a:chOff x="2497540" y="3521122"/>
                <a:chExt cx="968991" cy="968991"/>
              </a:xfrm>
            </p:grpSpPr>
            <p:sp>
              <p:nvSpPr>
                <p:cNvPr id="35" name="椭圆 34"/>
                <p:cNvSpPr/>
                <p:nvPr/>
              </p:nvSpPr>
              <p:spPr>
                <a:xfrm>
                  <a:off x="2497540" y="3521122"/>
                  <a:ext cx="968991" cy="96899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674961" y="3698543"/>
                  <a:ext cx="614149" cy="614149"/>
                </a:xfrm>
                <a:prstGeom prst="ellipse">
                  <a:avLst/>
                </a:prstGeom>
                <a:noFill/>
                <a:ln w="38100">
                  <a:solidFill>
                    <a:srgbClr val="EFDE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endParaRPr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2669222" y="3226999"/>
                <a:ext cx="6052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微软雅黑" panose="020B0503020204020204" charset="-122"/>
                  </a:rPr>
                  <a:t>肆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672379" y="3952587"/>
              <a:ext cx="2537448" cy="90281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800" b="1" spc="-450" dirty="0">
                  <a:ln w="6350">
                    <a:solidFill>
                      <a:schemeClr val="tx1">
                        <a:lumMod val="85000"/>
                        <a:lumOff val="15000"/>
                        <a:alpha val="9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拓展学习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507" y="2016464"/>
            <a:ext cx="3600986" cy="11079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拓展学习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87760" y="1406907"/>
            <a:ext cx="5168481" cy="2329686"/>
            <a:chOff x="2650346" y="1875876"/>
            <a:chExt cx="6891308" cy="31062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50347" y="1875876"/>
              <a:ext cx="6891307" cy="20021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V="1">
              <a:off x="2650346" y="2979967"/>
              <a:ext cx="6891307" cy="20021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257078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27063" y="1154105"/>
            <a:ext cx="2689874" cy="1102973"/>
            <a:chOff x="2350277" y="530792"/>
            <a:chExt cx="3586498" cy="1470631"/>
          </a:xfrm>
        </p:grpSpPr>
        <p:sp>
          <p:nvSpPr>
            <p:cNvPr id="7" name="矩形 6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托物言志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998017" y="2910882"/>
            <a:ext cx="1177245" cy="761747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45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陋室</a:t>
            </a:r>
          </a:p>
        </p:txBody>
      </p:sp>
      <p:sp>
        <p:nvSpPr>
          <p:cNvPr id="2" name="箭头: 右 1"/>
          <p:cNvSpPr/>
          <p:nvPr/>
        </p:nvSpPr>
        <p:spPr>
          <a:xfrm>
            <a:off x="3688873" y="3015389"/>
            <a:ext cx="662549" cy="552734"/>
          </a:xfrm>
          <a:prstGeom prst="rightArrow">
            <a:avLst/>
          </a:prstGeom>
          <a:solidFill>
            <a:srgbClr val="C0BEB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71045" y="2685773"/>
            <a:ext cx="2883089" cy="55656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安贫乐道的情趣</a:t>
            </a:r>
          </a:p>
        </p:txBody>
      </p:sp>
      <p:sp>
        <p:nvSpPr>
          <p:cNvPr id="14" name="矩形 13"/>
          <p:cNvSpPr/>
          <p:nvPr/>
        </p:nvSpPr>
        <p:spPr>
          <a:xfrm>
            <a:off x="4871045" y="3235923"/>
            <a:ext cx="2883089" cy="55656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高洁傲岸的节操</a:t>
            </a:r>
          </a:p>
        </p:txBody>
      </p:sp>
      <p:sp>
        <p:nvSpPr>
          <p:cNvPr id="16" name="矩形 15"/>
          <p:cNvSpPr/>
          <p:nvPr/>
        </p:nvSpPr>
        <p:spPr>
          <a:xfrm rot="5400000">
            <a:off x="2463422" y="-1474812"/>
            <a:ext cx="4217158" cy="8093124"/>
          </a:xfrm>
          <a:prstGeom prst="rect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30819" y="-812"/>
            <a:ext cx="2913182" cy="20593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0" y="3360665"/>
            <a:ext cx="2522941" cy="17834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91806" y="1234852"/>
            <a:ext cx="3575339" cy="654025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38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找出文中的对偶句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86489" y="477528"/>
            <a:ext cx="3112475" cy="466597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54537" y="2339568"/>
            <a:ext cx="3501857" cy="55656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苔痕上阶绿，草色入帘青。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154537" y="2970230"/>
            <a:ext cx="3501857" cy="55656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谈笑有鸿儒，往来无白丁。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154537" y="3625417"/>
            <a:ext cx="3982941" cy="556563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无丝竹之乱耳，无案牍之劳形。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 rot="5400000">
            <a:off x="2463422" y="-1474812"/>
            <a:ext cx="4217158" cy="8093124"/>
          </a:xfrm>
          <a:prstGeom prst="rect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03494" y="1067892"/>
            <a:ext cx="2737013" cy="1047739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>
            <a:defPPr>
              <a:defRPr lang="zh-CN"/>
            </a:defPPr>
            <a:lvl1pPr algn="ctr">
              <a:defRPr sz="5000" b="1" spc="-60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pPr>
              <a:lnSpc>
                <a:spcPts val="375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刘禹锡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ts val="3750"/>
              </a:lnSpc>
            </a:pPr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识词名句欣赏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t="21492" r="17524" b="28359"/>
          <a:stretch>
            <a:fillRect/>
          </a:stretch>
        </p:blipFill>
        <p:spPr>
          <a:xfrm flipH="1">
            <a:off x="0" y="0"/>
            <a:ext cx="2026694" cy="22680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42191" y="2388402"/>
            <a:ext cx="4755148" cy="5565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东边日出西边雨，道是无晴却有晴。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442191" y="2992291"/>
            <a:ext cx="4755148" cy="5565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晴空一鹤排云上，便引诗情到碧霄。</a:t>
            </a:r>
          </a:p>
        </p:txBody>
      </p:sp>
      <p:sp>
        <p:nvSpPr>
          <p:cNvPr id="17" name="矩形 16"/>
          <p:cNvSpPr/>
          <p:nvPr/>
        </p:nvSpPr>
        <p:spPr>
          <a:xfrm>
            <a:off x="2442191" y="3547128"/>
            <a:ext cx="4755148" cy="55656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ts val="3750"/>
              </a:lnSpc>
            </a:pPr>
            <a:r>
              <a:rPr lang="zh-CN" altLang="en-US" sz="23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沉舟侧畔千帆过，病树前头万木春。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7308376" y="2886760"/>
            <a:ext cx="1835625" cy="22669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46021" y="2713297"/>
            <a:ext cx="4434548" cy="1238801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38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你的房间都有什么特点</a:t>
            </a:r>
            <a:endParaRPr lang="en-US" altLang="zh-CN" sz="3800" b="1" spc="-450" dirty="0">
              <a:ln w="6350">
                <a:solidFill>
                  <a:schemeClr val="tx1">
                    <a:lumMod val="85000"/>
                    <a:lumOff val="15000"/>
                    <a:alpha val="9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algn="ctr"/>
            <a:r>
              <a:rPr lang="zh-CN" altLang="en-US" sz="38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试着向大家描述一下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199097"/>
            <a:ext cx="9144000" cy="9453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62869" y="2021650"/>
            <a:ext cx="2001040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943902" y="647416"/>
            <a:ext cx="1617259" cy="3848669"/>
            <a:chOff x="6591869" y="863221"/>
            <a:chExt cx="2156345" cy="5131558"/>
          </a:xfrm>
        </p:grpSpPr>
        <p:sp>
          <p:nvSpPr>
            <p:cNvPr id="15" name="矩形 14"/>
            <p:cNvSpPr/>
            <p:nvPr/>
          </p:nvSpPr>
          <p:spPr>
            <a:xfrm>
              <a:off x="6591869" y="863221"/>
              <a:ext cx="2156345" cy="513155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885211" y="1115704"/>
              <a:ext cx="1569660" cy="4599295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9" y="836779"/>
            <a:ext cx="5310077" cy="39254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1167" y="298"/>
            <a:ext cx="2362832" cy="17275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288471" y="1043243"/>
            <a:ext cx="1061829" cy="3070071"/>
          </a:xfrm>
          <a:prstGeom prst="rect">
            <a:avLst/>
          </a:prstGeom>
          <a:noFill/>
        </p:spPr>
        <p:txBody>
          <a:bodyPr vert="eaVert" wrap="none" lIns="68580" tIns="34290" rIns="68580" bIns="34290" rtlCol="0" anchor="ctr">
            <a:spAutoFit/>
          </a:bodyPr>
          <a:lstStyle/>
          <a:p>
            <a:r>
              <a:rPr lang="zh-CN" altLang="en-US" sz="6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感谢观看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845559" y="2021650"/>
            <a:ext cx="3429000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507" y="2016464"/>
            <a:ext cx="3600986" cy="11079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背景知识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87760" y="1406907"/>
            <a:ext cx="5168481" cy="2329686"/>
            <a:chOff x="2650346" y="1875876"/>
            <a:chExt cx="6891308" cy="31062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50347" y="1875876"/>
              <a:ext cx="6891307" cy="20021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V="1">
              <a:off x="2650346" y="2979967"/>
              <a:ext cx="6891307" cy="200215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 l="3639"/>
          <a:stretch>
            <a:fillRect/>
          </a:stretch>
        </p:blipFill>
        <p:spPr>
          <a:xfrm>
            <a:off x="6161964" y="398093"/>
            <a:ext cx="2439537" cy="46021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70045" y="1745181"/>
            <a:ext cx="4810836" cy="30187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59105" algn="just">
              <a:lnSpc>
                <a:spcPts val="2250"/>
              </a:lnSpc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刘禹锡（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772—842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），字梦得，河南洛阳人，唐朝文学家、哲学家，有“诗豪”之称。</a:t>
            </a:r>
          </a:p>
          <a:p>
            <a:pPr indent="459105" algn="just">
              <a:lnSpc>
                <a:spcPts val="2250"/>
              </a:lnSpc>
            </a:pPr>
            <a:endParaRPr lang="en-US" altLang="zh-CN" sz="17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indent="459105" algn="just">
              <a:lnSpc>
                <a:spcPts val="2250"/>
              </a:lnSpc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刘禹锡诗文俱佳，涉猎题材广泛，与柳宗元并称“刘柳”，与韦应物、白居易合称“三杰”，并与白居易合称“刘白”，有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陋室铭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竹枝词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杨柳枝词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乌衣巷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等名篇。哲学著作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天论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三篇，论述天的物质性，分析“天命论”产生的根源，具有唯物主义思想。有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刘梦得文集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，存世有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刘宾客集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930526" y="459510"/>
            <a:ext cx="2689874" cy="1102973"/>
            <a:chOff x="2350277" y="530792"/>
            <a:chExt cx="3586498" cy="1470631"/>
          </a:xfrm>
        </p:grpSpPr>
        <p:sp>
          <p:nvSpPr>
            <p:cNvPr id="22" name="矩形 21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作者简介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71668" y="2835323"/>
            <a:ext cx="1402308" cy="19038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64426" y="1924498"/>
            <a:ext cx="4800600" cy="27238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800" algn="just">
              <a:lnSpc>
                <a:spcPts val="2250"/>
              </a:lnSpc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刘禹锡因在任监察御史期间，曾经参加了王叔文的“永贞革新”，反对宦官和藩镇割据势力。革新失败后，被贬至安徽和州县当一名小小的通判。和州知县故意刁难，只给刘禹锡一间只能容下一床、一桌、一椅的小屋。半年时间，知县强迫刘禹锡搬了三次家，面积一次比一次小，最后仅是斗室。想想这位势利眼的狗官，实在欺人太甚，遂愤然提笔写下这篇超凡脱俗、情趣高雅的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《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陋室铭</a:t>
            </a:r>
            <a:r>
              <a:rPr lang="en-US" altLang="zh-CN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》</a:t>
            </a: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，并请人刻上石碑，立在门前。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0"/>
            <a:ext cx="3545642" cy="234400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719789" y="579570"/>
            <a:ext cx="2689874" cy="1102973"/>
            <a:chOff x="2350277" y="530792"/>
            <a:chExt cx="3586498" cy="1470631"/>
          </a:xfrm>
        </p:grpSpPr>
        <p:sp>
          <p:nvSpPr>
            <p:cNvPr id="10" name="矩形 9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创作背景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04315" y="3551866"/>
            <a:ext cx="2737013" cy="103874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>
            <a:defPPr>
              <a:defRPr lang="zh-CN"/>
            </a:defPPr>
            <a:lvl1pPr algn="ctr">
              <a:defRPr sz="5000" b="1" spc="-60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全唐诗简" panose="00020600040101010101" pitchFamily="18" charset="-122"/>
                <a:ea typeface="汉仪全唐诗简" panose="00020600040101010101" pitchFamily="18" charset="-122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查一查</a:t>
            </a:r>
            <a:endParaRPr lang="en-US" altLang="zh-CN" sz="3600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2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永贞革新的历史故事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50792" y="2053469"/>
            <a:ext cx="1880888" cy="309003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822211" y="1123030"/>
            <a:ext cx="3584217" cy="1102973"/>
            <a:chOff x="3452884" y="936533"/>
            <a:chExt cx="4778956" cy="1470631"/>
          </a:xfrm>
        </p:grpSpPr>
        <p:sp>
          <p:nvSpPr>
            <p:cNvPr id="5" name="矩形 4"/>
            <p:cNvSpPr/>
            <p:nvPr/>
          </p:nvSpPr>
          <p:spPr>
            <a:xfrm rot="5400000">
              <a:off x="5036973" y="-647556"/>
              <a:ext cx="1470631" cy="4638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5400000">
              <a:off x="5260612" y="-422788"/>
              <a:ext cx="1010542" cy="418927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779339" y="1223830"/>
              <a:ext cx="4452501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什么是“铭”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508078" y="2508519"/>
            <a:ext cx="6127846" cy="15440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431800" algn="just">
              <a:lnSpc>
                <a:spcPts val="2250"/>
              </a:lnSpc>
            </a:pPr>
            <a:r>
              <a:rPr lang="zh-CN" altLang="en-US" sz="170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铭是古代一种刻于金石上的押韵文体，多用于歌功颂德与警戒自己。明白了铭的意思，也就明白了题意，作者托物言志，通过对居室的描绘，极力形容陋室的不陋，“斯是陋室，惟吾德馨”这一中心，实际上也就是借陋室之名行歌颂道德品质之实，表达出室主人高洁傲岸的节操和安贫乐道的情趣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6939886" y="0"/>
            <a:ext cx="2204114" cy="3209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71507" y="2016464"/>
            <a:ext cx="3600986" cy="110799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6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认字识词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87760" y="1406907"/>
            <a:ext cx="5168481" cy="2329686"/>
            <a:chOff x="2650346" y="1875876"/>
            <a:chExt cx="6891308" cy="310624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>
              <a:off x="2650347" y="1875876"/>
              <a:ext cx="6891307" cy="200215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>
            <a:xfrm flipV="1">
              <a:off x="2650346" y="2979967"/>
              <a:ext cx="6891307" cy="200215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793" y="1207883"/>
            <a:ext cx="850000" cy="1164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5360" y="1209182"/>
            <a:ext cx="850000" cy="1164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2927" y="1247647"/>
            <a:ext cx="864286" cy="11142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4780" y="1226219"/>
            <a:ext cx="871429" cy="11571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9807" y="2813231"/>
            <a:ext cx="821429" cy="11214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7715" y="2771332"/>
            <a:ext cx="885714" cy="116428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9909" y="2778474"/>
            <a:ext cx="864286" cy="115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 rot="5400000">
            <a:off x="2463422" y="-1474812"/>
            <a:ext cx="4217158" cy="8093124"/>
          </a:xfrm>
          <a:prstGeom prst="rect">
            <a:avLst/>
          </a:prstGeom>
          <a:noFill/>
          <a:ln w="63500" cap="rnd">
            <a:solidFill>
              <a:srgbClr val="C0BEB8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0" y="3040039"/>
            <a:ext cx="2106555" cy="210655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 flipH="1" flipV="1">
            <a:off x="7400498" y="0"/>
            <a:ext cx="1743501" cy="174350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62869" y="2021650"/>
            <a:ext cx="2800851" cy="557777"/>
          </a:xfrm>
          <a:prstGeom prst="rect">
            <a:avLst/>
          </a:prstGeom>
          <a:solidFill>
            <a:srgbClr val="EFDF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227063" y="518154"/>
            <a:ext cx="2689874" cy="1102973"/>
            <a:chOff x="2350277" y="530792"/>
            <a:chExt cx="3586498" cy="1470631"/>
          </a:xfrm>
        </p:grpSpPr>
        <p:sp>
          <p:nvSpPr>
            <p:cNvPr id="16" name="矩形 15"/>
            <p:cNvSpPr/>
            <p:nvPr/>
          </p:nvSpPr>
          <p:spPr>
            <a:xfrm rot="5400000">
              <a:off x="3408210" y="-527141"/>
              <a:ext cx="1470631" cy="35864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3630419" y="-303803"/>
              <a:ext cx="1010542" cy="3139821"/>
            </a:xfrm>
            <a:prstGeom prst="rect">
              <a:avLst/>
            </a:prstGeom>
            <a:noFill/>
            <a:ln w="63500" cap="rnd">
              <a:solidFill>
                <a:srgbClr val="EFDEBA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666198" y="813331"/>
              <a:ext cx="3050407" cy="964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一词多义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435088" y="1835584"/>
            <a:ext cx="760465" cy="884858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53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之</a:t>
            </a:r>
          </a:p>
        </p:txBody>
      </p:sp>
      <p:sp>
        <p:nvSpPr>
          <p:cNvPr id="5" name="矩形 4"/>
          <p:cNvSpPr/>
          <p:nvPr/>
        </p:nvSpPr>
        <p:spPr>
          <a:xfrm>
            <a:off x="1178989" y="2765746"/>
            <a:ext cx="327266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① 用于主谓之间，取消句子的独立性。</a:t>
            </a:r>
          </a:p>
        </p:txBody>
      </p:sp>
      <p:sp>
        <p:nvSpPr>
          <p:cNvPr id="22" name="矩形 21"/>
          <p:cNvSpPr/>
          <p:nvPr/>
        </p:nvSpPr>
        <p:spPr>
          <a:xfrm>
            <a:off x="1178989" y="3155956"/>
            <a:ext cx="327266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② 结构助词，相当于“的”。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1178989" y="3528613"/>
            <a:ext cx="327266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③ 代词，代指前文所指的事物。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178989" y="3901270"/>
            <a:ext cx="327266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④ 之，助词，宾语前置的标志，不译。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178989" y="4273926"/>
            <a:ext cx="3272663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⑤ 动词，到，往。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81258" y="1839430"/>
            <a:ext cx="1397258" cy="877163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zh-CN" altLang="en-US" sz="5300" b="1" spc="-450" dirty="0">
                <a:ln w="6350">
                  <a:solidFill>
                    <a:schemeClr val="tx1">
                      <a:lumMod val="85000"/>
                      <a:lumOff val="15000"/>
                      <a:alpha val="9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往来</a:t>
            </a:r>
          </a:p>
        </p:txBody>
      </p:sp>
      <p:sp>
        <p:nvSpPr>
          <p:cNvPr id="29" name="矩形 28"/>
          <p:cNvSpPr/>
          <p:nvPr/>
        </p:nvSpPr>
        <p:spPr>
          <a:xfrm>
            <a:off x="5086039" y="2765746"/>
            <a:ext cx="1787696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① 表示交往的人。</a:t>
            </a:r>
            <a:endParaRPr lang="en-US" altLang="zh-CN" sz="1700" spc="-225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86038" y="3155956"/>
            <a:ext cx="2160918" cy="36420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ts val="2250"/>
              </a:lnSpc>
            </a:pPr>
            <a:r>
              <a:rPr lang="zh-CN" altLang="en-US" sz="1700" spc="-225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② 表示来来往往的人。</a:t>
            </a:r>
            <a:endParaRPr lang="en-US" altLang="zh-CN" sz="1700" spc="-225" dirty="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888" y="0"/>
            <a:ext cx="2001333" cy="249102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6990395" y="2837161"/>
            <a:ext cx="1918851" cy="238835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email"/>
          <a:srcRect t="41174"/>
          <a:stretch>
            <a:fillRect/>
          </a:stretch>
        </p:blipFill>
        <p:spPr>
          <a:xfrm>
            <a:off x="6545292" y="1"/>
            <a:ext cx="2598708" cy="1902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22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1379</Words>
  <Application>Microsoft Office PowerPoint</Application>
  <PresentationFormat>全屏显示(16:9)</PresentationFormat>
  <Paragraphs>102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2021-05-19T23:48:48Z</dcterms:created>
  <dcterms:modified xsi:type="dcterms:W3CDTF">2023-01-10T10:30:04Z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9C6211A49B0147A0B41EA81C4A61BED8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