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80" r:id="rId2"/>
    <p:sldId id="283" r:id="rId3"/>
    <p:sldId id="256" r:id="rId4"/>
    <p:sldId id="296" r:id="rId5"/>
    <p:sldId id="285" r:id="rId6"/>
    <p:sldId id="291" r:id="rId7"/>
    <p:sldId id="293" r:id="rId8"/>
    <p:sldId id="290" r:id="rId9"/>
    <p:sldId id="312" r:id="rId10"/>
    <p:sldId id="281" r:id="rId11"/>
    <p:sldId id="300" r:id="rId12"/>
    <p:sldId id="284" r:id="rId13"/>
    <p:sldId id="297" r:id="rId14"/>
    <p:sldId id="302" r:id="rId15"/>
    <p:sldId id="298" r:id="rId16"/>
    <p:sldId id="301" r:id="rId17"/>
    <p:sldId id="299" r:id="rId18"/>
    <p:sldId id="295" r:id="rId19"/>
    <p:sldId id="257" r:id="rId20"/>
    <p:sldId id="289" r:id="rId21"/>
    <p:sldId id="288" r:id="rId22"/>
    <p:sldId id="313" r:id="rId23"/>
    <p:sldId id="294" r:id="rId24"/>
    <p:sldId id="286" r:id="rId25"/>
    <p:sldId id="268" r:id="rId26"/>
    <p:sldId id="303" r:id="rId27"/>
    <p:sldId id="304" r:id="rId28"/>
    <p:sldId id="311" r:id="rId29"/>
  </p:sldIdLst>
  <p:sldSz cx="12192000" cy="6858000"/>
  <p:notesSz cx="6858000" cy="9144000"/>
  <p:embeddedFontLst>
    <p:embeddedFont>
      <p:font typeface="微软雅黑 Light" panose="020B0502040204020203" pitchFamily="34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等线" panose="02010600030101010101" pitchFamily="2" charset="-122"/>
      <p:regular r:id="rId34"/>
      <p:bold r:id="rId35"/>
    </p:embeddedFont>
    <p:embeddedFont>
      <p:font typeface="Segoe UI Light 8" panose="02010600030101010101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6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BDBD"/>
    <a:srgbClr val="616161"/>
    <a:srgbClr val="010005"/>
    <a:srgbClr val="1E211F"/>
    <a:srgbClr val="161617"/>
    <a:srgbClr val="05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0" autoAdjust="0"/>
    <p:restoredTop sz="95327" autoAdjust="0"/>
  </p:normalViewPr>
  <p:slideViewPr>
    <p:cSldViewPr snapToGrid="0">
      <p:cViewPr varScale="1">
        <p:scale>
          <a:sx n="70" d="100"/>
          <a:sy n="70" d="100"/>
        </p:scale>
        <p:origin x="702" y="66"/>
      </p:cViewPr>
      <p:guideLst>
        <p:guide orient="horz" pos="2160"/>
        <p:guide pos="76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6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/Relationships>
</file>

<file path=ppt/charts/_rels/chart1.xml.rels><?xml version='1.0' encoding='UTF-8' standalone='yes'?>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'1.0' encoding='UTF-8' standalone='yes'?>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___1.xlsx"/><Relationship Id="rId4" Type="http://schemas.openxmlformats.org/officeDocument/2006/relationships/image" Target="../media/image31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A1-465F-821A-787CECFC35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A1-465F-821A-787CECFC351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DA1-465F-821A-787CECFC3512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85-4CA7-B317-03E680AA87F4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5-4CA7-B317-03E680AA8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653914711124976E-3"/>
          <c:y val="4.5035736840425535E-2"/>
          <c:w val="0.96712689793925422"/>
          <c:h val="0.827922543690628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59-4CD0-83E0-D8DC386E203C}"/>
              </c:ext>
            </c:extLst>
          </c:dPt>
          <c:cat>
            <c:numRef>
              <c:f>Sheet1!$A$3:$A$14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Sheet1!$B$3:$B$14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2.4</c:v>
                </c:pt>
                <c:pt idx="5">
                  <c:v>4.4000000000000004</c:v>
                </c:pt>
                <c:pt idx="6">
                  <c:v>1.8</c:v>
                </c:pt>
                <c:pt idx="7">
                  <c:v>6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59-4CD0-83E0-D8DC386E20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overlap val="-1"/>
        <c:axId val="36056576"/>
        <c:axId val="87684160"/>
      </c:barChart>
      <c:catAx>
        <c:axId val="3605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defRPr>
            </a:pPr>
            <a:endParaRPr lang="zh-CN"/>
          </a:p>
        </c:txPr>
        <c:crossAx val="87684160"/>
        <c:crosses val="autoZero"/>
        <c:auto val="1"/>
        <c:lblAlgn val="ctr"/>
        <c:lblOffset val="100"/>
        <c:noMultiLvlLbl val="0"/>
      </c:catAx>
      <c:valAx>
        <c:axId val="87684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605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微软雅黑" panose="020B0503020204020204" pitchFamily="34" charset="-122"/>
          <a:ea typeface="微软雅黑" panose="020B0503020204020204" pitchFamily="34" charset="-122"/>
          <a:sym typeface="微软雅黑" panose="020B0503020204020204" pitchFamily="34" charset="-122"/>
        </a:defRPr>
      </a:pPr>
      <a:endParaRPr lang="zh-CN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2DE7E-F12E-4D39-BF4A-3CCA88C28FA6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3738D-0AD1-4F10-99D8-E7979E318A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44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53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37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在一个完美主义者的眼里，这是一个怎样的世界？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89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3738D-0AD1-4F10-99D8-E7979E318A1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21460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1" r="9999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3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1" r="9999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15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3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/>
          <p:cNvSpPr/>
          <p:nvPr userDrawn="1"/>
        </p:nvSpPr>
        <p:spPr>
          <a:xfrm>
            <a:off x="0" y="0"/>
            <a:ext cx="12192000" cy="6858000"/>
          </a:xfrm>
          <a:prstGeom prst="rtTriangl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6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9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32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3780462"/>
          </a:xfrm>
          <a:prstGeom prst="rect">
            <a:avLst/>
          </a:prstGeom>
          <a:solidFill>
            <a:srgbClr val="161617"/>
          </a:solidFill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3724977"/>
            <a:ext cx="12191999" cy="3137836"/>
          </a:xfrm>
          <a:prstGeom prst="rect">
            <a:avLst/>
          </a:prstGeom>
          <a:solidFill>
            <a:srgbClr val="161617"/>
          </a:solidFill>
        </p:spPr>
      </p:pic>
    </p:spTree>
    <p:extLst>
      <p:ext uri="{BB962C8B-B14F-4D97-AF65-F5344CB8AC3E}">
        <p14:creationId xmlns:p14="http://schemas.microsoft.com/office/powerpoint/2010/main" val="31103635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17FE6-7AE6-434D-99D3-486EFBFC5A30}" type="datetimeFigureOut">
              <a:rPr lang="zh-CN" altLang="en-US" smtClean="0"/>
              <a:pPr/>
              <a:t>2017/12/26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6E67-5434-44FA-98D3-DE3015CBAA8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70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4" r:id="rId5"/>
    <p:sldLayoutId id="2147483655" r:id="rId6"/>
    <p:sldLayoutId id="2147483653" r:id="rId7"/>
    <p:sldLayoutId id="214748365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'1.0' encoding='UTF-8' standalone='yes'?>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'1.0' encoding='UTF-8' standalone='yes'?>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'1.0' encoding='UTF-8' standalone='yes'?>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'1.0' encoding='UTF-8' standalone='yes'?>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6.xml.rels><?xml version='1.0' encoding='UTF-8' standalone='yes'?>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7.xml.rels><?xml version='1.0' encoding='UTF-8' standalone='yes'?>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'1.0' encoding='UTF-8' standalone='yes'?>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'1.0' encoding='UTF-8' standalone='yes'?>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'1.0' encoding='UTF-8' standalone='yes'?>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'1.0' encoding='UTF-8' standalone='yes'?>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3.xml.rels><?xml version='1.0' encoding='UTF-8' standalone='yes'?>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'1.0' encoding='UTF-8' standalone='yes'?>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5.xml.rels><?xml version='1.0' encoding='UTF-8' standalone='yes'?>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6.xml.rels><?xml version='1.0' encoding='UTF-8' standalone='yes'?>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'1.0' encoding='UTF-8' standalone='yes'?>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'1.0' encoding='UTF-8' standalone='yes'?>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'1.0' encoding='UTF-8' standalone='yes'?>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'1.0' encoding='UTF-8' standalone='yes'?>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156407" y="685978"/>
            <a:ext cx="6207957" cy="61720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22108" y="3686887"/>
            <a:ext cx="52139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en-US" altLang="zh-CN" sz="250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</a:t>
            </a:r>
            <a:r>
              <a:rPr lang="en-US" altLang="zh-CN" sz="2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T2 </a:t>
            </a:r>
            <a:r>
              <a:rPr lang="zh-CN" altLang="en-US" sz="2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情怀</a:t>
            </a:r>
            <a:r>
              <a:rPr lang="en-US" altLang="zh-CN" sz="2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5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65357" y="2119256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产品发布</a:t>
            </a:r>
          </a:p>
        </p:txBody>
      </p:sp>
      <p:sp>
        <p:nvSpPr>
          <p:cNvPr id="6" name="矩形 5"/>
          <p:cNvSpPr/>
          <p:nvPr/>
        </p:nvSpPr>
        <p:spPr>
          <a:xfrm>
            <a:off x="5965357" y="2886064"/>
            <a:ext cx="3839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介绍</a:t>
            </a:r>
            <a:r>
              <a:rPr lang="en-US" altLang="zh-CN" sz="4800" b="1" dirty="0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8461086" y="4485443"/>
            <a:ext cx="2774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汇报时间：</a:t>
            </a:r>
            <a:r>
              <a:rPr lang="en-US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endParaRPr lang="en-US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r>
              <a:rPr lang="zh-CN" altLang="en-US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汇报人：熊猫办公</a:t>
            </a: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47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300" y="1531747"/>
            <a:ext cx="9169400" cy="26975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43068" y="5242103"/>
            <a:ext cx="9905865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smtClean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采用索尼 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1300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万像素 </a:t>
            </a:r>
            <a:r>
              <a:rPr lang="en-US" altLang="zh-CN" sz="1600" dirty="0" err="1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Exmor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RS™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堆栈式图像传感器，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f/2.0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光圈，具备光学防抖（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OIS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）功能</a:t>
            </a: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抗眩光蓝玻璃红外线滤镜、双面 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AR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增透镀膜和高显色指数闪光灯令成像品质全面升级</a:t>
            </a:r>
          </a:p>
        </p:txBody>
      </p:sp>
      <p:sp>
        <p:nvSpPr>
          <p:cNvPr id="5" name="矩形 4"/>
          <p:cNvSpPr/>
          <p:nvPr/>
        </p:nvSpPr>
        <p:spPr>
          <a:xfrm>
            <a:off x="4889581" y="4474077"/>
            <a:ext cx="2412841" cy="52322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538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285907" y="643582"/>
            <a:ext cx="1620188" cy="36933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1326625"/>
            <a:ext cx="12192000" cy="4782266"/>
            <a:chOff x="420303" y="1491487"/>
            <a:chExt cx="11351394" cy="445254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9458" y="1731783"/>
              <a:ext cx="6219850" cy="34986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0303" y="1491487"/>
              <a:ext cx="11351394" cy="4452542"/>
            </a:xfrm>
            <a:custGeom>
              <a:avLst/>
              <a:gdLst>
                <a:gd name="connsiteX0" fmla="*/ 2840566 w 12192000"/>
                <a:gd name="connsiteY0" fmla="*/ 290246 h 4782267"/>
                <a:gd name="connsiteX1" fmla="*/ 2840566 w 12192000"/>
                <a:gd name="connsiteY1" fmla="*/ 4028808 h 4782267"/>
                <a:gd name="connsiteX2" fmla="*/ 9486900 w 12192000"/>
                <a:gd name="connsiteY2" fmla="*/ 4028808 h 4782267"/>
                <a:gd name="connsiteX3" fmla="*/ 9486900 w 12192000"/>
                <a:gd name="connsiteY3" fmla="*/ 290246 h 4782267"/>
                <a:gd name="connsiteX4" fmla="*/ 0 w 12192000"/>
                <a:gd name="connsiteY4" fmla="*/ 0 h 4782267"/>
                <a:gd name="connsiteX5" fmla="*/ 12192000 w 12192000"/>
                <a:gd name="connsiteY5" fmla="*/ 0 h 4782267"/>
                <a:gd name="connsiteX6" fmla="*/ 12192000 w 12192000"/>
                <a:gd name="connsiteY6" fmla="*/ 4782267 h 4782267"/>
                <a:gd name="connsiteX7" fmla="*/ 0 w 12192000"/>
                <a:gd name="connsiteY7" fmla="*/ 4782267 h 478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4782267">
                  <a:moveTo>
                    <a:pt x="2840566" y="290246"/>
                  </a:moveTo>
                  <a:lnTo>
                    <a:pt x="2840566" y="4028808"/>
                  </a:lnTo>
                  <a:lnTo>
                    <a:pt x="9486900" y="4028808"/>
                  </a:lnTo>
                  <a:lnTo>
                    <a:pt x="9486900" y="290246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4782267"/>
                  </a:lnTo>
                  <a:lnTo>
                    <a:pt x="0" y="4782267"/>
                  </a:lnTo>
                  <a:close/>
                </a:path>
              </a:pathLst>
            </a:custGeom>
          </p:spPr>
        </p:pic>
      </p:grpSp>
      <p:sp>
        <p:nvSpPr>
          <p:cNvPr id="17" name="矩形 16"/>
          <p:cNvSpPr/>
          <p:nvPr/>
        </p:nvSpPr>
        <p:spPr>
          <a:xfrm>
            <a:off x="1143068" y="5875166"/>
            <a:ext cx="990586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smtClean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 </a:t>
            </a:r>
            <a:r>
              <a:rPr lang="zh-CN" altLang="en-US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采用索尼 </a:t>
            </a:r>
            <a:r>
              <a:rPr lang="en-US" altLang="zh-CN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1300 </a:t>
            </a:r>
            <a:r>
              <a:rPr lang="zh-CN" altLang="en-US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万像素 </a:t>
            </a:r>
            <a:r>
              <a:rPr lang="en-US" altLang="zh-CN" sz="1200" dirty="0" err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Exmor</a:t>
            </a:r>
            <a:r>
              <a:rPr lang="en-US" altLang="zh-CN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RS™ </a:t>
            </a:r>
            <a:r>
              <a:rPr lang="zh-CN" altLang="en-US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堆栈式图像传感器，</a:t>
            </a:r>
            <a:r>
              <a:rPr lang="en-US" altLang="zh-CN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f/2.0 </a:t>
            </a:r>
            <a:r>
              <a:rPr lang="zh-CN" altLang="en-US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光圈，具备光学防抖（</a:t>
            </a:r>
            <a:r>
              <a:rPr lang="en-US" altLang="zh-CN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OIS</a:t>
            </a:r>
            <a:r>
              <a:rPr lang="zh-CN" altLang="en-US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）功能</a:t>
            </a:r>
          </a:p>
          <a:p>
            <a:pPr algn="ctr">
              <a:lnSpc>
                <a:spcPct val="120000"/>
              </a:lnSpc>
            </a:pPr>
            <a:r>
              <a:rPr lang="zh-CN" altLang="en-US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抗眩光蓝玻璃红外线滤镜、双面 </a:t>
            </a:r>
            <a:r>
              <a:rPr lang="en-US" altLang="zh-CN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AR </a:t>
            </a:r>
            <a:r>
              <a:rPr lang="zh-CN" altLang="en-US" sz="1200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增透镀膜和高显色指数闪光灯令成像品质全面升级</a:t>
            </a:r>
          </a:p>
        </p:txBody>
      </p:sp>
    </p:spTree>
    <p:extLst>
      <p:ext uri="{BB962C8B-B14F-4D97-AF65-F5344CB8AC3E}">
        <p14:creationId xmlns:p14="http://schemas.microsoft.com/office/powerpoint/2010/main" val="313612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84" y="995451"/>
            <a:ext cx="10076033" cy="486709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772018" y="2485543"/>
            <a:ext cx="6647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“全”金属中框，从未如此纯粹</a:t>
            </a:r>
            <a:endParaRPr lang="zh-CN" altLang="en-US" sz="3600" b="0" i="0">
              <a:solidFill>
                <a:srgbClr val="BDBDBD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36699" y="3170528"/>
            <a:ext cx="891860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历经呕心沥血的 </a:t>
            </a:r>
            <a:r>
              <a:rPr lang="en-US" altLang="zh-CN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588 </a:t>
            </a: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</a:t>
            </a:r>
            <a:r>
              <a:rPr lang="zh-CN" altLang="en-US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之后</a:t>
            </a:r>
            <a:r>
              <a:rPr lang="zh-CN" altLang="en-US" smtClean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en-US" altLang="zh-CN" smtClean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 </a:t>
            </a: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团队终于解决了手机工程上的著名难题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通过消除金属边框上的四个塑料</a:t>
            </a:r>
            <a:r>
              <a:rPr lang="en-US" altLang="zh-CN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金属结合的断点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我们重新定义了“全”金属中框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19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300"/>
                      </a14:imgEffect>
                      <a14:imgEffect>
                        <a14:saturation sat="66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942" r="9909" b="41972"/>
            <a:stretch/>
          </p:blipFill>
          <p:spPr>
            <a:xfrm>
              <a:off x="4581302" y="-1"/>
              <a:ext cx="7610698" cy="68580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233141" y="-1"/>
              <a:ext cx="1348160" cy="685800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4981" y="-1"/>
              <a:ext cx="1348160" cy="685800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3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37075" y="-1"/>
              <a:ext cx="1047906" cy="685800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3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837074" cy="6858001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1281575" y="2487816"/>
            <a:ext cx="6288901" cy="1082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乔布斯和他的接班人都没为你做到的，</a:t>
            </a:r>
            <a:endParaRPr lang="en-US" altLang="zh-CN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我们为你做到了。</a:t>
            </a:r>
          </a:p>
        </p:txBody>
      </p:sp>
      <p:sp>
        <p:nvSpPr>
          <p:cNvPr id="10" name="矩形 9"/>
          <p:cNvSpPr/>
          <p:nvPr/>
        </p:nvSpPr>
        <p:spPr>
          <a:xfrm>
            <a:off x="6631350" y="3365499"/>
            <a:ext cx="421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”</a:t>
            </a:r>
            <a:endParaRPr lang="zh-CN" altLang="en-US" sz="8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 rot="10800000">
            <a:off x="571929" y="561110"/>
            <a:ext cx="14192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”</a:t>
            </a:r>
            <a:endParaRPr lang="zh-CN" altLang="en-US" sz="138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81575" y="4053536"/>
            <a:ext cx="2143536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 </a:t>
            </a: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罗永浩</a:t>
            </a:r>
          </a:p>
        </p:txBody>
      </p:sp>
    </p:spTree>
    <p:extLst>
      <p:ext uri="{BB962C8B-B14F-4D97-AF65-F5344CB8AC3E}">
        <p14:creationId xmlns:p14="http://schemas.microsoft.com/office/powerpoint/2010/main" val="42092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57297" y="-2122782"/>
            <a:ext cx="5832046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28768" y="2742200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请输入你的情怀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82930" y="210448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第三部分</a:t>
            </a:r>
          </a:p>
        </p:txBody>
      </p:sp>
      <p:sp>
        <p:nvSpPr>
          <p:cNvPr id="6" name="矩形 5"/>
          <p:cNvSpPr/>
          <p:nvPr/>
        </p:nvSpPr>
        <p:spPr>
          <a:xfrm>
            <a:off x="3147556" y="3617519"/>
            <a:ext cx="589688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将电源键从边框上移除并整合至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Home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键内，将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SIM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  <p:sp>
        <p:nvSpPr>
          <p:cNvPr id="7" name="矩形 6"/>
          <p:cNvSpPr/>
          <p:nvPr/>
        </p:nvSpPr>
        <p:spPr>
          <a:xfrm>
            <a:off x="5285907" y="4680846"/>
            <a:ext cx="1620188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5"/>
          <a:stretch/>
        </p:blipFill>
        <p:spPr>
          <a:xfrm>
            <a:off x="9734721" y="-2157214"/>
            <a:ext cx="6238624" cy="1113925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5"/>
          <a:stretch/>
        </p:blipFill>
        <p:spPr>
          <a:xfrm>
            <a:off x="-3781344" y="-2157214"/>
            <a:ext cx="6238624" cy="11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6500" y="211297"/>
            <a:ext cx="7175500" cy="66467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" name="矩形 2"/>
          <p:cNvSpPr/>
          <p:nvPr/>
        </p:nvSpPr>
        <p:spPr>
          <a:xfrm>
            <a:off x="1281575" y="2487816"/>
            <a:ext cx="5771437" cy="1384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We're here to put a dent in the universe. Otherwise why else even be here?</a:t>
            </a:r>
            <a:endParaRPr lang="zh-CN" altLang="en-US" sz="2400">
              <a:solidFill>
                <a:srgbClr val="6161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631350" y="3365499"/>
            <a:ext cx="421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”</a:t>
            </a:r>
            <a:endParaRPr lang="zh-CN" altLang="en-US" sz="880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 rot="10800000">
            <a:off x="571929" y="561110"/>
            <a:ext cx="14192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80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”</a:t>
            </a:r>
            <a:endParaRPr lang="zh-CN" altLang="en-US" sz="1380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81575" y="4053536"/>
            <a:ext cx="2856808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 Steve Jobs</a:t>
            </a:r>
            <a:endParaRPr lang="zh-CN" altLang="en-US" sz="2800">
              <a:solidFill>
                <a:srgbClr val="6161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76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84" y="995451"/>
            <a:ext cx="10076033" cy="486709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36699" y="4465928"/>
            <a:ext cx="8918602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历经呕心沥血的 </a:t>
            </a:r>
            <a:r>
              <a:rPr lang="en-US" altLang="zh-CN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588 </a:t>
            </a: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天</a:t>
            </a:r>
            <a:r>
              <a:rPr lang="zh-CN" altLang="en-US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之后</a:t>
            </a:r>
            <a:r>
              <a:rPr lang="zh-CN" altLang="en-US" smtClean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lang="en-US" altLang="zh-CN" smtClean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 </a:t>
            </a: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团队终于解决了手机工程上的著名难题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/>
            </a:r>
            <a:b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通过消除金属边框上的四个塑料</a:t>
            </a:r>
            <a:r>
              <a:rPr lang="en-US" altLang="zh-CN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金属结合的断点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3798120112"/>
              </p:ext>
            </p:extLst>
          </p:nvPr>
        </p:nvGraphicFramePr>
        <p:xfrm>
          <a:off x="1821179" y="1231900"/>
          <a:ext cx="8734121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36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3205347"/>
            <a:ext cx="12192000" cy="523220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43068" y="3252625"/>
            <a:ext cx="9905865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smtClean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采用索尼 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1300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万像素 </a:t>
            </a:r>
            <a:r>
              <a:rPr lang="en-US" altLang="zh-CN" sz="1600" dirty="0" err="1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Exmor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RS™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堆栈式图像传感器，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f/2.0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光圈，具备光学防抖（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OIS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）功能</a:t>
            </a: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抗眩光蓝玻璃红外线滤镜、双面 </a:t>
            </a:r>
            <a:r>
              <a:rPr lang="en-US" altLang="zh-CN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AR </a:t>
            </a:r>
            <a:r>
              <a:rPr lang="zh-CN" altLang="en-US" sz="1600" dirty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增透镀膜和高显色指数闪光灯令成像品质全面升级</a:t>
            </a:r>
          </a:p>
        </p:txBody>
      </p:sp>
      <p:sp>
        <p:nvSpPr>
          <p:cNvPr id="3" name="矩形 2"/>
          <p:cNvSpPr/>
          <p:nvPr/>
        </p:nvSpPr>
        <p:spPr>
          <a:xfrm>
            <a:off x="3019519" y="2604903"/>
            <a:ext cx="57294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摄像头实拍样张</a:t>
            </a:r>
            <a:endParaRPr lang="zh-CN" altLang="en-US" sz="3200" b="0" i="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85907" y="4193535"/>
            <a:ext cx="1620188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129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313" y="1124819"/>
            <a:ext cx="2619375" cy="2514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2861" y="4392978"/>
            <a:ext cx="2069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骁龙™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808</a:t>
            </a:r>
            <a:endParaRPr lang="zh-CN" altLang="en-US" sz="3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27650" y="51008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处理器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558032" y="4392978"/>
            <a:ext cx="1075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64</a:t>
            </a: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位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26586" y="5100864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旗舰级架构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4165600" y="4355164"/>
            <a:ext cx="3860800" cy="1061093"/>
            <a:chOff x="4064000" y="4723464"/>
            <a:chExt cx="3860800" cy="1061093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4064000" y="4723464"/>
              <a:ext cx="0" cy="106109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924800" y="4723464"/>
              <a:ext cx="0" cy="106109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8448301" y="4392978"/>
            <a:ext cx="2698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Adreno</a:t>
            </a: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™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418</a:t>
            </a:r>
            <a:endParaRPr lang="zh-CN" altLang="en-US" sz="3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66734" y="510086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图形处理器</a:t>
            </a:r>
          </a:p>
        </p:txBody>
      </p:sp>
    </p:spTree>
    <p:extLst>
      <p:ext uri="{BB962C8B-B14F-4D97-AF65-F5344CB8AC3E}">
        <p14:creationId xmlns:p14="http://schemas.microsoft.com/office/powerpoint/2010/main" val="23140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3726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57064" y="2353787"/>
            <a:ext cx="480131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未来属于我们当中</a:t>
            </a:r>
            <a:endParaRPr lang="en-US" altLang="zh-CN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那些仍然愿意弄脏双手</a:t>
            </a:r>
            <a:endParaRPr lang="en-US" altLang="zh-CN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的少数分子。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6286500" y="2476500"/>
            <a:ext cx="0" cy="210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530320" y="4201869"/>
            <a:ext cx="1425390" cy="4979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@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罗永浩</a:t>
            </a:r>
          </a:p>
        </p:txBody>
      </p:sp>
    </p:spTree>
    <p:extLst>
      <p:ext uri="{BB962C8B-B14F-4D97-AF65-F5344CB8AC3E}">
        <p14:creationId xmlns:p14="http://schemas.microsoft.com/office/powerpoint/2010/main" val="30240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12478"/>
            <a:ext cx="12192000" cy="494552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49221" y="1129188"/>
            <a:ext cx="2662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13592" y="112918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目录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5506868" y="1239718"/>
            <a:ext cx="0" cy="4318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1449360" y="2692654"/>
            <a:ext cx="9580790" cy="1151556"/>
            <a:chOff x="1126863" y="2438654"/>
            <a:chExt cx="10225784" cy="1151556"/>
          </a:xfrm>
        </p:grpSpPr>
        <p:sp>
          <p:nvSpPr>
            <p:cNvPr id="4" name="文本框 3"/>
            <p:cNvSpPr txBox="1"/>
            <p:nvPr/>
          </p:nvSpPr>
          <p:spPr>
            <a:xfrm>
              <a:off x="1126863" y="2543770"/>
              <a:ext cx="1511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第一部分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 flipH="1">
              <a:off x="2850429" y="2438654"/>
              <a:ext cx="489671" cy="11335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851165" y="2438654"/>
              <a:ext cx="489671" cy="11335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8851901" y="2438654"/>
              <a:ext cx="489671" cy="113356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345861" y="3005435"/>
              <a:ext cx="1073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情怀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840092" y="2543770"/>
              <a:ext cx="1511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第二部分</a:t>
              </a: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059089" y="3005435"/>
              <a:ext cx="1073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情怀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840827" y="2543770"/>
              <a:ext cx="1511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第三部分</a:t>
              </a: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059824" y="3005435"/>
              <a:ext cx="1073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情怀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841563" y="2543770"/>
              <a:ext cx="1511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第四部分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060560" y="3005435"/>
              <a:ext cx="1073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情怀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6003635" y="1193930"/>
            <a:ext cx="184730" cy="523220"/>
          </a:xfrm>
          <a:prstGeom prst="rect">
            <a:avLst/>
          </a:prstGeom>
          <a:ln>
            <a:solidFill>
              <a:srgbClr val="61616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102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410308" y="-1901401"/>
            <a:ext cx="5832046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11190"/>
            <a:ext cx="5418183" cy="91310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200748" y="2220136"/>
            <a:ext cx="4568852" cy="2417729"/>
            <a:chOff x="5845148" y="2107697"/>
            <a:chExt cx="4568852" cy="2417729"/>
          </a:xfrm>
        </p:grpSpPr>
        <p:sp>
          <p:nvSpPr>
            <p:cNvPr id="3" name="文本框 2"/>
            <p:cNvSpPr txBox="1"/>
            <p:nvPr/>
          </p:nvSpPr>
          <p:spPr>
            <a:xfrm>
              <a:off x="5845148" y="2654842"/>
              <a:ext cx="413446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>
                  <a:solidFill>
                    <a:schemeClr val="bg1"/>
                  </a:solidFill>
                  <a:effectLst>
                    <a:outerShdw blurRad="165100" dist="88900" dir="2700000" algn="tl">
                      <a:srgbClr val="000000">
                        <a:alpha val="14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请输入你的情怀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845148" y="2107697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4800" b="1">
                  <a:solidFill>
                    <a:schemeClr val="bg1"/>
                  </a:solidFill>
                  <a:effectLst>
                    <a:outerShdw blurRad="165100" dist="88900" dir="2700000" algn="tl">
                      <a:srgbClr val="000000">
                        <a:alpha val="14000"/>
                      </a:srgbClr>
                    </a:outerShdw>
                  </a:effectLst>
                  <a:latin typeface="+mj-ea"/>
                  <a:ea typeface="+mj-ea"/>
                </a:defRPr>
              </a:lvl1pPr>
            </a:lstStyle>
            <a:p>
              <a:r>
                <a:rPr lang="zh-CN" altLang="en-US" sz="3200" b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第四部分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5845148" y="3424283"/>
              <a:ext cx="4568852" cy="846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400">
                  <a:solidFill>
                    <a:srgbClr val="BDBDB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将电源键从边框上移除并整合至 </a:t>
              </a:r>
              <a:r>
                <a:rPr lang="en-US" altLang="zh-CN" sz="1400">
                  <a:solidFill>
                    <a:srgbClr val="BDBDB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Home </a:t>
              </a:r>
              <a:r>
                <a:rPr lang="zh-CN" altLang="en-US" sz="1400">
                  <a:solidFill>
                    <a:srgbClr val="BDBDB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键内，将 </a:t>
              </a:r>
              <a:r>
                <a:rPr lang="en-US" altLang="zh-CN" sz="1400">
                  <a:solidFill>
                    <a:srgbClr val="BDBDB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SIM </a:t>
              </a:r>
              <a:r>
                <a:rPr lang="zh-CN" altLang="en-US" sz="1400">
                  <a:solidFill>
                    <a:srgbClr val="BDBDB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卡槽隐藏至右侧键内，在永无尽头的极简主义美学道路上。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5922724" y="4156094"/>
              <a:ext cx="1620188" cy="3693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Smartisan T2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文本框 83"/>
          <p:cNvSpPr txBox="1"/>
          <p:nvPr/>
        </p:nvSpPr>
        <p:spPr>
          <a:xfrm>
            <a:off x="6482637" y="2792686"/>
            <a:ext cx="2793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请输入你的情怀</a:t>
            </a:r>
          </a:p>
        </p:txBody>
      </p:sp>
      <p:sp>
        <p:nvSpPr>
          <p:cNvPr id="85" name="矩形 84"/>
          <p:cNvSpPr/>
          <p:nvPr/>
        </p:nvSpPr>
        <p:spPr>
          <a:xfrm>
            <a:off x="6558837" y="3341306"/>
            <a:ext cx="4693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玻璃材质桌面主题。多宫格桌面新增以当前锁屏壁纸为背景的“毛玻璃”主题</a:t>
            </a:r>
          </a:p>
        </p:txBody>
      </p:sp>
      <p:grpSp>
        <p:nvGrpSpPr>
          <p:cNvPr id="87" name="组合 86"/>
          <p:cNvGrpSpPr/>
          <p:nvPr/>
        </p:nvGrpSpPr>
        <p:grpSpPr>
          <a:xfrm>
            <a:off x="544657" y="-103969"/>
            <a:ext cx="5796175" cy="10220735"/>
            <a:chOff x="6272315" y="355599"/>
            <a:chExt cx="5170385" cy="9117243"/>
          </a:xfrm>
        </p:grpSpPr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315" y="355599"/>
              <a:ext cx="5170385" cy="9117243"/>
            </a:xfrm>
            <a:prstGeom prst="rect">
              <a:avLst/>
            </a:prstGeom>
          </p:spPr>
        </p:pic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8624" y="1802734"/>
              <a:ext cx="3409916" cy="6026826"/>
            </a:xfrm>
            <a:prstGeom prst="rect">
              <a:avLst/>
            </a:prstGeom>
          </p:spPr>
        </p:pic>
      </p:grpSp>
      <p:cxnSp>
        <p:nvCxnSpPr>
          <p:cNvPr id="89" name="直接连接符 88"/>
          <p:cNvCxnSpPr/>
          <p:nvPr/>
        </p:nvCxnSpPr>
        <p:spPr>
          <a:xfrm>
            <a:off x="6388100" y="2908300"/>
            <a:ext cx="0" cy="17984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 91"/>
          <p:cNvSpPr/>
          <p:nvPr/>
        </p:nvSpPr>
        <p:spPr>
          <a:xfrm>
            <a:off x="6634459" y="4268533"/>
            <a:ext cx="1620188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1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50" y="4247432"/>
            <a:ext cx="8327300" cy="88495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62124" y="3301386"/>
            <a:ext cx="3122141" cy="3340691"/>
            <a:chOff x="7137509" y="644813"/>
            <a:chExt cx="3122141" cy="334069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464769" y="1426411"/>
              <a:ext cx="2452056" cy="1171105"/>
            </a:xfrm>
            <a:custGeom>
              <a:avLst/>
              <a:gdLst>
                <a:gd name="connsiteX0" fmla="*/ 179899 w 2966988"/>
                <a:gd name="connsiteY0" fmla="*/ 0 h 1417037"/>
                <a:gd name="connsiteX1" fmla="*/ 2787090 w 2966988"/>
                <a:gd name="connsiteY1" fmla="*/ 0 h 1417037"/>
                <a:gd name="connsiteX2" fmla="*/ 2787938 w 2966988"/>
                <a:gd name="connsiteY2" fmla="*/ 1397 h 1417037"/>
                <a:gd name="connsiteX3" fmla="*/ 2966988 w 2966988"/>
                <a:gd name="connsiteY3" fmla="*/ 708518 h 1417037"/>
                <a:gd name="connsiteX4" fmla="*/ 2787938 w 2966988"/>
                <a:gd name="connsiteY4" fmla="*/ 1415639 h 1417037"/>
                <a:gd name="connsiteX5" fmla="*/ 2787089 w 2966988"/>
                <a:gd name="connsiteY5" fmla="*/ 1417037 h 1417037"/>
                <a:gd name="connsiteX6" fmla="*/ 179899 w 2966988"/>
                <a:gd name="connsiteY6" fmla="*/ 1417037 h 1417037"/>
                <a:gd name="connsiteX7" fmla="*/ 179050 w 2966988"/>
                <a:gd name="connsiteY7" fmla="*/ 1415639 h 1417037"/>
                <a:gd name="connsiteX8" fmla="*/ 0 w 2966988"/>
                <a:gd name="connsiteY8" fmla="*/ 708518 h 1417037"/>
                <a:gd name="connsiteX9" fmla="*/ 179050 w 2966988"/>
                <a:gd name="connsiteY9" fmla="*/ 1397 h 141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66988" h="1417037">
                  <a:moveTo>
                    <a:pt x="179899" y="0"/>
                  </a:moveTo>
                  <a:lnTo>
                    <a:pt x="2787090" y="0"/>
                  </a:lnTo>
                  <a:lnTo>
                    <a:pt x="2787938" y="1397"/>
                  </a:lnTo>
                  <a:cubicBezTo>
                    <a:pt x="2902126" y="211598"/>
                    <a:pt x="2966988" y="452483"/>
                    <a:pt x="2966988" y="708518"/>
                  </a:cubicBezTo>
                  <a:cubicBezTo>
                    <a:pt x="2966988" y="964553"/>
                    <a:pt x="2902126" y="1205438"/>
                    <a:pt x="2787938" y="1415639"/>
                  </a:cubicBezTo>
                  <a:lnTo>
                    <a:pt x="2787089" y="1417037"/>
                  </a:lnTo>
                  <a:lnTo>
                    <a:pt x="179899" y="1417037"/>
                  </a:lnTo>
                  <a:lnTo>
                    <a:pt x="179050" y="1415639"/>
                  </a:lnTo>
                  <a:cubicBezTo>
                    <a:pt x="64862" y="1205438"/>
                    <a:pt x="0" y="964553"/>
                    <a:pt x="0" y="708518"/>
                  </a:cubicBezTo>
                  <a:cubicBezTo>
                    <a:pt x="0" y="452483"/>
                    <a:pt x="64862" y="211598"/>
                    <a:pt x="179050" y="1397"/>
                  </a:cubicBezTo>
                  <a:close/>
                </a:path>
              </a:pathLst>
            </a:cu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7509" y="644813"/>
              <a:ext cx="3122141" cy="3340691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1615440" y="2062263"/>
            <a:ext cx="896112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工匠精神的证明，隐藏在每一个值得被放大欣赏的细节中偏执于有用的细节，偏执于无用的细节，偏执于甚至不会被发现是有用还是无用的细节。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87840" y="126706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3600" b="0">
                <a:solidFill>
                  <a:srgbClr val="01000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请输入你的情怀</a:t>
            </a:r>
          </a:p>
        </p:txBody>
      </p:sp>
    </p:spTree>
    <p:extLst>
      <p:ext uri="{BB962C8B-B14F-4D97-AF65-F5344CB8AC3E}">
        <p14:creationId xmlns:p14="http://schemas.microsoft.com/office/powerpoint/2010/main" val="14782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44223" y="2827274"/>
            <a:ext cx="8303556" cy="3237552"/>
            <a:chOff x="1623578" y="2451999"/>
            <a:chExt cx="8944845" cy="348759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3578" y="2451999"/>
              <a:ext cx="1973241" cy="3487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1314" y="2451999"/>
              <a:ext cx="1973242" cy="348759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7446" y="2451999"/>
              <a:ext cx="1973241" cy="3487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5182" y="2451999"/>
              <a:ext cx="1973241" cy="348758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组合 8"/>
          <p:cNvGrpSpPr/>
          <p:nvPr/>
        </p:nvGrpSpPr>
        <p:grpSpPr>
          <a:xfrm>
            <a:off x="11031037" y="4205418"/>
            <a:ext cx="250257" cy="500514"/>
            <a:chOff x="6689558" y="882773"/>
            <a:chExt cx="250257" cy="500514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 flipH="1">
            <a:off x="910707" y="4205418"/>
            <a:ext cx="250257" cy="500514"/>
            <a:chOff x="6689558" y="882773"/>
            <a:chExt cx="250257" cy="500514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4746912" y="951901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请输入你的情怀</a:t>
            </a:r>
          </a:p>
        </p:txBody>
      </p:sp>
      <p:sp>
        <p:nvSpPr>
          <p:cNvPr id="16" name="矩形 15"/>
          <p:cNvSpPr/>
          <p:nvPr/>
        </p:nvSpPr>
        <p:spPr>
          <a:xfrm>
            <a:off x="1944223" y="1596214"/>
            <a:ext cx="830355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将电源键从边框上移除并整合至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Home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键内，将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SIM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</p:spTree>
    <p:extLst>
      <p:ext uri="{BB962C8B-B14F-4D97-AF65-F5344CB8AC3E}">
        <p14:creationId xmlns:p14="http://schemas.microsoft.com/office/powerpoint/2010/main" val="367800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54396" y="2546895"/>
            <a:ext cx="9417963" cy="1364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通往牛逼的路上，风景差得让人只想说脏话，</a:t>
            </a:r>
            <a:endParaRPr lang="en-US" altLang="zh-CN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但创业者在意的是远方。</a:t>
            </a:r>
          </a:p>
        </p:txBody>
      </p:sp>
      <p:sp>
        <p:nvSpPr>
          <p:cNvPr id="7" name="矩形 6"/>
          <p:cNvSpPr/>
          <p:nvPr/>
        </p:nvSpPr>
        <p:spPr>
          <a:xfrm>
            <a:off x="9817312" y="3646601"/>
            <a:ext cx="421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”</a:t>
            </a:r>
            <a:endParaRPr lang="zh-CN" altLang="en-US" sz="880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 rot="10800000">
            <a:off x="744751" y="560423"/>
            <a:ext cx="14192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80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”</a:t>
            </a:r>
            <a:endParaRPr lang="zh-CN" altLang="en-US" sz="13800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89281" y="4825430"/>
            <a:ext cx="1584088" cy="430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 </a:t>
            </a: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罗永浩</a:t>
            </a:r>
          </a:p>
        </p:txBody>
      </p:sp>
    </p:spTree>
    <p:extLst>
      <p:ext uri="{BB962C8B-B14F-4D97-AF65-F5344CB8AC3E}">
        <p14:creationId xmlns:p14="http://schemas.microsoft.com/office/powerpoint/2010/main" val="2608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051550" y="2335441"/>
            <a:ext cx="4134465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以傲慢与偏执</a:t>
            </a:r>
            <a:endParaRPr lang="en-US" altLang="zh-CN" sz="51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/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回敬傲慢与偏见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6051550" y="1981200"/>
            <a:ext cx="4044950" cy="2895600"/>
            <a:chOff x="6134376" y="2095902"/>
            <a:chExt cx="4051640" cy="2666197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6134376" y="2095902"/>
              <a:ext cx="40516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134376" y="4762099"/>
              <a:ext cx="405164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/>
        </p:nvSpPr>
        <p:spPr>
          <a:xfrm>
            <a:off x="6051550" y="412965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罗永浩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156407" y="685978"/>
            <a:ext cx="6207957" cy="617202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700" y="6381843"/>
            <a:ext cx="1286596" cy="1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28767" y="2792641"/>
            <a:ext cx="41344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本模板</a:t>
            </a:r>
            <a:r>
              <a:rPr lang="zh-CN" altLang="en-US"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设计规范</a:t>
            </a:r>
            <a:endParaRPr lang="zh-CN" altLang="en-US" sz="3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861574" y="3562082"/>
            <a:ext cx="4468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DESIGN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2858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89122" y="2291016"/>
            <a:ext cx="887758" cy="451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68913" y="221861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微软雅黑</a:t>
            </a:r>
          </a:p>
        </p:txBody>
      </p:sp>
      <p:sp>
        <p:nvSpPr>
          <p:cNvPr id="6" name="矩形 5"/>
          <p:cNvSpPr/>
          <p:nvPr/>
        </p:nvSpPr>
        <p:spPr>
          <a:xfrm>
            <a:off x="2089122" y="4283790"/>
            <a:ext cx="887758" cy="451412"/>
          </a:xfrm>
          <a:prstGeom prst="rect">
            <a:avLst/>
          </a:prstGeom>
          <a:solidFill>
            <a:srgbClr val="61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英文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14599" y="4217108"/>
            <a:ext cx="3430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Segoe UI Light 8</a:t>
            </a:r>
            <a:endParaRPr lang="zh-CN" altLang="en-US" sz="32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27474" y="2218613"/>
            <a:ext cx="29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微软</a:t>
            </a:r>
            <a:r>
              <a:rPr lang="zh-CN" altLang="en-US"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雅黑 </a:t>
            </a:r>
            <a:r>
              <a:rPr lang="en-US" altLang="zh-CN" sz="32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Light</a:t>
            </a:r>
            <a:endParaRPr lang="zh-CN" altLang="en-US" sz="32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122425" y="3539295"/>
            <a:ext cx="981929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7327474" y="4217107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Segoe UI</a:t>
            </a:r>
            <a:endParaRPr lang="zh-CN" altLang="en-US" sz="3200" b="1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798354" y="474385"/>
            <a:ext cx="930825" cy="702275"/>
            <a:chOff x="1187820" y="559052"/>
            <a:chExt cx="930825" cy="702275"/>
          </a:xfrm>
        </p:grpSpPr>
        <p:sp>
          <p:nvSpPr>
            <p:cNvPr id="11" name="文本框 10"/>
            <p:cNvSpPr txBox="1"/>
            <p:nvPr/>
          </p:nvSpPr>
          <p:spPr>
            <a:xfrm>
              <a:off x="1255908" y="559052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字体</a:t>
              </a:r>
              <a:endPara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1187820" y="652928"/>
              <a:ext cx="0" cy="511876"/>
            </a:xfrm>
            <a:prstGeom prst="line">
              <a:avLst/>
            </a:prstGeom>
            <a:ln>
              <a:solidFill>
                <a:srgbClr val="1B3A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255908" y="922773"/>
              <a:ext cx="8627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FONTS</a:t>
              </a:r>
              <a:endPara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-156407" y="685978"/>
            <a:ext cx="6207957" cy="617202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22108" y="3686887"/>
            <a:ext cx="522778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5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——Smartisan T2 </a:t>
            </a:r>
            <a:r>
              <a:rPr lang="zh-CN" altLang="en-US" sz="25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情怀</a:t>
            </a:r>
            <a:r>
              <a:rPr lang="en-US" altLang="zh-CN" sz="25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5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2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65357" y="2571660"/>
            <a:ext cx="46378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THANKS</a:t>
            </a:r>
            <a:endParaRPr lang="zh-CN" altLang="en-US" sz="7800" b="1">
              <a:solidFill>
                <a:schemeClr val="bg1"/>
              </a:solidFill>
              <a:effectLst>
                <a:outerShdw blurRad="165100" dist="88900" dir="2700000" algn="tl">
                  <a:srgbClr val="000000">
                    <a:alpha val="14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78605" y="4548661"/>
            <a:ext cx="20313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感谢</a:t>
            </a:r>
            <a:r>
              <a:rPr lang="zh-CN" alt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一路有你</a:t>
            </a:r>
            <a:endParaRPr lang="zh-CN" altLang="en-US" sz="24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13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8478475" y="-1901401"/>
            <a:ext cx="5832046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56371" y="3638577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请输入你的情怀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56371" y="309143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第一部分</a:t>
            </a:r>
          </a:p>
        </p:txBody>
      </p:sp>
      <p:sp>
        <p:nvSpPr>
          <p:cNvPr id="21" name="矩形 20"/>
          <p:cNvSpPr/>
          <p:nvPr/>
        </p:nvSpPr>
        <p:spPr>
          <a:xfrm>
            <a:off x="5756371" y="4408018"/>
            <a:ext cx="536080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将电源键从边框上移除并整合至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Home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键内，将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SIM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  <p:sp>
        <p:nvSpPr>
          <p:cNvPr id="24" name="矩形 23"/>
          <p:cNvSpPr/>
          <p:nvPr/>
        </p:nvSpPr>
        <p:spPr>
          <a:xfrm>
            <a:off x="5833947" y="5364707"/>
            <a:ext cx="1620188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94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229" y="215901"/>
            <a:ext cx="5730289" cy="6642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1766" y="1734369"/>
            <a:ext cx="4006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smtClean="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sz="4800" dirty="0">
              <a:solidFill>
                <a:srgbClr val="BDBDB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91766" y="3097469"/>
            <a:ext cx="2069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骁龙™</a:t>
            </a:r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808</a:t>
            </a:r>
            <a:endParaRPr lang="zh-CN" altLang="en-US" sz="3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72472" y="325829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处理器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91766" y="3837125"/>
            <a:ext cx="1556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1300</a:t>
            </a: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299385" y="39979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主摄像头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60899" y="3097469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16/32 GB</a:t>
            </a:r>
            <a:endParaRPr lang="zh-CN" altLang="en-US" sz="32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02018" y="325829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容量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160899" y="383712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4.95</a:t>
            </a:r>
            <a:r>
              <a:rPr lang="zh-CN" alt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‘’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015659" y="399795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全高清显示屏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091766" y="2786917"/>
            <a:ext cx="5290663" cy="1810831"/>
            <a:chOff x="1244166" y="3030814"/>
            <a:chExt cx="5290663" cy="1810831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1244166" y="3030814"/>
              <a:ext cx="529066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244166" y="4841645"/>
              <a:ext cx="5290663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1091766" y="4862806"/>
            <a:ext cx="2643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1920 x 1080 </a:t>
            </a:r>
            <a:r>
              <a:rPr lang="zh-CN" altLang="en-US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分辨率，</a:t>
            </a:r>
            <a:r>
              <a:rPr lang="en-US" altLang="zh-CN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445 PPI</a:t>
            </a:r>
            <a:endParaRPr lang="zh-CN" altLang="en-US" sz="1400">
              <a:solidFill>
                <a:srgbClr val="61616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60899" y="4862806"/>
            <a:ext cx="1816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NFC</a:t>
            </a:r>
            <a:r>
              <a:rPr lang="zh-CN" altLang="en-US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蓝牙 </a:t>
            </a:r>
            <a:r>
              <a:rPr lang="en-US" altLang="zh-CN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 LE</a:t>
            </a:r>
            <a:r>
              <a:rPr lang="zh-CN" altLang="en-US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支持</a:t>
            </a:r>
          </a:p>
        </p:txBody>
      </p:sp>
    </p:spTree>
    <p:extLst>
      <p:ext uri="{BB962C8B-B14F-4D97-AF65-F5344CB8AC3E}">
        <p14:creationId xmlns:p14="http://schemas.microsoft.com/office/powerpoint/2010/main" val="41874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图表 6"/>
          <p:cNvGraphicFramePr/>
          <p:nvPr>
            <p:extLst>
              <p:ext uri="{D42A27DB-BD31-4B8C-83A1-F6EECF244321}">
                <p14:modId xmlns:p14="http://schemas.microsoft.com/office/powerpoint/2010/main" val="2215870843"/>
              </p:ext>
            </p:extLst>
          </p:nvPr>
        </p:nvGraphicFramePr>
        <p:xfrm>
          <a:off x="1115433" y="1212172"/>
          <a:ext cx="5197026" cy="46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文本框 16"/>
          <p:cNvSpPr txBox="1"/>
          <p:nvPr/>
        </p:nvSpPr>
        <p:spPr>
          <a:xfrm flipH="1">
            <a:off x="3198935" y="1892540"/>
            <a:ext cx="47961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</a:t>
            </a:r>
            <a:r>
              <a:rPr lang="en-US" altLang="zh-CN" sz="105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%</a:t>
            </a:r>
            <a:endParaRPr lang="zh-CN" altLang="en-US" sz="105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75052" y="3127475"/>
            <a:ext cx="1420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58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%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978349" y="2605235"/>
            <a:ext cx="424768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将电源键从边框上移除并整合至 </a:t>
            </a:r>
            <a:r>
              <a:rPr lang="en-US" altLang="zh-CN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Home </a:t>
            </a:r>
            <a:r>
              <a:rPr lang="zh-CN" altLang="en-US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键内，将 </a:t>
            </a:r>
            <a:r>
              <a:rPr lang="en-US" altLang="zh-CN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SIM </a:t>
            </a:r>
            <a:r>
              <a:rPr lang="zh-CN" altLang="en-US" sz="14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  <p:sp>
        <p:nvSpPr>
          <p:cNvPr id="10" name="矩形 9"/>
          <p:cNvSpPr/>
          <p:nvPr/>
        </p:nvSpPr>
        <p:spPr>
          <a:xfrm>
            <a:off x="6878447" y="1687725"/>
            <a:ext cx="3483229" cy="63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b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情怀标题</a:t>
            </a:r>
            <a:r>
              <a:rPr lang="en-US" altLang="zh-CN" sz="3200" b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&amp;</a:t>
            </a:r>
            <a:r>
              <a:rPr lang="zh-CN" altLang="en-US" sz="3200" b="1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数据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978350" y="2415760"/>
            <a:ext cx="4247680" cy="1579996"/>
            <a:chOff x="7207719" y="3487424"/>
            <a:chExt cx="2323329" cy="1579996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7207719" y="3487424"/>
              <a:ext cx="2323329" cy="0"/>
            </a:xfrm>
            <a:prstGeom prst="line">
              <a:avLst/>
            </a:prstGeom>
            <a:ln>
              <a:solidFill>
                <a:srgbClr val="6161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7207719" y="5067420"/>
              <a:ext cx="2323329" cy="0"/>
            </a:xfrm>
            <a:prstGeom prst="line">
              <a:avLst/>
            </a:prstGeom>
            <a:ln>
              <a:solidFill>
                <a:srgbClr val="6161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/>
        </p:nvSpPr>
        <p:spPr>
          <a:xfrm flipH="1">
            <a:off x="2409154" y="2415760"/>
            <a:ext cx="649073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en-US" altLang="zh-CN"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%</a:t>
            </a:r>
            <a:endParaRPr lang="zh-CN" altLang="en-US" sz="10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 flipH="1">
            <a:off x="2256754" y="3686364"/>
            <a:ext cx="80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23</a:t>
            </a:r>
            <a:r>
              <a:rPr lang="en-US" altLang="zh-CN"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%</a:t>
            </a:r>
            <a:endParaRPr lang="zh-CN" altLang="en-US" sz="105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25" y="1212172"/>
            <a:ext cx="5478441" cy="5861932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6944526" y="4205449"/>
            <a:ext cx="1301190" cy="3077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14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flipV="1">
            <a:off x="6006164" y="2042740"/>
            <a:ext cx="487769" cy="5624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6493933" y="2042739"/>
            <a:ext cx="34374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1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2343" y="368299"/>
            <a:ext cx="3095666" cy="64897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650831" y="2809775"/>
            <a:ext cx="55886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OS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是基于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Android™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深度优化和改良的操作系统，它所追求的美观、简洁、高效与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手机硬件的设计内外呼应、相得益彰。精美的界面、动人心弦的动画、接近完美的中文字体，还有“远程协助”、“车载模式”等上百项体贴入微的功能改进，让你在日常使用中，时刻感受到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OS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带来的卓越体验。</a:t>
            </a:r>
          </a:p>
        </p:txBody>
      </p:sp>
      <p:sp>
        <p:nvSpPr>
          <p:cNvPr id="4" name="矩形 3"/>
          <p:cNvSpPr/>
          <p:nvPr/>
        </p:nvSpPr>
        <p:spPr>
          <a:xfrm>
            <a:off x="5650831" y="2052645"/>
            <a:ext cx="3997693" cy="700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请输入你的情怀</a:t>
            </a:r>
          </a:p>
        </p:txBody>
      </p:sp>
      <p:sp>
        <p:nvSpPr>
          <p:cNvPr id="5" name="矩形 4"/>
          <p:cNvSpPr/>
          <p:nvPr/>
        </p:nvSpPr>
        <p:spPr>
          <a:xfrm>
            <a:off x="5724658" y="4361407"/>
            <a:ext cx="1620188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316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238250" y="1867302"/>
            <a:ext cx="5073650" cy="3123397"/>
            <a:chOff x="1238250" y="1702202"/>
            <a:chExt cx="5073650" cy="3123397"/>
          </a:xfrm>
        </p:grpSpPr>
        <p:sp>
          <p:nvSpPr>
            <p:cNvPr id="4" name="矩形 3"/>
            <p:cNvSpPr/>
            <p:nvPr/>
          </p:nvSpPr>
          <p:spPr>
            <a:xfrm>
              <a:off x="1238250" y="1956908"/>
              <a:ext cx="507365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48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未来属于我们当中</a:t>
              </a:r>
              <a:endParaRPr lang="en-US" altLang="zh-CN" sz="48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just"/>
              <a:r>
                <a:rPr lang="zh-CN" altLang="en-US" sz="3600" b="1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那些仍然愿意弄脏双手的少数分子。</a:t>
              </a: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1321076" y="1702202"/>
              <a:ext cx="49908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321076" y="4825599"/>
              <a:ext cx="49908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1238250" y="4150606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罗永浩</a:t>
              </a: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700" y="6381843"/>
            <a:ext cx="1286596" cy="1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-301900" y="-2001797"/>
            <a:ext cx="5832046" cy="11079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1400" b="1">
                <a:solidFill>
                  <a:schemeClr val="tx1">
                    <a:lumMod val="75000"/>
                    <a:lumOff val="25000"/>
                    <a:alpha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2</a:t>
            </a:r>
            <a:endParaRPr lang="zh-CN" altLang="en-US" sz="71400" b="1">
              <a:solidFill>
                <a:schemeClr val="tx1">
                  <a:lumMod val="75000"/>
                  <a:lumOff val="25000"/>
                  <a:alpha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450" y="0"/>
            <a:ext cx="4414550" cy="53536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2471" y="2992457"/>
            <a:ext cx="4134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请输入你的情怀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22471" y="244531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 b="1">
                <a:solidFill>
                  <a:schemeClr val="bg1"/>
                </a:solidFill>
                <a:effectLst>
                  <a:outerShdw blurRad="165100" dist="88900" dir="2700000" algn="tl">
                    <a:srgbClr val="000000">
                      <a:alpha val="14000"/>
                    </a:srgb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3200" b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第二部分</a:t>
            </a:r>
          </a:p>
        </p:txBody>
      </p:sp>
      <p:sp>
        <p:nvSpPr>
          <p:cNvPr id="8" name="矩形 7"/>
          <p:cNvSpPr/>
          <p:nvPr/>
        </p:nvSpPr>
        <p:spPr>
          <a:xfrm>
            <a:off x="1222471" y="3761898"/>
            <a:ext cx="536080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将电源键从边框上移除并整合至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Home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键内，将 </a:t>
            </a:r>
            <a:r>
              <a:rPr lang="en-US" altLang="zh-CN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SIM </a:t>
            </a:r>
            <a:r>
              <a:rPr lang="zh-CN" altLang="en-US" sz="1400">
                <a:solidFill>
                  <a:srgbClr val="BDBD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卡槽隐藏至右侧键内，在永无尽头的极简主义美学道路上，我们艰难又合理地去掉每一个不必要的开孔或疤痕，只为再减少一个设计上的遗憾。</a:t>
            </a:r>
          </a:p>
        </p:txBody>
      </p:sp>
      <p:sp>
        <p:nvSpPr>
          <p:cNvPr id="9" name="矩形 8"/>
          <p:cNvSpPr/>
          <p:nvPr/>
        </p:nvSpPr>
        <p:spPr>
          <a:xfrm>
            <a:off x="1300047" y="4718587"/>
            <a:ext cx="1620188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T2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20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271" y="2223536"/>
            <a:ext cx="2223408" cy="3920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408" y="2845844"/>
            <a:ext cx="1466357" cy="25917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296" y="2223536"/>
            <a:ext cx="2223408" cy="39206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5433" y="2845844"/>
            <a:ext cx="1466357" cy="25917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321" y="2223536"/>
            <a:ext cx="2223408" cy="392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458" y="2845844"/>
            <a:ext cx="1466357" cy="259170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88708" y="1661259"/>
            <a:ext cx="9214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你的 </a:t>
            </a:r>
            <a:r>
              <a:rPr lang="en-US" altLang="zh-CN" sz="16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</a:t>
            </a:r>
            <a:r>
              <a:rPr lang="zh-CN" altLang="en-US" sz="16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手机可以方便地通过网络操作另一台 </a:t>
            </a:r>
            <a:r>
              <a:rPr lang="en-US" altLang="zh-CN" sz="16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Smartisan </a:t>
            </a:r>
            <a:r>
              <a:rPr lang="zh-CN" altLang="en-US" sz="1600">
                <a:solidFill>
                  <a:srgbClr val="61616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手机，以帮助对方</a:t>
            </a:r>
          </a:p>
        </p:txBody>
      </p:sp>
      <p:sp>
        <p:nvSpPr>
          <p:cNvPr id="3" name="矩形 2"/>
          <p:cNvSpPr/>
          <p:nvPr/>
        </p:nvSpPr>
        <p:spPr>
          <a:xfrm>
            <a:off x="1488708" y="997903"/>
            <a:ext cx="9214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远程协助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683359" y="3891437"/>
            <a:ext cx="250257" cy="500514"/>
            <a:chOff x="6689558" y="882773"/>
            <a:chExt cx="250257" cy="500514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4258384" y="3891437"/>
            <a:ext cx="250257" cy="500514"/>
            <a:chOff x="6689558" y="882773"/>
            <a:chExt cx="250257" cy="500514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28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2015模板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1C23"/>
      </a:accent1>
      <a:accent2>
        <a:srgbClr val="252434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imon PPT">
      <a:majorFont>
        <a:latin typeface="Segoe UI Light 8"/>
        <a:ea typeface="微软雅黑"/>
        <a:cs typeface=""/>
      </a:majorFont>
      <a:minorFont>
        <a:latin typeface="Segoe UI Light 8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wrap="square" rtlCol="0" anchor="ctr">
        <a:spAutoFit/>
      </a:bodyPr>
      <a:lstStyle>
        <a:defPPr algn="ctr">
          <a:defRPr sz="2800">
            <a:solidFill>
              <a:schemeClr val="bg1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1056</Words>
  <Application>Microsoft Office PowerPoint</Application>
  <PresentationFormat>宽屏</PresentationFormat>
  <Paragraphs>127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微软雅黑 Light</vt:lpstr>
      <vt:lpstr>微软雅黑</vt:lpstr>
      <vt:lpstr>等线</vt:lpstr>
      <vt:lpstr>Arial</vt:lpstr>
      <vt:lpstr>Segoe UI Light 8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subject>产品发布会主题PPT模板</dc:subject>
  <dc:creator>小Q</dc:creator>
  <dcterms:created xsi:type="dcterms:W3CDTF">2015-12-29T08:06:59Z</dcterms:created>
  <dcterms:modified xsi:type="dcterms:W3CDTF">2017-12-26T08:42:27Z</dcterms:modified>
</cp:coreProperties>
</file>