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87" r:id="rId7"/>
    <p:sldId id="259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285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A01A"/>
    <a:srgbClr val="BFD6AA"/>
    <a:srgbClr val="DBE6AE"/>
    <a:srgbClr val="179988"/>
    <a:srgbClr val="EBCB41"/>
    <a:srgbClr val="DC5436"/>
    <a:srgbClr val="5B9BD5"/>
    <a:srgbClr val="FFF9B2"/>
    <a:srgbClr val="FEFDDA"/>
    <a:srgbClr val="FFF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7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330" y="48"/>
      </p:cViewPr>
      <p:guideLst>
        <p:guide orient="horz" pos="2108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CFCDB-F85E-40AA-9DD1-5B2AE392808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9629E-6770-401B-A7A6-7B51E340CF6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9629E-6770-401B-A7A6-7B51E340CF6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9629E-6770-401B-A7A6-7B51E340CF6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9629E-6770-401B-A7A6-7B51E340CF6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9629E-6770-401B-A7A6-7B51E340CF6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9629E-6770-401B-A7A6-7B51E340CF6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9629E-6770-401B-A7A6-7B51E340CF6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9629E-6770-401B-A7A6-7B51E340CF6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9629E-6770-401B-A7A6-7B51E340CF6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9629E-6770-401B-A7A6-7B51E340CF6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9629E-6770-401B-A7A6-7B51E340CF6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9629E-6770-401B-A7A6-7B51E340CF6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目录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9629E-6770-401B-A7A6-7B51E340CF6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9629E-6770-401B-A7A6-7B51E340CF6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9629E-6770-401B-A7A6-7B51E340CF6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9629E-6770-401B-A7A6-7B51E340CF6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9629E-6770-401B-A7A6-7B51E340CF6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9629E-6770-401B-A7A6-7B51E340CF6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9629E-6770-401B-A7A6-7B51E340CF6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9629E-6770-401B-A7A6-7B51E340CF6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9629E-6770-401B-A7A6-7B51E340CF6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9629E-6770-401B-A7A6-7B51E340CF6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9629E-6770-401B-A7A6-7B51E340CF6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9629E-6770-401B-A7A6-7B51E340CF6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9629E-6770-401B-A7A6-7B51E340CF6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A086-0195-4757-A405-B0B115F76A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938F-06B8-47C9-A6FF-9DEE8E8499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A086-0195-4757-A405-B0B115F76A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938F-06B8-47C9-A6FF-9DEE8E8499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A086-0195-4757-A405-B0B115F76A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938F-06B8-47C9-A6FF-9DEE8E8499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A086-0195-4757-A405-B0B115F76A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938F-06B8-47C9-A6FF-9DEE8E8499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A086-0195-4757-A405-B0B115F76A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938F-06B8-47C9-A6FF-9DEE8E8499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A086-0195-4757-A405-B0B115F76A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938F-06B8-47C9-A6FF-9DEE8E8499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A086-0195-4757-A405-B0B115F76A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938F-06B8-47C9-A6FF-9DEE8E8499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A086-0195-4757-A405-B0B115F76A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938F-06B8-47C9-A6FF-9DEE8E8499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A086-0195-4757-A405-B0B115F76A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938F-06B8-47C9-A6FF-9DEE8E8499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A086-0195-4757-A405-B0B115F76A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938F-06B8-47C9-A6FF-9DEE8E8499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A086-0195-4757-A405-B0B115F76A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938F-06B8-47C9-A6FF-9DEE8E8499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D6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1A086-0195-4757-A405-B0B115F76A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D938F-06B8-47C9-A6FF-9DEE8E8499A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rgbClr val="DBE6A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rgbClr val="DBE6A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rgbClr val="DBE6A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zh-CN" altLang="en-US" sz="300" dirty="0">
              <a:solidFill>
                <a:srgbClr val="DBE6A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 sz="600" dirty="0">
                <a:solidFill>
                  <a:srgbClr val="DBE6A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  <a:endParaRPr lang="en-US" altLang="zh-CN" sz="600" dirty="0">
              <a:solidFill>
                <a:srgbClr val="DBE6A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11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12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13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14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15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16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17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18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19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2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20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21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22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23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24.xml.rels><?xml version='1.0' encoding='UTF-8' standalone='yes'?>
<Relationships xmlns="http://schemas.openxmlformats.org/package/2006/relationships"><Relationship Id="rId7" Type="http://schemas.openxmlformats.org/officeDocument/2006/relationships/notesSlide" Target="../notesSlides/notesSlide24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3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4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5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6.xml.rels><?xml version='1.0' encoding='UTF-8' standalone='yes'?>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microsoft.com/office/2007/relationships/hdphoto" Target="../media/image7.wdp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7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8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9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5"/>
          <a:stretch>
            <a:fillRect/>
          </a:stretch>
        </p:blipFill>
        <p:spPr>
          <a:xfrm>
            <a:off x="1189630" y="0"/>
            <a:ext cx="9812740" cy="69262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DBE6AE"/>
              </a:clrFrom>
              <a:clrTo>
                <a:srgbClr val="DBE6A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99" t="14793" b="67641"/>
          <a:stretch>
            <a:fillRect/>
          </a:stretch>
        </p:blipFill>
        <p:spPr>
          <a:xfrm flipH="1" flipV="1">
            <a:off x="10464352" y="4454316"/>
            <a:ext cx="556647" cy="51460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DBE6AE"/>
              </a:clrFrom>
              <a:clrTo>
                <a:srgbClr val="DBE6A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99" t="14793" b="67641"/>
          <a:stretch>
            <a:fillRect/>
          </a:stretch>
        </p:blipFill>
        <p:spPr>
          <a:xfrm flipV="1">
            <a:off x="9401030" y="5752019"/>
            <a:ext cx="1031488" cy="95358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DBE6AE"/>
              </a:clrFrom>
              <a:clrTo>
                <a:srgbClr val="DBE6A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99" t="14793" b="67641"/>
          <a:stretch>
            <a:fillRect/>
          </a:stretch>
        </p:blipFill>
        <p:spPr>
          <a:xfrm flipV="1">
            <a:off x="2400300" y="5373512"/>
            <a:ext cx="1440918" cy="133208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7" t="68713" r="32551"/>
          <a:stretch>
            <a:fillRect/>
          </a:stretch>
        </p:blipFill>
        <p:spPr>
          <a:xfrm>
            <a:off x="4942447" y="938470"/>
            <a:ext cx="401870" cy="45388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DBE6AE"/>
              </a:clrFrom>
              <a:clrTo>
                <a:srgbClr val="DBE6AE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99" t="14793" b="67641"/>
          <a:stretch>
            <a:fillRect/>
          </a:stretch>
        </p:blipFill>
        <p:spPr>
          <a:xfrm flipV="1">
            <a:off x="3202972" y="4538854"/>
            <a:ext cx="897007" cy="82925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0" b="63169"/>
          <a:stretch>
            <a:fillRect/>
          </a:stretch>
        </p:blipFill>
        <p:spPr>
          <a:xfrm>
            <a:off x="6844022" y="1972279"/>
            <a:ext cx="1039544" cy="1052440"/>
          </a:xfrm>
          <a:prstGeom prst="rect">
            <a:avLst/>
          </a:prstGeom>
        </p:spPr>
      </p:pic>
      <p:pic>
        <p:nvPicPr>
          <p:cNvPr id="23" name="人教版小学六年级语文上册第13课《只有一个地球》课文朗读MP3免费下载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6700" y="-990600"/>
            <a:ext cx="609600" cy="609600"/>
          </a:xfrm>
          <a:prstGeom prst="rect">
            <a:avLst/>
          </a:prstGeom>
        </p:spPr>
      </p:pic>
      <p:sp>
        <p:nvSpPr>
          <p:cNvPr id="7" name="云形 6"/>
          <p:cNvSpPr/>
          <p:nvPr/>
        </p:nvSpPr>
        <p:spPr>
          <a:xfrm>
            <a:off x="6093994" y="4006387"/>
            <a:ext cx="2815772" cy="150948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6384163" y="4230710"/>
            <a:ext cx="2235776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讲师：</a:t>
            </a:r>
            <a:r>
              <a:rPr 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学校：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55115" y="2041525"/>
            <a:ext cx="1301750" cy="14452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zh-CN" sz="8800" b="1">
                <a:ln w="2857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华康海报体W12(P)" panose="040B0C00000000000000" charset="-122"/>
                <a:ea typeface="华康海报体W12(P)" panose="040B0C00000000000000" charset="-122"/>
              </a:rPr>
              <a:t>只</a:t>
            </a:r>
            <a:endParaRPr lang="zh-CN" altLang="zh-CN" sz="8800" b="1">
              <a:ln w="2857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华康海报体W12(P)" panose="040B0C00000000000000" charset="-122"/>
              <a:ea typeface="华康海报体W12(P)" panose="040B0C00000000000000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90240" y="2560955"/>
            <a:ext cx="1301750" cy="14452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zh-CN" sz="8800" b="1">
                <a:ln w="28575" cmpd="sng">
                  <a:solidFill>
                    <a:schemeClr val="accent6"/>
                  </a:solidFill>
                  <a:prstDash val="solid"/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华康海报体W12(P)" panose="040B0C00000000000000" charset="-122"/>
                <a:ea typeface="华康海报体W12(P)" panose="040B0C00000000000000" charset="-122"/>
              </a:rPr>
              <a:t>有</a:t>
            </a:r>
            <a:endParaRPr lang="zh-CN" altLang="zh-CN" sz="8800" b="1">
              <a:ln w="28575" cmpd="sng">
                <a:solidFill>
                  <a:schemeClr val="accent6"/>
                </a:solidFill>
                <a:prstDash val="solid"/>
              </a:ln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华康海报体W12(P)" panose="040B0C00000000000000" charset="-122"/>
              <a:ea typeface="华康海报体W12(P)" panose="040B0C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91990" y="2748915"/>
            <a:ext cx="1301750" cy="14452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zh-CN" sz="8800" b="1">
                <a:ln w="2857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华康海报体W12(P)" panose="040B0C00000000000000" charset="-122"/>
                <a:ea typeface="华康海报体W12(P)" panose="040B0C00000000000000" charset="-122"/>
              </a:rPr>
              <a:t>一</a:t>
            </a:r>
            <a:endParaRPr lang="zh-CN" altLang="zh-CN" sz="8800" b="1">
              <a:ln w="28575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华康海报体W12(P)" panose="040B0C00000000000000" charset="-122"/>
              <a:ea typeface="华康海报体W12(P)" panose="040B0C00000000000000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793740" y="1902460"/>
            <a:ext cx="1301750" cy="14452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zh-CN" sz="8800" b="1">
                <a:ln w="28575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华康海报体W12(P)" panose="040B0C00000000000000" charset="-122"/>
                <a:ea typeface="华康海报体W12(P)" panose="040B0C00000000000000" charset="-122"/>
              </a:rPr>
              <a:t>个</a:t>
            </a:r>
            <a:endParaRPr lang="zh-CN" altLang="zh-CN" sz="8800" b="1">
              <a:ln w="28575" cmpd="sng">
                <a:solidFill>
                  <a:schemeClr val="accent4"/>
                </a:solidFill>
                <a:prstDash val="solid"/>
              </a:ln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华康海报体W12(P)" panose="040B0C00000000000000" charset="-122"/>
              <a:ea typeface="华康海报体W12(P)" panose="040B0C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022465" y="2748915"/>
            <a:ext cx="1301750" cy="14452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zh-CN" sz="8800" b="1">
                <a:ln w="28575" cmpd="sng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华康海报体W12(P)" panose="040B0C00000000000000" charset="-122"/>
                <a:ea typeface="华康海报体W12(P)" panose="040B0C00000000000000" charset="-122"/>
              </a:rPr>
              <a:t>地</a:t>
            </a:r>
            <a:endParaRPr lang="zh-CN" altLang="zh-CN" sz="8800" b="1">
              <a:ln w="28575" cmpd="sng">
                <a:solidFill>
                  <a:srgbClr val="7030A0"/>
                </a:solidFill>
                <a:prstDash val="solid"/>
              </a:ln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华康海报体W12(P)" panose="040B0C00000000000000" charset="-122"/>
              <a:ea typeface="华康海报体W12(P)" panose="040B0C00000000000000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883525" y="1579245"/>
            <a:ext cx="1301750" cy="14452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zh-CN" sz="8800" b="1">
                <a:ln w="28575" cmpd="sng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华康海报体W12(P)" panose="040B0C00000000000000" charset="-122"/>
                <a:ea typeface="华康海报体W12(P)" panose="040B0C00000000000000" charset="-122"/>
              </a:rPr>
              <a:t>球</a:t>
            </a:r>
            <a:endParaRPr lang="zh-CN" altLang="zh-CN" sz="8800" b="1">
              <a:ln w="28575" cmpd="sng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华康海报体W12(P)" panose="040B0C00000000000000" charset="-122"/>
              <a:ea typeface="华康海报体W12(P)" panose="040B0C00000000000000" charset="-122"/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7" grpId="0" bldLvl="0" animBg="1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5"/>
          <a:stretch>
            <a:fillRect/>
          </a:stretch>
        </p:blipFill>
        <p:spPr>
          <a:xfrm>
            <a:off x="1134605" y="0"/>
            <a:ext cx="9812740" cy="692621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0"/>
          <a:stretch>
            <a:fillRect/>
          </a:stretch>
        </p:blipFill>
        <p:spPr>
          <a:xfrm>
            <a:off x="3714750" y="-543813"/>
            <a:ext cx="4762500" cy="307181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859467" y="992093"/>
            <a:ext cx="2473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朗读课文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云形 12"/>
          <p:cNvSpPr/>
          <p:nvPr/>
        </p:nvSpPr>
        <p:spPr>
          <a:xfrm>
            <a:off x="1227345" y="2133600"/>
            <a:ext cx="9720000" cy="4320000"/>
          </a:xfrm>
          <a:prstGeom prst="cloud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云形 13"/>
          <p:cNvSpPr/>
          <p:nvPr/>
        </p:nvSpPr>
        <p:spPr>
          <a:xfrm>
            <a:off x="1398795" y="2286000"/>
            <a:ext cx="9360000" cy="3960000"/>
          </a:xfrm>
          <a:prstGeom prst="cloud">
            <a:avLst/>
          </a:prstGeom>
          <a:solidFill>
            <a:schemeClr val="accent3">
              <a:lumMod val="60000"/>
              <a:lumOff val="40000"/>
              <a:alpha val="79000"/>
            </a:schemeClr>
          </a:solidFill>
          <a:ln w="28575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114543" y="2844420"/>
            <a:ext cx="68389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000" b="0" i="0" dirty="0" smtClean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“我们这个地球太可爱了，同时又太容易破碎了！”这是宇航员遨游太空目睹地球时发出的感叹。</a:t>
            </a:r>
            <a:endParaRPr lang="zh-CN" altLang="en-US" sz="2000" b="0" i="0" dirty="0" smtClean="0">
              <a:solidFill>
                <a:srgbClr val="3333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000" b="0" i="0" dirty="0" smtClean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我们只有一个地球，如果它被破坏了，我们别无去处。如果地球上的各种资源都枯竭了，我们很难从别的地方得到补充。我们要精心地保护地球，保护地球的生态环境。让地球更好地造福于我们的子孙后代吧！</a:t>
            </a:r>
            <a:endParaRPr lang="zh-CN" altLang="en-US" sz="2000" b="0" i="0" dirty="0">
              <a:solidFill>
                <a:srgbClr val="3333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00" t="53518"/>
          <a:stretch>
            <a:fillRect/>
          </a:stretch>
        </p:blipFill>
        <p:spPr>
          <a:xfrm>
            <a:off x="8477250" y="3603882"/>
            <a:ext cx="3809108" cy="35919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5"/>
          <a:stretch>
            <a:fillRect/>
          </a:stretch>
        </p:blipFill>
        <p:spPr>
          <a:xfrm>
            <a:off x="0" y="0"/>
            <a:ext cx="12192000" cy="6926212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0"/>
          <a:stretch>
            <a:fillRect/>
          </a:stretch>
        </p:blipFill>
        <p:spPr>
          <a:xfrm>
            <a:off x="3714750" y="-543813"/>
            <a:ext cx="4762500" cy="3071813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4804442" y="919647"/>
            <a:ext cx="2473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分段说明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2495855" y="2528000"/>
            <a:ext cx="49820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地球很美丽、很渺小。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人类对地球资源的破坏。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地球资源枯竭后，人类无法移居。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号召人类保护地球。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5296642" y="2532960"/>
            <a:ext cx="3028251" cy="6150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第一、二段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5757488" y="3274435"/>
            <a:ext cx="3028251" cy="6150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第三、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段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6875520" y="4051494"/>
            <a:ext cx="3028251" cy="6150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第五、六、七段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5296641" y="4795564"/>
            <a:ext cx="3028251" cy="6150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第八、九段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84" grpId="0"/>
      <p:bldP spid="102" grpId="0"/>
      <p:bldP spid="103" grpId="0"/>
      <p:bldP spid="10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5"/>
          <a:stretch>
            <a:fillRect/>
          </a:stretch>
        </p:blipFill>
        <p:spPr>
          <a:xfrm>
            <a:off x="0" y="0"/>
            <a:ext cx="12192000" cy="6926212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0"/>
          <a:stretch>
            <a:fillRect/>
          </a:stretch>
        </p:blipFill>
        <p:spPr>
          <a:xfrm>
            <a:off x="3714750" y="-543813"/>
            <a:ext cx="4762500" cy="3071813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4804442" y="919647"/>
            <a:ext cx="2473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句子理解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723900" y="2202466"/>
            <a:ext cx="7029450" cy="1201834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086100" y="3885144"/>
            <a:ext cx="7029450" cy="25292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478286" y="2322738"/>
            <a:ext cx="5662926" cy="961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i="0" dirty="0" smtClean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①地球，这位人类的母亲，这个生命的摇篮，是那样的美丽壮观，和蔼可亲。</a:t>
            </a:r>
            <a:endParaRPr lang="zh-CN" altLang="en-US" sz="2000" b="1" i="0" dirty="0" smtClean="0">
              <a:solidFill>
                <a:srgbClr val="3333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087095" y="4299340"/>
            <a:ext cx="5366982" cy="133062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spAutoFit/>
          </a:bodyPr>
          <a:lstStyle>
            <a:lvl1pPr indent="317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>
              <a:lnSpc>
                <a:spcPct val="150000"/>
              </a:lnSpc>
            </a:pP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这个句子采用了打比方的说法，将地球比作母亲和摇篮，说明了只有一个地球，突出了地球的可爱与美丽，体现了作者对地球的热爱之情。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5"/>
          <a:stretch>
            <a:fillRect/>
          </a:stretch>
        </p:blipFill>
        <p:spPr>
          <a:xfrm>
            <a:off x="0" y="0"/>
            <a:ext cx="12192000" cy="6926212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0"/>
          <a:stretch>
            <a:fillRect/>
          </a:stretch>
        </p:blipFill>
        <p:spPr>
          <a:xfrm>
            <a:off x="3714750" y="-543813"/>
            <a:ext cx="4762500" cy="3071813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4804442" y="919647"/>
            <a:ext cx="2473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句子理解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3086100" y="3591331"/>
            <a:ext cx="7029450" cy="252927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400425" y="3948113"/>
            <a:ext cx="6400800" cy="184665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spAutoFit/>
          </a:bodyPr>
          <a:lstStyle>
            <a:lvl1pPr indent="317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>
              <a:lnSpc>
                <a:spcPct val="150000"/>
              </a:lnSpc>
            </a:pP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“渺小”是微不足道的意思，这句话的意思是说地球在茫茫的宇宙中，就如同大海里的一叶扁舟般微小，由此可见，人类的活动范围是非常有限的。从而说明了地球对于人类而言是多么的珍贵，人类应该珍惜和保护地球。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下箭头标注 2"/>
          <p:cNvSpPr/>
          <p:nvPr/>
        </p:nvSpPr>
        <p:spPr>
          <a:xfrm>
            <a:off x="609600" y="2570863"/>
            <a:ext cx="7029450" cy="1201834"/>
          </a:xfrm>
          <a:prstGeom prst="downArrowCallou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725936" y="2730339"/>
            <a:ext cx="5662926" cy="49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i="0" dirty="0" smtClean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②同苍茫宇宙相比，地球是渺小的。</a:t>
            </a:r>
            <a:endParaRPr lang="zh-CN" altLang="en-US" sz="2000" b="1" i="0" dirty="0" smtClean="0">
              <a:solidFill>
                <a:srgbClr val="3333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5"/>
          <a:stretch>
            <a:fillRect/>
          </a:stretch>
        </p:blipFill>
        <p:spPr>
          <a:xfrm>
            <a:off x="0" y="0"/>
            <a:ext cx="12192000" cy="6926212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0"/>
          <a:stretch>
            <a:fillRect/>
          </a:stretch>
        </p:blipFill>
        <p:spPr>
          <a:xfrm>
            <a:off x="3714750" y="-543813"/>
            <a:ext cx="4762500" cy="3071813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4804442" y="919647"/>
            <a:ext cx="2473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句子理解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175416" y="2598550"/>
            <a:ext cx="7778083" cy="30981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云形标注 2"/>
          <p:cNvSpPr/>
          <p:nvPr/>
        </p:nvSpPr>
        <p:spPr>
          <a:xfrm>
            <a:off x="4324757" y="5109606"/>
            <a:ext cx="7029450" cy="1462643"/>
          </a:xfrm>
          <a:prstGeom prst="cloudCallout">
            <a:avLst>
              <a:gd name="adj1" fmla="val -14600"/>
              <a:gd name="adj2" fmla="val -62721"/>
            </a:avLst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130214" y="5355176"/>
            <a:ext cx="57873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i="0" dirty="0" smtClean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③人类生活所需要的水资源、森林资源、生物资源、大气资源，本来是可以不断再生，长期给人类作贡献的。</a:t>
            </a:r>
            <a:endParaRPr lang="zh-CN" altLang="en-US" sz="2000" b="1" i="0" dirty="0" smtClean="0">
              <a:solidFill>
                <a:srgbClr val="3333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543798" y="2762615"/>
            <a:ext cx="7041318" cy="276998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spAutoFit/>
          </a:bodyPr>
          <a:lstStyle>
            <a:lvl1pPr indent="317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>
              <a:lnSpc>
                <a:spcPct val="150000"/>
              </a:lnSpc>
            </a:pP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“本来”是“原先、先前”的意思，它准确地点明了可再生资源已遭受破坏，强调了“水资源、森林资源、生物资源、大气资源”原先的可再生性，突出了地球的不可再生性，体现了说明文语言的科学性、严谨性。结合前文“矿物资源”的阐述，再一次证实了自然资源的有限及面临的危机，从而给读者以警示、提醒。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5"/>
          <a:stretch>
            <a:fillRect/>
          </a:stretch>
        </p:blipFill>
        <p:spPr>
          <a:xfrm>
            <a:off x="0" y="0"/>
            <a:ext cx="12192000" cy="6926212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0"/>
          <a:stretch>
            <a:fillRect/>
          </a:stretch>
        </p:blipFill>
        <p:spPr>
          <a:xfrm>
            <a:off x="3714750" y="-543813"/>
            <a:ext cx="4762500" cy="3071813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4804442" y="919647"/>
            <a:ext cx="2473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句子理解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175416" y="2268587"/>
            <a:ext cx="7778083" cy="34280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波形 2"/>
          <p:cNvSpPr/>
          <p:nvPr/>
        </p:nvSpPr>
        <p:spPr>
          <a:xfrm>
            <a:off x="4324757" y="5109606"/>
            <a:ext cx="7029450" cy="1462643"/>
          </a:xfrm>
          <a:prstGeom prst="wave">
            <a:avLst>
              <a:gd name="adj1" fmla="val 12500"/>
              <a:gd name="adj2" fmla="val 2168"/>
            </a:avLst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683981" y="5295778"/>
            <a:ext cx="63110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i="0" dirty="0" smtClean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④科学家已经证明，至少在以地球为中心</a:t>
            </a:r>
            <a:r>
              <a:rPr lang="en-US" altLang="zh-CN" sz="2000" b="1" i="0" dirty="0" smtClean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zh-CN" altLang="en-US" sz="2000" b="1" i="0" dirty="0" smtClean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万亿千米的范围内，没有适合人类居住的第二个星球。</a:t>
            </a:r>
            <a:endParaRPr lang="zh-CN" altLang="en-US" sz="2000" b="1" i="0" dirty="0" smtClean="0">
              <a:solidFill>
                <a:srgbClr val="3333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435932" y="2407391"/>
            <a:ext cx="7257050" cy="27156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spAutoFit/>
          </a:bodyPr>
          <a:lstStyle>
            <a:lvl1pPr indent="317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>
              <a:lnSpc>
                <a:spcPct val="150000"/>
              </a:lnSpc>
            </a:pP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这句话引用了科学家的研究成果，“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万亿千米”直观地表明了范围之大，大到人类根本无法到达。“至少”一词是强调了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世纪的研究成果还只限于这个范围，“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万亿千米”以外的情况还不能确定，体现了说明的严谨性。同时，“至少”是“最少”的意思，又进一步说明了距离的遥远，从而简洁有力地证实：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世纪还找不到第二个适合人类居住的星球。易于理，又让人信服。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5"/>
          <a:stretch>
            <a:fillRect/>
          </a:stretch>
        </p:blipFill>
        <p:spPr>
          <a:xfrm>
            <a:off x="0" y="0"/>
            <a:ext cx="12192000" cy="6926212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0"/>
          <a:stretch>
            <a:fillRect/>
          </a:stretch>
        </p:blipFill>
        <p:spPr>
          <a:xfrm>
            <a:off x="3714750" y="-543813"/>
            <a:ext cx="4762500" cy="3071813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4804442" y="919647"/>
            <a:ext cx="2473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句子理解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2151932" y="2995613"/>
            <a:ext cx="7778083" cy="36146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十字形 2"/>
          <p:cNvSpPr/>
          <p:nvPr/>
        </p:nvSpPr>
        <p:spPr>
          <a:xfrm>
            <a:off x="2713047" y="2081986"/>
            <a:ext cx="6732052" cy="1048065"/>
          </a:xfrm>
          <a:prstGeom prst="plus">
            <a:avLst>
              <a:gd name="adj" fmla="val 37752"/>
            </a:avLst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016580" y="2368499"/>
            <a:ext cx="61588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i="0" dirty="0" smtClean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⑤我们这个地球太可爱了，同时又太容易破碎了！</a:t>
            </a:r>
            <a:endParaRPr lang="zh-CN" altLang="en-US" sz="2000" b="1" i="0" dirty="0" smtClean="0">
              <a:solidFill>
                <a:srgbClr val="3333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482324" y="3187088"/>
            <a:ext cx="7227352" cy="32316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spAutoFit/>
          </a:bodyPr>
          <a:lstStyle>
            <a:lvl1pPr indent="317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>
              <a:lnSpc>
                <a:spcPct val="150000"/>
              </a:lnSpc>
            </a:pP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这句话引用了宇航员的感叹，与前文照应，简洁、形象地概括了地球的特征，突出了保护地球生态环境的重要性。说地球“可爱”，是因为地球无私地养育着人类，孕育着万物。而“破碎”一词，一般用来形容玻璃、瓷器之类的易碎品，在这里可理解为因各种原因造成的对地球的伤害，如，文中提到的资源枯竭的危机。这样表达不仅使句子生动形象，同时又能引起人类的警觉，突出了保护地球的紧迫性。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5"/>
          <a:stretch>
            <a:fillRect/>
          </a:stretch>
        </p:blipFill>
        <p:spPr>
          <a:xfrm>
            <a:off x="0" y="0"/>
            <a:ext cx="12192000" cy="6926212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0"/>
          <a:stretch>
            <a:fillRect/>
          </a:stretch>
        </p:blipFill>
        <p:spPr>
          <a:xfrm>
            <a:off x="3714750" y="-543813"/>
            <a:ext cx="4762500" cy="3071813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4804442" y="919647"/>
            <a:ext cx="2473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词语理解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59904" y="2424069"/>
            <a:ext cx="70721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i="0" dirty="0" smtClean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晶莹：</a:t>
            </a:r>
            <a:r>
              <a:rPr lang="zh-CN" altLang="en-US" sz="2000" b="0" i="0" dirty="0" smtClean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光亮而透明。文中指地球的外表光亮而透明。</a:t>
            </a:r>
            <a:endParaRPr lang="zh-CN" altLang="en-US" sz="2000" b="0" i="0" dirty="0" smtClean="0">
              <a:solidFill>
                <a:srgbClr val="3333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i="0" dirty="0" smtClean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遨游：</a:t>
            </a:r>
            <a:r>
              <a:rPr lang="zh-CN" altLang="en-US" sz="2000" b="0" i="0" dirty="0" smtClean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漫游，游历。</a:t>
            </a:r>
            <a:endParaRPr lang="zh-CN" altLang="en-US" sz="2000" b="0" i="0" dirty="0" smtClean="0">
              <a:solidFill>
                <a:srgbClr val="3333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i="0" dirty="0" smtClean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资源：</a:t>
            </a:r>
            <a:r>
              <a:rPr lang="zh-CN" altLang="en-US" sz="2000" b="0" i="0" dirty="0" smtClean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生产资料或生活资料的天然来源。</a:t>
            </a:r>
            <a:endParaRPr lang="zh-CN" altLang="en-US" sz="2000" b="0" i="0" dirty="0" smtClean="0">
              <a:solidFill>
                <a:srgbClr val="3333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i="0" dirty="0" smtClean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矿物：</a:t>
            </a:r>
            <a:r>
              <a:rPr lang="zh-CN" altLang="en-US" sz="2000" b="0" i="0" dirty="0" smtClean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地壳中存在的自然化合物和少数自然元素，具有相对固定的化学成分和性质。大部分是固态的（如， 铁矿石），有的是液态的（如，自然汞）或气态的（如，</a:t>
            </a:r>
            <a:r>
              <a:rPr lang="zh-CN" altLang="en-US" sz="2000" b="0" i="0" u="none" strike="noStrike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氦</a:t>
            </a:r>
            <a:r>
              <a:rPr lang="zh-CN" altLang="en-US" sz="2000" b="0" i="0" dirty="0" smtClean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）。</a:t>
            </a:r>
            <a:endParaRPr lang="zh-CN" altLang="en-US" sz="2000" b="0" i="0" dirty="0" smtClean="0">
              <a:solidFill>
                <a:srgbClr val="3333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5"/>
          <a:stretch>
            <a:fillRect/>
          </a:stretch>
        </p:blipFill>
        <p:spPr>
          <a:xfrm>
            <a:off x="0" y="0"/>
            <a:ext cx="12192000" cy="6926212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0"/>
          <a:stretch>
            <a:fillRect/>
          </a:stretch>
        </p:blipFill>
        <p:spPr>
          <a:xfrm>
            <a:off x="3714750" y="-543813"/>
            <a:ext cx="4762500" cy="3071813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4804442" y="919647"/>
            <a:ext cx="2473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词语理解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70356" y="2788114"/>
            <a:ext cx="72512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i="0" dirty="0" smtClean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恩赐：</a:t>
            </a:r>
            <a:r>
              <a:rPr lang="zh-CN" altLang="en-US" sz="2000" b="0" i="0" dirty="0" smtClean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原指帝王给予赏赐，现泛指因怜悯而施舍。</a:t>
            </a:r>
            <a:endParaRPr lang="zh-CN" altLang="en-US" sz="2000" b="0" i="0" dirty="0" smtClean="0">
              <a:solidFill>
                <a:srgbClr val="3333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i="0" dirty="0" smtClean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节制：</a:t>
            </a:r>
            <a:r>
              <a:rPr lang="zh-CN" altLang="en-US" sz="2000" b="0" i="0" dirty="0" smtClean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限制，控制。</a:t>
            </a:r>
            <a:endParaRPr lang="zh-CN" altLang="en-US" sz="2000" b="0" i="0" dirty="0" smtClean="0">
              <a:solidFill>
                <a:srgbClr val="3333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i="0" dirty="0" smtClean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枯竭：</a:t>
            </a:r>
            <a:r>
              <a:rPr lang="zh-CN" altLang="en-US" sz="2000" b="0" i="0" dirty="0" smtClean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（水源）干涸或指体力、资财等用尽。</a:t>
            </a:r>
            <a:endParaRPr lang="zh-CN" altLang="en-US" sz="2000" b="0" i="0" dirty="0" smtClean="0">
              <a:solidFill>
                <a:srgbClr val="3333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i="0" dirty="0" smtClean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滥用：</a:t>
            </a:r>
            <a:r>
              <a:rPr lang="zh-CN" altLang="en-US" sz="2000" b="0" i="0" dirty="0" smtClean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胡乱或过度地使用。文中指胡乱或过度地使用化学品。</a:t>
            </a:r>
            <a:endParaRPr lang="zh-CN" altLang="en-US" sz="2000" b="0" i="0" dirty="0" smtClean="0">
              <a:solidFill>
                <a:srgbClr val="3333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5"/>
          <a:stretch>
            <a:fillRect/>
          </a:stretch>
        </p:blipFill>
        <p:spPr>
          <a:xfrm>
            <a:off x="0" y="0"/>
            <a:ext cx="12192000" cy="6926212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0"/>
          <a:stretch>
            <a:fillRect/>
          </a:stretch>
        </p:blipFill>
        <p:spPr>
          <a:xfrm>
            <a:off x="3714750" y="-543813"/>
            <a:ext cx="4762500" cy="3071813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4804442" y="919647"/>
            <a:ext cx="2473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词语理解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56640" y="2782158"/>
            <a:ext cx="680676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i="0" dirty="0" smtClean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威胁：</a:t>
            </a:r>
            <a:r>
              <a:rPr lang="zh-CN" altLang="en-US" sz="2000" b="0" i="0" dirty="0" smtClean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用威力逼迫、</a:t>
            </a:r>
            <a:r>
              <a:rPr lang="zh-CN" altLang="en-US" sz="2000" b="0" i="0" u="none" strike="noStrike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恫吓</a:t>
            </a:r>
            <a:r>
              <a:rPr lang="zh-CN" altLang="en-US" sz="2000" b="0" i="0" dirty="0" smtClean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，使人屈服。文中指自然资源被破坏及一系列的生态灾难，会对人类的生存造成极大的危害，甚至最终使人类无法生存下去。</a:t>
            </a:r>
            <a:endParaRPr lang="zh-CN" altLang="en-US" sz="2000" b="0" i="0" dirty="0" smtClean="0">
              <a:solidFill>
                <a:srgbClr val="3333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i="0" dirty="0" smtClean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慷慨：</a:t>
            </a:r>
            <a:r>
              <a:rPr lang="zh-CN" altLang="en-US" sz="2000" b="0" i="0" dirty="0" smtClean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不吝惜。</a:t>
            </a:r>
            <a:endParaRPr lang="zh-CN" altLang="en-US" sz="2000" b="0" i="0" dirty="0" smtClean="0">
              <a:solidFill>
                <a:srgbClr val="3333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i="0" dirty="0" smtClean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璀璨：</a:t>
            </a:r>
            <a:r>
              <a:rPr lang="zh-CN" altLang="en-US" sz="2000" b="0" i="0" dirty="0" smtClean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形容珠玉等光彩鲜明，非常绚丽。也用于人或事物。</a:t>
            </a:r>
            <a:endParaRPr lang="zh-CN" altLang="en-US" sz="2000" b="0" i="0" dirty="0">
              <a:solidFill>
                <a:srgbClr val="3333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5"/>
          <a:stretch>
            <a:fillRect/>
          </a:stretch>
        </p:blipFill>
        <p:spPr>
          <a:xfrm>
            <a:off x="1134605" y="0"/>
            <a:ext cx="9812740" cy="6926212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622935" y="2821433"/>
            <a:ext cx="4949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预习检测，大声朗读课文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521710" y="3566952"/>
            <a:ext cx="5135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详读课文，理解词义和句义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343090" y="4319457"/>
            <a:ext cx="5494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学习课文说明方法，思考问题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椭圆 21"/>
          <p:cNvSpPr>
            <a:spLocks noChangeAspect="1"/>
          </p:cNvSpPr>
          <p:nvPr/>
        </p:nvSpPr>
        <p:spPr>
          <a:xfrm>
            <a:off x="8600370" y="6149754"/>
            <a:ext cx="360000" cy="360000"/>
          </a:xfrm>
          <a:prstGeom prst="ellipse">
            <a:avLst/>
          </a:prstGeom>
          <a:solidFill>
            <a:srgbClr val="DC5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>
            <a:spLocks noChangeAspect="1"/>
          </p:cNvSpPr>
          <p:nvPr/>
        </p:nvSpPr>
        <p:spPr>
          <a:xfrm>
            <a:off x="7289391" y="3252104"/>
            <a:ext cx="288000" cy="288000"/>
          </a:xfrm>
          <a:prstGeom prst="ellipse">
            <a:avLst/>
          </a:prstGeom>
          <a:solidFill>
            <a:srgbClr val="EBC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>
            <a:spLocks noChangeAspect="1"/>
          </p:cNvSpPr>
          <p:nvPr/>
        </p:nvSpPr>
        <p:spPr>
          <a:xfrm>
            <a:off x="990605" y="3576300"/>
            <a:ext cx="288000" cy="288000"/>
          </a:xfrm>
          <a:prstGeom prst="ellipse">
            <a:avLst/>
          </a:prstGeom>
          <a:solidFill>
            <a:srgbClr val="1799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>
            <a:spLocks noChangeAspect="1"/>
          </p:cNvSpPr>
          <p:nvPr/>
        </p:nvSpPr>
        <p:spPr>
          <a:xfrm>
            <a:off x="1939561" y="998583"/>
            <a:ext cx="252000" cy="252000"/>
          </a:xfrm>
          <a:prstGeom prst="ellipse">
            <a:avLst/>
          </a:prstGeom>
          <a:solidFill>
            <a:srgbClr val="1799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>
            <a:spLocks noChangeAspect="1"/>
          </p:cNvSpPr>
          <p:nvPr/>
        </p:nvSpPr>
        <p:spPr>
          <a:xfrm>
            <a:off x="1672268" y="6085575"/>
            <a:ext cx="180000" cy="180000"/>
          </a:xfrm>
          <a:prstGeom prst="ellipse">
            <a:avLst/>
          </a:prstGeom>
          <a:solidFill>
            <a:srgbClr val="DC5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>
            <a:spLocks noChangeAspect="1"/>
          </p:cNvSpPr>
          <p:nvPr/>
        </p:nvSpPr>
        <p:spPr>
          <a:xfrm>
            <a:off x="3747731" y="1857783"/>
            <a:ext cx="180000" cy="180000"/>
          </a:xfrm>
          <a:prstGeom prst="ellipse">
            <a:avLst/>
          </a:prstGeom>
          <a:solidFill>
            <a:srgbClr val="EBC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五角星 27"/>
          <p:cNvSpPr>
            <a:spLocks noChangeAspect="1"/>
          </p:cNvSpPr>
          <p:nvPr/>
        </p:nvSpPr>
        <p:spPr>
          <a:xfrm>
            <a:off x="11369133" y="6001857"/>
            <a:ext cx="360000" cy="360000"/>
          </a:xfrm>
          <a:prstGeom prst="star5">
            <a:avLst/>
          </a:prstGeom>
          <a:solidFill>
            <a:srgbClr val="DC5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五角星 28"/>
          <p:cNvSpPr>
            <a:spLocks noChangeAspect="1"/>
          </p:cNvSpPr>
          <p:nvPr/>
        </p:nvSpPr>
        <p:spPr>
          <a:xfrm>
            <a:off x="2278917" y="4473956"/>
            <a:ext cx="288000" cy="288000"/>
          </a:xfrm>
          <a:prstGeom prst="star5">
            <a:avLst/>
          </a:prstGeom>
          <a:solidFill>
            <a:srgbClr val="EBC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五角星 29"/>
          <p:cNvSpPr>
            <a:spLocks noChangeAspect="1"/>
          </p:cNvSpPr>
          <p:nvPr/>
        </p:nvSpPr>
        <p:spPr>
          <a:xfrm>
            <a:off x="11081133" y="3720527"/>
            <a:ext cx="288000" cy="288000"/>
          </a:xfrm>
          <a:prstGeom prst="star5">
            <a:avLst/>
          </a:prstGeom>
          <a:solidFill>
            <a:srgbClr val="1799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五角星 30"/>
          <p:cNvSpPr>
            <a:spLocks noChangeAspect="1"/>
          </p:cNvSpPr>
          <p:nvPr/>
        </p:nvSpPr>
        <p:spPr>
          <a:xfrm>
            <a:off x="5970000" y="4988185"/>
            <a:ext cx="252000" cy="252000"/>
          </a:xfrm>
          <a:prstGeom prst="star5">
            <a:avLst/>
          </a:prstGeom>
          <a:solidFill>
            <a:srgbClr val="1799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五角星 31"/>
          <p:cNvSpPr>
            <a:spLocks noChangeAspect="1"/>
          </p:cNvSpPr>
          <p:nvPr/>
        </p:nvSpPr>
        <p:spPr>
          <a:xfrm>
            <a:off x="8053225" y="1410018"/>
            <a:ext cx="180000" cy="180000"/>
          </a:xfrm>
          <a:prstGeom prst="star5">
            <a:avLst/>
          </a:prstGeom>
          <a:solidFill>
            <a:srgbClr val="DC5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五角星 32"/>
          <p:cNvSpPr>
            <a:spLocks noChangeAspect="1"/>
          </p:cNvSpPr>
          <p:nvPr/>
        </p:nvSpPr>
        <p:spPr>
          <a:xfrm>
            <a:off x="10238928" y="1500018"/>
            <a:ext cx="180000" cy="180000"/>
          </a:xfrm>
          <a:prstGeom prst="star5">
            <a:avLst/>
          </a:prstGeom>
          <a:solidFill>
            <a:srgbClr val="EBC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0"/>
          <a:stretch>
            <a:fillRect/>
          </a:stretch>
        </p:blipFill>
        <p:spPr>
          <a:xfrm>
            <a:off x="3714750" y="-543813"/>
            <a:ext cx="4762500" cy="3071813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859467" y="913249"/>
            <a:ext cx="2473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5"/>
          <a:stretch>
            <a:fillRect/>
          </a:stretch>
        </p:blipFill>
        <p:spPr>
          <a:xfrm>
            <a:off x="0" y="0"/>
            <a:ext cx="12192000" cy="6926212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0"/>
          <a:stretch>
            <a:fillRect/>
          </a:stretch>
        </p:blipFill>
        <p:spPr>
          <a:xfrm>
            <a:off x="3714750" y="-543813"/>
            <a:ext cx="4762500" cy="3071813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4804442" y="919647"/>
            <a:ext cx="2473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词语理解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375550" y="2424069"/>
            <a:ext cx="5440899" cy="1183404"/>
            <a:chOff x="1836608" y="2402715"/>
            <a:chExt cx="5440899" cy="1183404"/>
          </a:xfrm>
        </p:grpSpPr>
        <p:sp>
          <p:nvSpPr>
            <p:cNvPr id="2" name="下箭头标注 1"/>
            <p:cNvSpPr/>
            <p:nvPr/>
          </p:nvSpPr>
          <p:spPr>
            <a:xfrm>
              <a:off x="1836608" y="2424069"/>
              <a:ext cx="5440899" cy="1162050"/>
            </a:xfrm>
            <a:prstGeom prst="downArrowCallout">
              <a:avLst>
                <a:gd name="adj1" fmla="val 58334"/>
                <a:gd name="adj2" fmla="val 54167"/>
                <a:gd name="adj3" fmla="val 25000"/>
                <a:gd name="adj4" fmla="val 63338"/>
              </a:avLst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2189236" y="2402715"/>
              <a:ext cx="473564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i="0" dirty="0" smtClean="0">
                  <a:solidFill>
                    <a:srgbClr val="333333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CN" altLang="en-US" sz="2000" i="0" dirty="0" smtClean="0">
                  <a:solidFill>
                    <a:srgbClr val="333333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课文写了关于地球哪几方面的内容？并用自己的话概括主要内容</a:t>
              </a:r>
              <a:r>
                <a:rPr lang="zh-CN" altLang="en-US" sz="2000" b="0" i="0" dirty="0" smtClean="0">
                  <a:solidFill>
                    <a:srgbClr val="333333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en-US" sz="2000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375550" y="3652596"/>
            <a:ext cx="5440899" cy="1166879"/>
            <a:chOff x="4179758" y="3631242"/>
            <a:chExt cx="5440899" cy="1166879"/>
          </a:xfrm>
        </p:grpSpPr>
        <p:sp>
          <p:nvSpPr>
            <p:cNvPr id="10" name="下箭头标注 9"/>
            <p:cNvSpPr/>
            <p:nvPr/>
          </p:nvSpPr>
          <p:spPr>
            <a:xfrm>
              <a:off x="4179758" y="3636071"/>
              <a:ext cx="5440899" cy="1162050"/>
            </a:xfrm>
            <a:prstGeom prst="downArrowCallout">
              <a:avLst>
                <a:gd name="adj1" fmla="val 58334"/>
                <a:gd name="adj2" fmla="val 54167"/>
                <a:gd name="adj3" fmla="val 25000"/>
                <a:gd name="adj4" fmla="val 63338"/>
              </a:avLst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4403527" y="3631242"/>
              <a:ext cx="504270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i="0" dirty="0" smtClean="0">
                  <a:solidFill>
                    <a:srgbClr val="333333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r>
                <a:rPr lang="zh-CN" altLang="en-US" sz="2000" i="0" dirty="0" smtClean="0">
                  <a:solidFill>
                    <a:srgbClr val="333333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宇航员为什么发出“我们这个地球太可爱了，同时又太容易破碎了</a:t>
              </a:r>
              <a:r>
                <a:rPr lang="zh-CN" altLang="en-US" sz="2000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！</a:t>
              </a:r>
              <a:r>
                <a:rPr lang="zh-CN" altLang="en-US" sz="2000" i="0" dirty="0" smtClean="0">
                  <a:solidFill>
                    <a:srgbClr val="333333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”的感叹？</a:t>
              </a:r>
              <a:endParaRPr lang="zh-CN" altLang="en-US" sz="2000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375550" y="4888542"/>
            <a:ext cx="5440899" cy="1162050"/>
            <a:chOff x="2503358" y="4867188"/>
            <a:chExt cx="5440899" cy="1162050"/>
          </a:xfrm>
        </p:grpSpPr>
        <p:sp>
          <p:nvSpPr>
            <p:cNvPr id="11" name="下箭头标注 10"/>
            <p:cNvSpPr/>
            <p:nvPr/>
          </p:nvSpPr>
          <p:spPr>
            <a:xfrm>
              <a:off x="2503358" y="4867188"/>
              <a:ext cx="5440899" cy="1162050"/>
            </a:xfrm>
            <a:prstGeom prst="downArrowCallout">
              <a:avLst>
                <a:gd name="adj1" fmla="val 58334"/>
                <a:gd name="adj2" fmla="val 54167"/>
                <a:gd name="adj3" fmla="val 25000"/>
                <a:gd name="adj4" fmla="val 55141"/>
              </a:avLst>
            </a:prstGeom>
            <a:solidFill>
              <a:schemeClr val="bg1"/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3329698" y="4913074"/>
              <a:ext cx="4201236" cy="4996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i="0" dirty="0" smtClean="0">
                  <a:solidFill>
                    <a:srgbClr val="333333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3.</a:t>
              </a:r>
              <a:r>
                <a:rPr lang="zh-CN" altLang="en-US" sz="2000" i="0" dirty="0" smtClean="0">
                  <a:solidFill>
                    <a:srgbClr val="333333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为什么说“只有一个地球”？</a:t>
              </a:r>
              <a:endParaRPr lang="zh-CN" altLang="en-US" sz="2000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5"/>
          <a:stretch>
            <a:fillRect/>
          </a:stretch>
        </p:blipFill>
        <p:spPr>
          <a:xfrm>
            <a:off x="0" y="0"/>
            <a:ext cx="12192000" cy="6926212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0"/>
          <a:stretch>
            <a:fillRect/>
          </a:stretch>
        </p:blipFill>
        <p:spPr>
          <a:xfrm>
            <a:off x="3714750" y="-543813"/>
            <a:ext cx="4762500" cy="3071813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4804442" y="919647"/>
            <a:ext cx="2473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词语理解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半闭框 2"/>
          <p:cNvSpPr/>
          <p:nvPr/>
        </p:nvSpPr>
        <p:spPr>
          <a:xfrm>
            <a:off x="2408100" y="2528000"/>
            <a:ext cx="1080000" cy="1080000"/>
          </a:xfrm>
          <a:prstGeom prst="halfFrame">
            <a:avLst>
              <a:gd name="adj1" fmla="val 10843"/>
              <a:gd name="adj2" fmla="val 8638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半闭框 8"/>
          <p:cNvSpPr/>
          <p:nvPr/>
        </p:nvSpPr>
        <p:spPr>
          <a:xfrm flipH="1" flipV="1">
            <a:off x="8627699" y="4142833"/>
            <a:ext cx="1080000" cy="1080000"/>
          </a:xfrm>
          <a:prstGeom prst="halfFrame">
            <a:avLst>
              <a:gd name="adj1" fmla="val 10843"/>
              <a:gd name="adj2" fmla="val 8638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92616" y="2800350"/>
            <a:ext cx="6806767" cy="2346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b="1" i="0" dirty="0" smtClean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列数字：</a:t>
            </a:r>
            <a:r>
              <a:rPr lang="zh-CN" altLang="en-US" sz="2000" i="0" dirty="0" smtClean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他是一个半径只有六千三百米的星球。</a:t>
            </a:r>
            <a:endParaRPr lang="en-US" altLang="zh-CN" sz="2000" i="0" dirty="0" smtClean="0">
              <a:solidFill>
                <a:srgbClr val="3333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b="1" i="0" dirty="0" smtClean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作比较：</a:t>
            </a:r>
            <a:r>
              <a:rPr lang="zh-CN" altLang="en-US" sz="2000" b="0" i="0" dirty="0" smtClean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但是，同茫茫宇宙相比，地球是渺小的。</a:t>
            </a:r>
            <a:endParaRPr lang="en-US" altLang="zh-CN" sz="2000" b="0" i="0" dirty="0" smtClean="0">
              <a:solidFill>
                <a:srgbClr val="3333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分类别</a:t>
            </a:r>
            <a:r>
              <a:rPr lang="zh-CN" altLang="en-US" sz="2000" b="1" i="0" dirty="0" smtClean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000" i="0" dirty="0" smtClean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人类生活所需要的水资源，深林资源，生物资源，大气资源，本来是可以不断再生，长期给人类贡献的。</a:t>
            </a:r>
            <a:endParaRPr lang="zh-CN" altLang="en-US" sz="2000" i="0" dirty="0">
              <a:solidFill>
                <a:srgbClr val="3333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5"/>
          <a:stretch>
            <a:fillRect/>
          </a:stretch>
        </p:blipFill>
        <p:spPr>
          <a:xfrm>
            <a:off x="0" y="0"/>
            <a:ext cx="12192000" cy="6926212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0"/>
          <a:stretch>
            <a:fillRect/>
          </a:stretch>
        </p:blipFill>
        <p:spPr>
          <a:xfrm>
            <a:off x="3714750" y="-543813"/>
            <a:ext cx="4762500" cy="3071813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4804442" y="919647"/>
            <a:ext cx="2473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词语理解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半闭框 2"/>
          <p:cNvSpPr/>
          <p:nvPr/>
        </p:nvSpPr>
        <p:spPr>
          <a:xfrm flipH="1">
            <a:off x="8474682" y="2349000"/>
            <a:ext cx="1080000" cy="1080000"/>
          </a:xfrm>
          <a:prstGeom prst="halfFrame">
            <a:avLst>
              <a:gd name="adj1" fmla="val 10843"/>
              <a:gd name="adj2" fmla="val 8638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半闭框 8"/>
          <p:cNvSpPr/>
          <p:nvPr/>
        </p:nvSpPr>
        <p:spPr>
          <a:xfrm flipV="1">
            <a:off x="2237717" y="4950987"/>
            <a:ext cx="1080000" cy="1080000"/>
          </a:xfrm>
          <a:prstGeom prst="halfFrame">
            <a:avLst>
              <a:gd name="adj1" fmla="val 10843"/>
              <a:gd name="adj2" fmla="val 8638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492816" y="2528000"/>
            <a:ext cx="680676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 startAt="4"/>
            </a:pPr>
            <a:r>
              <a:rPr lang="zh-CN" altLang="en-US" sz="20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举例子</a:t>
            </a:r>
            <a:r>
              <a:rPr lang="zh-CN" altLang="en-US" sz="2000" b="1" i="0" dirty="0" smtClean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0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拿矿物资源来说，它不是上帝的恩赐，而是经过几百万年，甚至几亿年的地质变化才形成的</a:t>
            </a:r>
            <a:r>
              <a:rPr lang="zh-CN" altLang="en-US" sz="2000" i="0" dirty="0" smtClean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i="0" dirty="0" smtClean="0">
              <a:solidFill>
                <a:srgbClr val="3333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 startAt="4"/>
            </a:pPr>
            <a:r>
              <a:rPr lang="zh-CN" altLang="en-US" sz="20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打比方</a:t>
            </a:r>
            <a:r>
              <a:rPr lang="zh-CN" altLang="en-US" sz="2000" b="1" i="0" dirty="0" smtClean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000" i="0" dirty="0" smtClean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地球，这位人类的母亲，这个生命的摇篮，是那样美丽壮观，和蔼可亲</a:t>
            </a:r>
            <a:r>
              <a:rPr lang="zh-CN" altLang="en-US" sz="2000" b="0" i="0" dirty="0" smtClean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b="0" i="0" dirty="0" smtClean="0">
              <a:solidFill>
                <a:srgbClr val="3333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 startAt="4"/>
            </a:pPr>
            <a:r>
              <a:rPr lang="zh-CN" altLang="en-US" sz="2000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假设说明</a:t>
            </a:r>
            <a:r>
              <a:rPr lang="zh-CN" altLang="en-US" sz="2000" b="1" i="0" dirty="0" smtClean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000" i="0" dirty="0" smtClean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只有一个地球，如果她被破坏了，我们别无去处，如果地球上的各种资源枯竭了，我们很难从别的地方得到补充。</a:t>
            </a:r>
            <a:endParaRPr lang="zh-CN" altLang="en-US" sz="2000" i="0" dirty="0">
              <a:solidFill>
                <a:srgbClr val="3333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5"/>
          <a:stretch>
            <a:fillRect/>
          </a:stretch>
        </p:blipFill>
        <p:spPr>
          <a:xfrm>
            <a:off x="0" y="0"/>
            <a:ext cx="12192000" cy="6926212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0"/>
          <a:stretch>
            <a:fillRect/>
          </a:stretch>
        </p:blipFill>
        <p:spPr>
          <a:xfrm>
            <a:off x="3714750" y="-543813"/>
            <a:ext cx="4762500" cy="3071813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4804442" y="919647"/>
            <a:ext cx="2473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思考问题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云形 10"/>
          <p:cNvSpPr/>
          <p:nvPr/>
        </p:nvSpPr>
        <p:spPr>
          <a:xfrm rot="21129958">
            <a:off x="2745733" y="2401254"/>
            <a:ext cx="5400759" cy="3225890"/>
          </a:xfrm>
          <a:prstGeom prst="cloud">
            <a:avLst/>
          </a:prstGeom>
          <a:solidFill>
            <a:schemeClr val="bg1"/>
          </a:solidFill>
          <a:ln w="1905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714750" y="3463106"/>
            <a:ext cx="41568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i="0" dirty="0" smtClean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为什么说“只有一个地球”？</a:t>
            </a:r>
            <a:endParaRPr lang="zh-CN" altLang="en-US" sz="2400" b="1" i="0" dirty="0">
              <a:solidFill>
                <a:srgbClr val="3333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云形 6"/>
          <p:cNvSpPr/>
          <p:nvPr/>
        </p:nvSpPr>
        <p:spPr>
          <a:xfrm>
            <a:off x="1132115" y="549000"/>
            <a:ext cx="9379668" cy="5760000"/>
          </a:xfrm>
          <a:prstGeom prst="cloud">
            <a:avLst/>
          </a:prstGeom>
          <a:solidFill>
            <a:schemeClr val="bg1"/>
          </a:solidFill>
          <a:ln w="952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716" y="1316697"/>
            <a:ext cx="4687207" cy="619454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13" b="4339"/>
          <a:stretch>
            <a:fillRect/>
          </a:stretch>
        </p:blipFill>
        <p:spPr>
          <a:xfrm>
            <a:off x="-3457" y="0"/>
            <a:ext cx="3515914" cy="65604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4499" y="3227654"/>
            <a:ext cx="3060647" cy="34585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483" y="3379566"/>
            <a:ext cx="3530555" cy="35305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736" y="4055752"/>
            <a:ext cx="2304480" cy="2802248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5755135" y="2967970"/>
            <a:ext cx="5696636" cy="1569660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</a:bodyPr>
          <a:lstStyle/>
          <a:p>
            <a:pPr algn="dist"/>
            <a:r>
              <a:rPr lang="zh-CN" altLang="en-US" sz="11500" dirty="0" smtClean="0">
                <a:ln w="38100"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accent6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谢谢观看</a:t>
            </a:r>
            <a:endParaRPr lang="zh-CN" altLang="en-US" sz="11500" dirty="0">
              <a:ln w="38100">
                <a:solidFill>
                  <a:schemeClr val="bg1">
                    <a:lumMod val="85000"/>
                  </a:schemeClr>
                </a:solidFill>
              </a:ln>
              <a:solidFill>
                <a:schemeClr val="accent6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5"/>
          <a:stretch>
            <a:fillRect/>
          </a:stretch>
        </p:blipFill>
        <p:spPr>
          <a:xfrm>
            <a:off x="1134605" y="0"/>
            <a:ext cx="9812740" cy="6926212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0"/>
          <a:stretch>
            <a:fillRect/>
          </a:stretch>
        </p:blipFill>
        <p:spPr>
          <a:xfrm>
            <a:off x="3715935" y="-598810"/>
            <a:ext cx="4762500" cy="3071813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4804442" y="919647"/>
            <a:ext cx="2473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预习检测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4608354" y="2419887"/>
            <a:ext cx="2981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读拼音写词语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45701" y="3072589"/>
            <a:ext cx="9590545" cy="2228850"/>
          </a:xfrm>
          <a:prstGeom prst="rect">
            <a:avLst/>
          </a:prstGeom>
          <a:solidFill>
            <a:schemeClr val="bg1">
              <a:lumMod val="9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2241433" y="3401089"/>
            <a:ext cx="16610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jīng</a:t>
            </a:r>
            <a:r>
              <a:rPr lang="en-US" altLang="zh-CN" sz="2800" b="1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zh-CN" sz="2800" b="1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yíng</a:t>
            </a:r>
            <a:endParaRPr lang="zh-CN" altLang="en-US" sz="2800" b="1" dirty="0"/>
          </a:p>
        </p:txBody>
      </p:sp>
      <p:sp>
        <p:nvSpPr>
          <p:cNvPr id="26" name="矩形 25"/>
          <p:cNvSpPr/>
          <p:nvPr/>
        </p:nvSpPr>
        <p:spPr>
          <a:xfrm>
            <a:off x="4585475" y="3401089"/>
            <a:ext cx="10038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ēn</a:t>
            </a:r>
            <a:r>
              <a:rPr lang="en-US" altLang="zh-CN" sz="2800" b="1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zh-CN" sz="2800" b="1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cì</a:t>
            </a:r>
            <a:endParaRPr lang="zh-CN" altLang="en-US" sz="2800" b="1" dirty="0"/>
          </a:p>
        </p:txBody>
      </p:sp>
      <p:sp>
        <p:nvSpPr>
          <p:cNvPr id="27" name="矩形 26"/>
          <p:cNvSpPr/>
          <p:nvPr/>
        </p:nvSpPr>
        <p:spPr>
          <a:xfrm>
            <a:off x="6551716" y="3401089"/>
            <a:ext cx="1103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kū</a:t>
            </a:r>
            <a:r>
              <a:rPr lang="en-US" altLang="zh-CN" sz="2800" b="1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zh-CN" sz="2800" b="1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jié</a:t>
            </a:r>
            <a:endParaRPr lang="zh-CN" altLang="en-US" sz="2800" b="1" dirty="0"/>
          </a:p>
        </p:txBody>
      </p:sp>
      <p:sp>
        <p:nvSpPr>
          <p:cNvPr id="28" name="矩形 27"/>
          <p:cNvSpPr/>
          <p:nvPr/>
        </p:nvSpPr>
        <p:spPr>
          <a:xfrm>
            <a:off x="8404732" y="3401089"/>
            <a:ext cx="1662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làn</a:t>
            </a:r>
            <a:r>
              <a:rPr lang="en-US" altLang="zh-CN" sz="2800" b="1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zh-CN" sz="2800" b="1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yòng</a:t>
            </a:r>
            <a:endParaRPr lang="zh-CN" altLang="en-US" sz="2800" b="1" dirty="0"/>
          </a:p>
        </p:txBody>
      </p:sp>
      <p:grpSp>
        <p:nvGrpSpPr>
          <p:cNvPr id="3" name="组合 2"/>
          <p:cNvGrpSpPr/>
          <p:nvPr/>
        </p:nvGrpSpPr>
        <p:grpSpPr>
          <a:xfrm>
            <a:off x="2182872" y="4109254"/>
            <a:ext cx="1771060" cy="878541"/>
            <a:chOff x="2238111" y="3960159"/>
            <a:chExt cx="1771060" cy="878541"/>
          </a:xfrm>
        </p:grpSpPr>
        <p:grpSp>
          <p:nvGrpSpPr>
            <p:cNvPr id="80" name="组合 79"/>
            <p:cNvGrpSpPr>
              <a:grpSpLocks noChangeAspect="1"/>
            </p:cNvGrpSpPr>
            <p:nvPr/>
          </p:nvGrpSpPr>
          <p:grpSpPr>
            <a:xfrm>
              <a:off x="2238111" y="3961427"/>
              <a:ext cx="877273" cy="877273"/>
              <a:chOff x="6458856" y="522513"/>
              <a:chExt cx="1080000" cy="1080000"/>
            </a:xfrm>
          </p:grpSpPr>
          <p:sp>
            <p:nvSpPr>
              <p:cNvPr id="81" name="矩形 80"/>
              <p:cNvSpPr>
                <a:spLocks noChangeAspect="1"/>
              </p:cNvSpPr>
              <p:nvPr/>
            </p:nvSpPr>
            <p:spPr>
              <a:xfrm>
                <a:off x="6458856" y="522513"/>
                <a:ext cx="1080000" cy="1080000"/>
              </a:xfrm>
              <a:prstGeom prst="rect">
                <a:avLst/>
              </a:prstGeom>
              <a:solidFill>
                <a:schemeClr val="bg1">
                  <a:alpha val="63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2" name="直接连接符 81"/>
              <p:cNvCxnSpPr>
                <a:stCxn id="81" idx="1"/>
                <a:endCxn id="81" idx="3"/>
              </p:cNvCxnSpPr>
              <p:nvPr/>
            </p:nvCxnSpPr>
            <p:spPr>
              <a:xfrm>
                <a:off x="6458856" y="1062513"/>
                <a:ext cx="1080000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/>
              <p:cNvCxnSpPr>
                <a:stCxn id="81" idx="0"/>
                <a:endCxn id="81" idx="2"/>
              </p:cNvCxnSpPr>
              <p:nvPr/>
            </p:nvCxnSpPr>
            <p:spPr>
              <a:xfrm>
                <a:off x="6998856" y="522513"/>
                <a:ext cx="0" cy="1080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组合 83"/>
            <p:cNvGrpSpPr>
              <a:grpSpLocks noChangeAspect="1"/>
            </p:cNvGrpSpPr>
            <p:nvPr/>
          </p:nvGrpSpPr>
          <p:grpSpPr>
            <a:xfrm>
              <a:off x="3131898" y="3960159"/>
              <a:ext cx="877273" cy="877273"/>
              <a:chOff x="6458856" y="522513"/>
              <a:chExt cx="1080000" cy="1080000"/>
            </a:xfrm>
          </p:grpSpPr>
          <p:sp>
            <p:nvSpPr>
              <p:cNvPr id="85" name="矩形 84"/>
              <p:cNvSpPr>
                <a:spLocks noChangeAspect="1"/>
              </p:cNvSpPr>
              <p:nvPr/>
            </p:nvSpPr>
            <p:spPr>
              <a:xfrm>
                <a:off x="6458856" y="522513"/>
                <a:ext cx="1080000" cy="1080000"/>
              </a:xfrm>
              <a:prstGeom prst="rect">
                <a:avLst/>
              </a:prstGeom>
              <a:solidFill>
                <a:schemeClr val="bg1">
                  <a:alpha val="63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6" name="直接连接符 85"/>
              <p:cNvCxnSpPr>
                <a:stCxn id="85" idx="1"/>
                <a:endCxn id="85" idx="3"/>
              </p:cNvCxnSpPr>
              <p:nvPr/>
            </p:nvCxnSpPr>
            <p:spPr>
              <a:xfrm>
                <a:off x="6458856" y="1062513"/>
                <a:ext cx="1080000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/>
              <p:cNvCxnSpPr>
                <a:stCxn id="85" idx="0"/>
                <a:endCxn id="85" idx="2"/>
              </p:cNvCxnSpPr>
              <p:nvPr/>
            </p:nvCxnSpPr>
            <p:spPr>
              <a:xfrm>
                <a:off x="6998856" y="522513"/>
                <a:ext cx="0" cy="1080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文本框 13"/>
          <p:cNvSpPr txBox="1"/>
          <p:nvPr/>
        </p:nvSpPr>
        <p:spPr>
          <a:xfrm>
            <a:off x="2299691" y="4246686"/>
            <a:ext cx="1602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  营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8" name="组合 87"/>
          <p:cNvGrpSpPr/>
          <p:nvPr/>
        </p:nvGrpSpPr>
        <p:grpSpPr>
          <a:xfrm>
            <a:off x="8296887" y="4109254"/>
            <a:ext cx="1771060" cy="878541"/>
            <a:chOff x="2238111" y="3960159"/>
            <a:chExt cx="1771060" cy="878541"/>
          </a:xfrm>
        </p:grpSpPr>
        <p:grpSp>
          <p:nvGrpSpPr>
            <p:cNvPr id="89" name="组合 88"/>
            <p:cNvGrpSpPr>
              <a:grpSpLocks noChangeAspect="1"/>
            </p:cNvGrpSpPr>
            <p:nvPr/>
          </p:nvGrpSpPr>
          <p:grpSpPr>
            <a:xfrm>
              <a:off x="2238111" y="3961427"/>
              <a:ext cx="877273" cy="877273"/>
              <a:chOff x="6458856" y="522513"/>
              <a:chExt cx="1080000" cy="1080000"/>
            </a:xfrm>
          </p:grpSpPr>
          <p:sp>
            <p:nvSpPr>
              <p:cNvPr id="94" name="矩形 93"/>
              <p:cNvSpPr>
                <a:spLocks noChangeAspect="1"/>
              </p:cNvSpPr>
              <p:nvPr/>
            </p:nvSpPr>
            <p:spPr>
              <a:xfrm>
                <a:off x="6458856" y="522513"/>
                <a:ext cx="1080000" cy="1080000"/>
              </a:xfrm>
              <a:prstGeom prst="rect">
                <a:avLst/>
              </a:prstGeom>
              <a:solidFill>
                <a:schemeClr val="bg1">
                  <a:alpha val="63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5" name="直接连接符 94"/>
              <p:cNvCxnSpPr>
                <a:stCxn id="94" idx="1"/>
                <a:endCxn id="94" idx="3"/>
              </p:cNvCxnSpPr>
              <p:nvPr/>
            </p:nvCxnSpPr>
            <p:spPr>
              <a:xfrm>
                <a:off x="6458856" y="1062513"/>
                <a:ext cx="1080000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接连接符 95"/>
              <p:cNvCxnSpPr>
                <a:stCxn id="94" idx="0"/>
                <a:endCxn id="94" idx="2"/>
              </p:cNvCxnSpPr>
              <p:nvPr/>
            </p:nvCxnSpPr>
            <p:spPr>
              <a:xfrm>
                <a:off x="6998856" y="522513"/>
                <a:ext cx="0" cy="1080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组合 89"/>
            <p:cNvGrpSpPr>
              <a:grpSpLocks noChangeAspect="1"/>
            </p:cNvGrpSpPr>
            <p:nvPr/>
          </p:nvGrpSpPr>
          <p:grpSpPr>
            <a:xfrm>
              <a:off x="3131898" y="3960159"/>
              <a:ext cx="877273" cy="877273"/>
              <a:chOff x="6458856" y="522513"/>
              <a:chExt cx="1080000" cy="1080000"/>
            </a:xfrm>
          </p:grpSpPr>
          <p:sp>
            <p:nvSpPr>
              <p:cNvPr id="91" name="矩形 90"/>
              <p:cNvSpPr>
                <a:spLocks noChangeAspect="1"/>
              </p:cNvSpPr>
              <p:nvPr/>
            </p:nvSpPr>
            <p:spPr>
              <a:xfrm>
                <a:off x="6458856" y="522513"/>
                <a:ext cx="1080000" cy="1080000"/>
              </a:xfrm>
              <a:prstGeom prst="rect">
                <a:avLst/>
              </a:prstGeom>
              <a:solidFill>
                <a:schemeClr val="bg1">
                  <a:alpha val="63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2" name="直接连接符 91"/>
              <p:cNvCxnSpPr>
                <a:stCxn id="91" idx="1"/>
                <a:endCxn id="91" idx="3"/>
              </p:cNvCxnSpPr>
              <p:nvPr/>
            </p:nvCxnSpPr>
            <p:spPr>
              <a:xfrm>
                <a:off x="6458856" y="1062513"/>
                <a:ext cx="1080000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接连接符 92"/>
              <p:cNvCxnSpPr>
                <a:stCxn id="91" idx="0"/>
                <a:endCxn id="91" idx="2"/>
              </p:cNvCxnSpPr>
              <p:nvPr/>
            </p:nvCxnSpPr>
            <p:spPr>
              <a:xfrm>
                <a:off x="6998856" y="522513"/>
                <a:ext cx="0" cy="1080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7" name="组合 96"/>
          <p:cNvGrpSpPr/>
          <p:nvPr/>
        </p:nvGrpSpPr>
        <p:grpSpPr>
          <a:xfrm>
            <a:off x="6242173" y="4109254"/>
            <a:ext cx="1771060" cy="878541"/>
            <a:chOff x="2238111" y="3960159"/>
            <a:chExt cx="1771060" cy="878541"/>
          </a:xfrm>
        </p:grpSpPr>
        <p:grpSp>
          <p:nvGrpSpPr>
            <p:cNvPr id="98" name="组合 97"/>
            <p:cNvGrpSpPr>
              <a:grpSpLocks noChangeAspect="1"/>
            </p:cNvGrpSpPr>
            <p:nvPr/>
          </p:nvGrpSpPr>
          <p:grpSpPr>
            <a:xfrm>
              <a:off x="2238111" y="3961427"/>
              <a:ext cx="877273" cy="877273"/>
              <a:chOff x="6458856" y="522513"/>
              <a:chExt cx="1080000" cy="1080000"/>
            </a:xfrm>
          </p:grpSpPr>
          <p:sp>
            <p:nvSpPr>
              <p:cNvPr id="103" name="矩形 102"/>
              <p:cNvSpPr>
                <a:spLocks noChangeAspect="1"/>
              </p:cNvSpPr>
              <p:nvPr/>
            </p:nvSpPr>
            <p:spPr>
              <a:xfrm>
                <a:off x="6458856" y="522513"/>
                <a:ext cx="1080000" cy="1080000"/>
              </a:xfrm>
              <a:prstGeom prst="rect">
                <a:avLst/>
              </a:prstGeom>
              <a:solidFill>
                <a:schemeClr val="bg1">
                  <a:alpha val="63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4" name="直接连接符 103"/>
              <p:cNvCxnSpPr>
                <a:stCxn id="103" idx="1"/>
                <a:endCxn id="103" idx="3"/>
              </p:cNvCxnSpPr>
              <p:nvPr/>
            </p:nvCxnSpPr>
            <p:spPr>
              <a:xfrm>
                <a:off x="6458856" y="1062513"/>
                <a:ext cx="1080000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接连接符 104"/>
              <p:cNvCxnSpPr>
                <a:stCxn id="103" idx="0"/>
                <a:endCxn id="103" idx="2"/>
              </p:cNvCxnSpPr>
              <p:nvPr/>
            </p:nvCxnSpPr>
            <p:spPr>
              <a:xfrm>
                <a:off x="6998856" y="522513"/>
                <a:ext cx="0" cy="1080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组合 98"/>
            <p:cNvGrpSpPr>
              <a:grpSpLocks noChangeAspect="1"/>
            </p:cNvGrpSpPr>
            <p:nvPr/>
          </p:nvGrpSpPr>
          <p:grpSpPr>
            <a:xfrm>
              <a:off x="3131898" y="3960159"/>
              <a:ext cx="877273" cy="877273"/>
              <a:chOff x="6458856" y="522513"/>
              <a:chExt cx="1080000" cy="1080000"/>
            </a:xfrm>
          </p:grpSpPr>
          <p:sp>
            <p:nvSpPr>
              <p:cNvPr id="100" name="矩形 99"/>
              <p:cNvSpPr>
                <a:spLocks noChangeAspect="1"/>
              </p:cNvSpPr>
              <p:nvPr/>
            </p:nvSpPr>
            <p:spPr>
              <a:xfrm>
                <a:off x="6458856" y="522513"/>
                <a:ext cx="1080000" cy="1080000"/>
              </a:xfrm>
              <a:prstGeom prst="rect">
                <a:avLst/>
              </a:prstGeom>
              <a:solidFill>
                <a:schemeClr val="bg1">
                  <a:alpha val="63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1" name="直接连接符 100"/>
              <p:cNvCxnSpPr>
                <a:stCxn id="100" idx="1"/>
                <a:endCxn id="100" idx="3"/>
              </p:cNvCxnSpPr>
              <p:nvPr/>
            </p:nvCxnSpPr>
            <p:spPr>
              <a:xfrm>
                <a:off x="6458856" y="1062513"/>
                <a:ext cx="1080000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接连接符 101"/>
              <p:cNvCxnSpPr>
                <a:stCxn id="100" idx="0"/>
                <a:endCxn id="100" idx="2"/>
              </p:cNvCxnSpPr>
              <p:nvPr/>
            </p:nvCxnSpPr>
            <p:spPr>
              <a:xfrm>
                <a:off x="6998856" y="522513"/>
                <a:ext cx="0" cy="1080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6" name="组合 105"/>
          <p:cNvGrpSpPr/>
          <p:nvPr/>
        </p:nvGrpSpPr>
        <p:grpSpPr>
          <a:xfrm>
            <a:off x="4201845" y="4109254"/>
            <a:ext cx="1771060" cy="878541"/>
            <a:chOff x="2238111" y="3960159"/>
            <a:chExt cx="1771060" cy="878541"/>
          </a:xfrm>
        </p:grpSpPr>
        <p:grpSp>
          <p:nvGrpSpPr>
            <p:cNvPr id="107" name="组合 106"/>
            <p:cNvGrpSpPr>
              <a:grpSpLocks noChangeAspect="1"/>
            </p:cNvGrpSpPr>
            <p:nvPr/>
          </p:nvGrpSpPr>
          <p:grpSpPr>
            <a:xfrm>
              <a:off x="2238111" y="3961427"/>
              <a:ext cx="877273" cy="877273"/>
              <a:chOff x="6458856" y="522513"/>
              <a:chExt cx="1080000" cy="1080000"/>
            </a:xfrm>
          </p:grpSpPr>
          <p:sp>
            <p:nvSpPr>
              <p:cNvPr id="112" name="矩形 111"/>
              <p:cNvSpPr>
                <a:spLocks noChangeAspect="1"/>
              </p:cNvSpPr>
              <p:nvPr/>
            </p:nvSpPr>
            <p:spPr>
              <a:xfrm>
                <a:off x="6458856" y="522513"/>
                <a:ext cx="1080000" cy="1080000"/>
              </a:xfrm>
              <a:prstGeom prst="rect">
                <a:avLst/>
              </a:prstGeom>
              <a:solidFill>
                <a:schemeClr val="bg1">
                  <a:alpha val="63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13" name="直接连接符 112"/>
              <p:cNvCxnSpPr>
                <a:stCxn id="112" idx="1"/>
                <a:endCxn id="112" idx="3"/>
              </p:cNvCxnSpPr>
              <p:nvPr/>
            </p:nvCxnSpPr>
            <p:spPr>
              <a:xfrm>
                <a:off x="6458856" y="1062513"/>
                <a:ext cx="1080000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接连接符 113"/>
              <p:cNvCxnSpPr>
                <a:stCxn id="112" idx="0"/>
                <a:endCxn id="112" idx="2"/>
              </p:cNvCxnSpPr>
              <p:nvPr/>
            </p:nvCxnSpPr>
            <p:spPr>
              <a:xfrm>
                <a:off x="6998856" y="522513"/>
                <a:ext cx="0" cy="1080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8" name="组合 107"/>
            <p:cNvGrpSpPr>
              <a:grpSpLocks noChangeAspect="1"/>
            </p:cNvGrpSpPr>
            <p:nvPr/>
          </p:nvGrpSpPr>
          <p:grpSpPr>
            <a:xfrm>
              <a:off x="3131898" y="3960159"/>
              <a:ext cx="877273" cy="877273"/>
              <a:chOff x="6458856" y="522513"/>
              <a:chExt cx="1080000" cy="1080000"/>
            </a:xfrm>
          </p:grpSpPr>
          <p:sp>
            <p:nvSpPr>
              <p:cNvPr id="109" name="矩形 108"/>
              <p:cNvSpPr>
                <a:spLocks noChangeAspect="1"/>
              </p:cNvSpPr>
              <p:nvPr/>
            </p:nvSpPr>
            <p:spPr>
              <a:xfrm>
                <a:off x="6458856" y="522513"/>
                <a:ext cx="1080000" cy="1080000"/>
              </a:xfrm>
              <a:prstGeom prst="rect">
                <a:avLst/>
              </a:prstGeom>
              <a:solidFill>
                <a:schemeClr val="bg1">
                  <a:alpha val="63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10" name="直接连接符 109"/>
              <p:cNvCxnSpPr>
                <a:stCxn id="109" idx="1"/>
                <a:endCxn id="109" idx="3"/>
              </p:cNvCxnSpPr>
              <p:nvPr/>
            </p:nvCxnSpPr>
            <p:spPr>
              <a:xfrm>
                <a:off x="6458856" y="1062513"/>
                <a:ext cx="1080000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接连接符 110"/>
              <p:cNvCxnSpPr>
                <a:stCxn id="109" idx="0"/>
                <a:endCxn id="109" idx="2"/>
              </p:cNvCxnSpPr>
              <p:nvPr/>
            </p:nvCxnSpPr>
            <p:spPr>
              <a:xfrm>
                <a:off x="6998856" y="522513"/>
                <a:ext cx="0" cy="1080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文本框 14"/>
          <p:cNvSpPr txBox="1"/>
          <p:nvPr/>
        </p:nvSpPr>
        <p:spPr>
          <a:xfrm>
            <a:off x="4048085" y="4262162"/>
            <a:ext cx="2095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恩  赐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096000" y="4246685"/>
            <a:ext cx="2095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枯  竭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155457" y="4271761"/>
            <a:ext cx="2095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滥  用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25" grpId="0"/>
      <p:bldP spid="26" grpId="0"/>
      <p:bldP spid="27" grpId="0"/>
      <p:bldP spid="28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5"/>
          <a:stretch>
            <a:fillRect/>
          </a:stretch>
        </p:blipFill>
        <p:spPr>
          <a:xfrm>
            <a:off x="1134605" y="0"/>
            <a:ext cx="9812740" cy="6926212"/>
          </a:xfrm>
          <a:prstGeom prst="rect">
            <a:avLst/>
          </a:prstGeom>
        </p:spPr>
      </p:pic>
      <p:sp>
        <p:nvSpPr>
          <p:cNvPr id="48" name="文本框 47"/>
          <p:cNvSpPr txBox="1"/>
          <p:nvPr/>
        </p:nvSpPr>
        <p:spPr>
          <a:xfrm>
            <a:off x="4608354" y="2419887"/>
            <a:ext cx="2981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读拼音写词语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0"/>
          <a:stretch>
            <a:fillRect/>
          </a:stretch>
        </p:blipFill>
        <p:spPr>
          <a:xfrm>
            <a:off x="3714750" y="-543813"/>
            <a:ext cx="4762500" cy="3071813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4804442" y="919647"/>
            <a:ext cx="2473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预习检测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245701" y="3072588"/>
            <a:ext cx="9590545" cy="3442512"/>
          </a:xfrm>
          <a:prstGeom prst="rect">
            <a:avLst/>
          </a:prstGeom>
          <a:solidFill>
            <a:schemeClr val="bg1">
              <a:lumMod val="9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696630" y="3169940"/>
            <a:ext cx="13628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wēi</a:t>
            </a:r>
            <a:r>
              <a:rPr lang="en-US" altLang="zh-CN" sz="2800" b="1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zh-CN" sz="2800" b="1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xié</a:t>
            </a:r>
            <a:endParaRPr lang="zh-CN" altLang="en-US" sz="2800" b="1" dirty="0"/>
          </a:p>
        </p:txBody>
      </p:sp>
      <p:sp>
        <p:nvSpPr>
          <p:cNvPr id="30" name="矩形 29"/>
          <p:cNvSpPr/>
          <p:nvPr/>
        </p:nvSpPr>
        <p:spPr>
          <a:xfrm>
            <a:off x="5454826" y="3169940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mù</a:t>
            </a:r>
            <a:r>
              <a:rPr lang="en-US" altLang="zh-CN" sz="2800" b="1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zh-CN" sz="2800" b="1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dǔ</a:t>
            </a:r>
            <a:endParaRPr lang="zh-CN" altLang="en-US" sz="2800" b="1" dirty="0"/>
          </a:p>
        </p:txBody>
      </p:sp>
      <p:sp>
        <p:nvSpPr>
          <p:cNvPr id="31" name="矩形 30"/>
          <p:cNvSpPr/>
          <p:nvPr/>
        </p:nvSpPr>
        <p:spPr>
          <a:xfrm>
            <a:off x="8112031" y="3169940"/>
            <a:ext cx="21836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kuàng</a:t>
            </a:r>
            <a:r>
              <a:rPr lang="en-US" altLang="zh-CN" sz="2800" b="1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zh-CN" sz="2800" b="1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chǎn</a:t>
            </a:r>
            <a:endParaRPr lang="zh-CN" altLang="en-US" sz="2800" b="1" dirty="0"/>
          </a:p>
        </p:txBody>
      </p:sp>
      <p:sp>
        <p:nvSpPr>
          <p:cNvPr id="32" name="矩形 31"/>
          <p:cNvSpPr/>
          <p:nvPr/>
        </p:nvSpPr>
        <p:spPr>
          <a:xfrm>
            <a:off x="2993477" y="4868804"/>
            <a:ext cx="3374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Hé</a:t>
            </a:r>
            <a:r>
              <a:rPr lang="en-US" altLang="zh-CN" sz="2800" b="1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   </a:t>
            </a:r>
            <a:r>
              <a:rPr lang="en-US" altLang="zh-CN" sz="28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b="1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ǎi</a:t>
            </a:r>
            <a:r>
              <a:rPr lang="en-US" altLang="zh-CN" sz="2800" b="1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    </a:t>
            </a:r>
            <a:r>
              <a:rPr lang="en-US" altLang="zh-CN" sz="2800" b="1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kě</a:t>
            </a:r>
            <a:r>
              <a:rPr lang="en-US" altLang="zh-CN" sz="2800" b="1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    </a:t>
            </a:r>
            <a:r>
              <a:rPr lang="en-US" altLang="zh-CN" sz="2800" b="1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qīn</a:t>
            </a:r>
            <a:endParaRPr lang="zh-CN" altLang="en-US" sz="2800" b="1" dirty="0"/>
          </a:p>
        </p:txBody>
      </p:sp>
      <p:sp>
        <p:nvSpPr>
          <p:cNvPr id="33" name="矩形 32"/>
          <p:cNvSpPr/>
          <p:nvPr/>
        </p:nvSpPr>
        <p:spPr>
          <a:xfrm>
            <a:off x="7076504" y="4871369"/>
            <a:ext cx="1601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zī</a:t>
            </a:r>
            <a:r>
              <a:rPr lang="en-US" altLang="zh-CN" sz="2800" b="1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  </a:t>
            </a:r>
            <a:r>
              <a:rPr lang="en-US" altLang="zh-CN" sz="2800" b="1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yuán</a:t>
            </a:r>
            <a:endParaRPr lang="zh-CN" altLang="en-US" sz="2800" b="1" dirty="0"/>
          </a:p>
        </p:txBody>
      </p:sp>
      <p:grpSp>
        <p:nvGrpSpPr>
          <p:cNvPr id="36" name="组合 35"/>
          <p:cNvGrpSpPr/>
          <p:nvPr/>
        </p:nvGrpSpPr>
        <p:grpSpPr>
          <a:xfrm>
            <a:off x="2462809" y="3827433"/>
            <a:ext cx="1771060" cy="878541"/>
            <a:chOff x="2238111" y="3960159"/>
            <a:chExt cx="1771060" cy="878541"/>
          </a:xfrm>
        </p:grpSpPr>
        <p:grpSp>
          <p:nvGrpSpPr>
            <p:cNvPr id="37" name="组合 36"/>
            <p:cNvGrpSpPr>
              <a:grpSpLocks noChangeAspect="1"/>
            </p:cNvGrpSpPr>
            <p:nvPr/>
          </p:nvGrpSpPr>
          <p:grpSpPr>
            <a:xfrm>
              <a:off x="2238111" y="3961427"/>
              <a:ext cx="877273" cy="877273"/>
              <a:chOff x="6458856" y="522513"/>
              <a:chExt cx="1080000" cy="1080000"/>
            </a:xfrm>
          </p:grpSpPr>
          <p:sp>
            <p:nvSpPr>
              <p:cNvPr id="53" name="矩形 52"/>
              <p:cNvSpPr>
                <a:spLocks noChangeAspect="1"/>
              </p:cNvSpPr>
              <p:nvPr/>
            </p:nvSpPr>
            <p:spPr>
              <a:xfrm>
                <a:off x="6458856" y="522513"/>
                <a:ext cx="1080000" cy="1080000"/>
              </a:xfrm>
              <a:prstGeom prst="rect">
                <a:avLst/>
              </a:prstGeom>
              <a:solidFill>
                <a:schemeClr val="bg1">
                  <a:alpha val="63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4" name="直接连接符 53"/>
              <p:cNvCxnSpPr>
                <a:stCxn id="53" idx="1"/>
                <a:endCxn id="53" idx="3"/>
              </p:cNvCxnSpPr>
              <p:nvPr/>
            </p:nvCxnSpPr>
            <p:spPr>
              <a:xfrm>
                <a:off x="6458856" y="1062513"/>
                <a:ext cx="1080000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>
                <a:stCxn id="53" idx="0"/>
                <a:endCxn id="53" idx="2"/>
              </p:cNvCxnSpPr>
              <p:nvPr/>
            </p:nvCxnSpPr>
            <p:spPr>
              <a:xfrm>
                <a:off x="6998856" y="522513"/>
                <a:ext cx="0" cy="1080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组合 48"/>
            <p:cNvGrpSpPr>
              <a:grpSpLocks noChangeAspect="1"/>
            </p:cNvGrpSpPr>
            <p:nvPr/>
          </p:nvGrpSpPr>
          <p:grpSpPr>
            <a:xfrm>
              <a:off x="3131898" y="3960159"/>
              <a:ext cx="877273" cy="877273"/>
              <a:chOff x="6458856" y="522513"/>
              <a:chExt cx="1080000" cy="1080000"/>
            </a:xfrm>
          </p:grpSpPr>
          <p:sp>
            <p:nvSpPr>
              <p:cNvPr id="50" name="矩形 49"/>
              <p:cNvSpPr>
                <a:spLocks noChangeAspect="1"/>
              </p:cNvSpPr>
              <p:nvPr/>
            </p:nvSpPr>
            <p:spPr>
              <a:xfrm>
                <a:off x="6458856" y="522513"/>
                <a:ext cx="1080000" cy="1080000"/>
              </a:xfrm>
              <a:prstGeom prst="rect">
                <a:avLst/>
              </a:prstGeom>
              <a:solidFill>
                <a:schemeClr val="bg1">
                  <a:alpha val="63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1" name="直接连接符 50"/>
              <p:cNvCxnSpPr>
                <a:stCxn id="50" idx="1"/>
                <a:endCxn id="50" idx="3"/>
              </p:cNvCxnSpPr>
              <p:nvPr/>
            </p:nvCxnSpPr>
            <p:spPr>
              <a:xfrm>
                <a:off x="6458856" y="1062513"/>
                <a:ext cx="1080000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>
                <a:stCxn id="50" idx="0"/>
                <a:endCxn id="50" idx="2"/>
              </p:cNvCxnSpPr>
              <p:nvPr/>
            </p:nvCxnSpPr>
            <p:spPr>
              <a:xfrm>
                <a:off x="6998856" y="522513"/>
                <a:ext cx="0" cy="1080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6" name="组合 55"/>
          <p:cNvGrpSpPr/>
          <p:nvPr/>
        </p:nvGrpSpPr>
        <p:grpSpPr>
          <a:xfrm>
            <a:off x="5239342" y="3870246"/>
            <a:ext cx="1771060" cy="878541"/>
            <a:chOff x="2238111" y="3960159"/>
            <a:chExt cx="1771060" cy="878541"/>
          </a:xfrm>
        </p:grpSpPr>
        <p:grpSp>
          <p:nvGrpSpPr>
            <p:cNvPr id="57" name="组合 56"/>
            <p:cNvGrpSpPr>
              <a:grpSpLocks noChangeAspect="1"/>
            </p:cNvGrpSpPr>
            <p:nvPr/>
          </p:nvGrpSpPr>
          <p:grpSpPr>
            <a:xfrm>
              <a:off x="2238111" y="3961427"/>
              <a:ext cx="877273" cy="877273"/>
              <a:chOff x="6458856" y="522513"/>
              <a:chExt cx="1080000" cy="1080000"/>
            </a:xfrm>
          </p:grpSpPr>
          <p:sp>
            <p:nvSpPr>
              <p:cNvPr id="62" name="矩形 61"/>
              <p:cNvSpPr>
                <a:spLocks noChangeAspect="1"/>
              </p:cNvSpPr>
              <p:nvPr/>
            </p:nvSpPr>
            <p:spPr>
              <a:xfrm>
                <a:off x="6458856" y="522513"/>
                <a:ext cx="1080000" cy="1080000"/>
              </a:xfrm>
              <a:prstGeom prst="rect">
                <a:avLst/>
              </a:prstGeom>
              <a:solidFill>
                <a:schemeClr val="bg1">
                  <a:alpha val="63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3" name="直接连接符 62"/>
              <p:cNvCxnSpPr>
                <a:stCxn id="62" idx="1"/>
                <a:endCxn id="62" idx="3"/>
              </p:cNvCxnSpPr>
              <p:nvPr/>
            </p:nvCxnSpPr>
            <p:spPr>
              <a:xfrm>
                <a:off x="6458856" y="1062513"/>
                <a:ext cx="1080000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>
                <a:stCxn id="62" idx="0"/>
                <a:endCxn id="62" idx="2"/>
              </p:cNvCxnSpPr>
              <p:nvPr/>
            </p:nvCxnSpPr>
            <p:spPr>
              <a:xfrm>
                <a:off x="6998856" y="522513"/>
                <a:ext cx="0" cy="1080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组合 57"/>
            <p:cNvGrpSpPr>
              <a:grpSpLocks noChangeAspect="1"/>
            </p:cNvGrpSpPr>
            <p:nvPr/>
          </p:nvGrpSpPr>
          <p:grpSpPr>
            <a:xfrm>
              <a:off x="3131898" y="3960159"/>
              <a:ext cx="877273" cy="877273"/>
              <a:chOff x="6458856" y="522513"/>
              <a:chExt cx="1080000" cy="1080000"/>
            </a:xfrm>
          </p:grpSpPr>
          <p:sp>
            <p:nvSpPr>
              <p:cNvPr id="59" name="矩形 58"/>
              <p:cNvSpPr>
                <a:spLocks noChangeAspect="1"/>
              </p:cNvSpPr>
              <p:nvPr/>
            </p:nvSpPr>
            <p:spPr>
              <a:xfrm>
                <a:off x="6458856" y="522513"/>
                <a:ext cx="1080000" cy="1080000"/>
              </a:xfrm>
              <a:prstGeom prst="rect">
                <a:avLst/>
              </a:prstGeom>
              <a:solidFill>
                <a:schemeClr val="bg1">
                  <a:alpha val="63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0" name="直接连接符 59"/>
              <p:cNvCxnSpPr>
                <a:stCxn id="59" idx="1"/>
                <a:endCxn id="59" idx="3"/>
              </p:cNvCxnSpPr>
              <p:nvPr/>
            </p:nvCxnSpPr>
            <p:spPr>
              <a:xfrm>
                <a:off x="6458856" y="1062513"/>
                <a:ext cx="1080000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>
                <a:stCxn id="59" idx="0"/>
                <a:endCxn id="59" idx="2"/>
              </p:cNvCxnSpPr>
              <p:nvPr/>
            </p:nvCxnSpPr>
            <p:spPr>
              <a:xfrm>
                <a:off x="6998856" y="522513"/>
                <a:ext cx="0" cy="1080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5" name="组合 64"/>
          <p:cNvGrpSpPr/>
          <p:nvPr/>
        </p:nvGrpSpPr>
        <p:grpSpPr>
          <a:xfrm>
            <a:off x="8375456" y="3883416"/>
            <a:ext cx="1771060" cy="878541"/>
            <a:chOff x="2238111" y="3960159"/>
            <a:chExt cx="1771060" cy="878541"/>
          </a:xfrm>
        </p:grpSpPr>
        <p:grpSp>
          <p:nvGrpSpPr>
            <p:cNvPr id="66" name="组合 65"/>
            <p:cNvGrpSpPr>
              <a:grpSpLocks noChangeAspect="1"/>
            </p:cNvGrpSpPr>
            <p:nvPr/>
          </p:nvGrpSpPr>
          <p:grpSpPr>
            <a:xfrm>
              <a:off x="2238111" y="3961427"/>
              <a:ext cx="877273" cy="877273"/>
              <a:chOff x="6458856" y="522513"/>
              <a:chExt cx="1080000" cy="1080000"/>
            </a:xfrm>
          </p:grpSpPr>
          <p:sp>
            <p:nvSpPr>
              <p:cNvPr id="71" name="矩形 70"/>
              <p:cNvSpPr>
                <a:spLocks noChangeAspect="1"/>
              </p:cNvSpPr>
              <p:nvPr/>
            </p:nvSpPr>
            <p:spPr>
              <a:xfrm>
                <a:off x="6458856" y="522513"/>
                <a:ext cx="1080000" cy="1080000"/>
              </a:xfrm>
              <a:prstGeom prst="rect">
                <a:avLst/>
              </a:prstGeom>
              <a:solidFill>
                <a:schemeClr val="bg1">
                  <a:alpha val="63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2" name="直接连接符 71"/>
              <p:cNvCxnSpPr>
                <a:stCxn id="71" idx="1"/>
                <a:endCxn id="71" idx="3"/>
              </p:cNvCxnSpPr>
              <p:nvPr/>
            </p:nvCxnSpPr>
            <p:spPr>
              <a:xfrm>
                <a:off x="6458856" y="1062513"/>
                <a:ext cx="1080000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>
                <a:stCxn id="71" idx="0"/>
                <a:endCxn id="71" idx="2"/>
              </p:cNvCxnSpPr>
              <p:nvPr/>
            </p:nvCxnSpPr>
            <p:spPr>
              <a:xfrm>
                <a:off x="6998856" y="522513"/>
                <a:ext cx="0" cy="1080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组合 66"/>
            <p:cNvGrpSpPr>
              <a:grpSpLocks noChangeAspect="1"/>
            </p:cNvGrpSpPr>
            <p:nvPr/>
          </p:nvGrpSpPr>
          <p:grpSpPr>
            <a:xfrm>
              <a:off x="3131898" y="3960159"/>
              <a:ext cx="877273" cy="877273"/>
              <a:chOff x="6458856" y="522513"/>
              <a:chExt cx="1080000" cy="1080000"/>
            </a:xfrm>
          </p:grpSpPr>
          <p:sp>
            <p:nvSpPr>
              <p:cNvPr id="68" name="矩形 67"/>
              <p:cNvSpPr>
                <a:spLocks noChangeAspect="1"/>
              </p:cNvSpPr>
              <p:nvPr/>
            </p:nvSpPr>
            <p:spPr>
              <a:xfrm>
                <a:off x="6458856" y="522513"/>
                <a:ext cx="1080000" cy="1080000"/>
              </a:xfrm>
              <a:prstGeom prst="rect">
                <a:avLst/>
              </a:prstGeom>
              <a:solidFill>
                <a:schemeClr val="bg1">
                  <a:alpha val="63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9" name="直接连接符 68"/>
              <p:cNvCxnSpPr>
                <a:stCxn id="68" idx="1"/>
                <a:endCxn id="68" idx="3"/>
              </p:cNvCxnSpPr>
              <p:nvPr/>
            </p:nvCxnSpPr>
            <p:spPr>
              <a:xfrm>
                <a:off x="6458856" y="1062513"/>
                <a:ext cx="1080000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>
                <a:stCxn id="68" idx="0"/>
                <a:endCxn id="68" idx="2"/>
              </p:cNvCxnSpPr>
              <p:nvPr/>
            </p:nvCxnSpPr>
            <p:spPr>
              <a:xfrm>
                <a:off x="6998856" y="522513"/>
                <a:ext cx="0" cy="1080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文本框 17"/>
          <p:cNvSpPr txBox="1"/>
          <p:nvPr/>
        </p:nvSpPr>
        <p:spPr>
          <a:xfrm>
            <a:off x="2333699" y="3970912"/>
            <a:ext cx="2083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威  胁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074953" y="3931587"/>
            <a:ext cx="2083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睹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247150" y="3931587"/>
            <a:ext cx="2083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矿  产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875374" y="5526543"/>
            <a:ext cx="3524319" cy="877273"/>
            <a:chOff x="-2307964" y="3970812"/>
            <a:chExt cx="3524319" cy="877273"/>
          </a:xfrm>
        </p:grpSpPr>
        <p:grpSp>
          <p:nvGrpSpPr>
            <p:cNvPr id="75" name="组合 74"/>
            <p:cNvGrpSpPr>
              <a:grpSpLocks noChangeAspect="1"/>
            </p:cNvGrpSpPr>
            <p:nvPr/>
          </p:nvGrpSpPr>
          <p:grpSpPr>
            <a:xfrm>
              <a:off x="-2307964" y="3970812"/>
              <a:ext cx="877273" cy="877273"/>
              <a:chOff x="6458856" y="522513"/>
              <a:chExt cx="1080000" cy="1080000"/>
            </a:xfrm>
          </p:grpSpPr>
          <p:sp>
            <p:nvSpPr>
              <p:cNvPr id="81" name="矩形 80"/>
              <p:cNvSpPr>
                <a:spLocks noChangeAspect="1"/>
              </p:cNvSpPr>
              <p:nvPr/>
            </p:nvSpPr>
            <p:spPr>
              <a:xfrm>
                <a:off x="6458856" y="522513"/>
                <a:ext cx="1080000" cy="1080000"/>
              </a:xfrm>
              <a:prstGeom prst="rect">
                <a:avLst/>
              </a:prstGeom>
              <a:solidFill>
                <a:schemeClr val="bg1">
                  <a:alpha val="63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2" name="直接连接符 81"/>
              <p:cNvCxnSpPr>
                <a:stCxn id="81" idx="1"/>
                <a:endCxn id="81" idx="3"/>
              </p:cNvCxnSpPr>
              <p:nvPr/>
            </p:nvCxnSpPr>
            <p:spPr>
              <a:xfrm>
                <a:off x="6458856" y="1062513"/>
                <a:ext cx="1080000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/>
              <p:cNvCxnSpPr>
                <a:stCxn id="81" idx="0"/>
                <a:endCxn id="81" idx="2"/>
              </p:cNvCxnSpPr>
              <p:nvPr/>
            </p:nvCxnSpPr>
            <p:spPr>
              <a:xfrm>
                <a:off x="6998856" y="522513"/>
                <a:ext cx="0" cy="1080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组合 75"/>
            <p:cNvGrpSpPr>
              <a:grpSpLocks noChangeAspect="1"/>
            </p:cNvGrpSpPr>
            <p:nvPr/>
          </p:nvGrpSpPr>
          <p:grpSpPr>
            <a:xfrm>
              <a:off x="-1414177" y="3970812"/>
              <a:ext cx="877273" cy="877273"/>
              <a:chOff x="6458856" y="545965"/>
              <a:chExt cx="1080000" cy="1080000"/>
            </a:xfrm>
          </p:grpSpPr>
          <p:sp>
            <p:nvSpPr>
              <p:cNvPr id="77" name="矩形 76"/>
              <p:cNvSpPr>
                <a:spLocks noChangeAspect="1"/>
              </p:cNvSpPr>
              <p:nvPr/>
            </p:nvSpPr>
            <p:spPr>
              <a:xfrm>
                <a:off x="6458856" y="545965"/>
                <a:ext cx="1080000" cy="1080000"/>
              </a:xfrm>
              <a:prstGeom prst="rect">
                <a:avLst/>
              </a:prstGeom>
              <a:solidFill>
                <a:schemeClr val="bg1">
                  <a:alpha val="63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9" name="直接连接符 78"/>
              <p:cNvCxnSpPr>
                <a:stCxn id="77" idx="1"/>
                <a:endCxn id="77" idx="3"/>
              </p:cNvCxnSpPr>
              <p:nvPr/>
            </p:nvCxnSpPr>
            <p:spPr>
              <a:xfrm>
                <a:off x="6458856" y="1085966"/>
                <a:ext cx="1080000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>
                <a:stCxn id="77" idx="0"/>
                <a:endCxn id="77" idx="2"/>
              </p:cNvCxnSpPr>
              <p:nvPr/>
            </p:nvCxnSpPr>
            <p:spPr>
              <a:xfrm>
                <a:off x="6998857" y="545965"/>
                <a:ext cx="0" cy="1080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组合 84"/>
            <p:cNvGrpSpPr>
              <a:grpSpLocks noChangeAspect="1"/>
            </p:cNvGrpSpPr>
            <p:nvPr/>
          </p:nvGrpSpPr>
          <p:grpSpPr>
            <a:xfrm>
              <a:off x="-535655" y="3970812"/>
              <a:ext cx="877273" cy="877273"/>
              <a:chOff x="6458856" y="545965"/>
              <a:chExt cx="1080000" cy="1080000"/>
            </a:xfrm>
          </p:grpSpPr>
          <p:sp>
            <p:nvSpPr>
              <p:cNvPr id="90" name="矩形 89"/>
              <p:cNvSpPr>
                <a:spLocks noChangeAspect="1"/>
              </p:cNvSpPr>
              <p:nvPr/>
            </p:nvSpPr>
            <p:spPr>
              <a:xfrm>
                <a:off x="6458856" y="545965"/>
                <a:ext cx="1080000" cy="1080000"/>
              </a:xfrm>
              <a:prstGeom prst="rect">
                <a:avLst/>
              </a:prstGeom>
              <a:solidFill>
                <a:schemeClr val="bg1">
                  <a:alpha val="63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1" name="直接连接符 90"/>
              <p:cNvCxnSpPr>
                <a:stCxn id="90" idx="1"/>
                <a:endCxn id="90" idx="3"/>
              </p:cNvCxnSpPr>
              <p:nvPr/>
            </p:nvCxnSpPr>
            <p:spPr>
              <a:xfrm>
                <a:off x="6458856" y="1085966"/>
                <a:ext cx="1080000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接连接符 91"/>
              <p:cNvCxnSpPr>
                <a:stCxn id="90" idx="0"/>
                <a:endCxn id="90" idx="2"/>
              </p:cNvCxnSpPr>
              <p:nvPr/>
            </p:nvCxnSpPr>
            <p:spPr>
              <a:xfrm>
                <a:off x="6998857" y="545965"/>
                <a:ext cx="0" cy="1080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组合 85"/>
            <p:cNvGrpSpPr>
              <a:grpSpLocks noChangeAspect="1"/>
            </p:cNvGrpSpPr>
            <p:nvPr/>
          </p:nvGrpSpPr>
          <p:grpSpPr>
            <a:xfrm>
              <a:off x="339082" y="3970812"/>
              <a:ext cx="877273" cy="877273"/>
              <a:chOff x="6458856" y="569417"/>
              <a:chExt cx="1080000" cy="1080000"/>
            </a:xfrm>
          </p:grpSpPr>
          <p:sp>
            <p:nvSpPr>
              <p:cNvPr id="87" name="矩形 86"/>
              <p:cNvSpPr>
                <a:spLocks noChangeAspect="1"/>
              </p:cNvSpPr>
              <p:nvPr/>
            </p:nvSpPr>
            <p:spPr>
              <a:xfrm>
                <a:off x="6458856" y="569417"/>
                <a:ext cx="1080000" cy="1080000"/>
              </a:xfrm>
              <a:prstGeom prst="rect">
                <a:avLst/>
              </a:prstGeom>
              <a:solidFill>
                <a:schemeClr val="bg1">
                  <a:alpha val="63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8" name="直接连接符 87"/>
              <p:cNvCxnSpPr>
                <a:stCxn id="87" idx="1"/>
                <a:endCxn id="87" idx="3"/>
              </p:cNvCxnSpPr>
              <p:nvPr/>
            </p:nvCxnSpPr>
            <p:spPr>
              <a:xfrm>
                <a:off x="6458856" y="1109418"/>
                <a:ext cx="1080000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接连接符 88"/>
              <p:cNvCxnSpPr>
                <a:stCxn id="87" idx="0"/>
                <a:endCxn id="87" idx="2"/>
              </p:cNvCxnSpPr>
              <p:nvPr/>
            </p:nvCxnSpPr>
            <p:spPr>
              <a:xfrm>
                <a:off x="6998857" y="569417"/>
                <a:ext cx="0" cy="1080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3" name="组合 92"/>
          <p:cNvGrpSpPr/>
          <p:nvPr/>
        </p:nvGrpSpPr>
        <p:grpSpPr>
          <a:xfrm>
            <a:off x="6869065" y="5531774"/>
            <a:ext cx="1771060" cy="878541"/>
            <a:chOff x="2238111" y="3960159"/>
            <a:chExt cx="1771060" cy="878541"/>
          </a:xfrm>
        </p:grpSpPr>
        <p:grpSp>
          <p:nvGrpSpPr>
            <p:cNvPr id="94" name="组合 93"/>
            <p:cNvGrpSpPr>
              <a:grpSpLocks noChangeAspect="1"/>
            </p:cNvGrpSpPr>
            <p:nvPr/>
          </p:nvGrpSpPr>
          <p:grpSpPr>
            <a:xfrm>
              <a:off x="2238111" y="3961427"/>
              <a:ext cx="877273" cy="877273"/>
              <a:chOff x="6458856" y="522513"/>
              <a:chExt cx="1080000" cy="1080000"/>
            </a:xfrm>
          </p:grpSpPr>
          <p:sp>
            <p:nvSpPr>
              <p:cNvPr id="99" name="矩形 98"/>
              <p:cNvSpPr>
                <a:spLocks noChangeAspect="1"/>
              </p:cNvSpPr>
              <p:nvPr/>
            </p:nvSpPr>
            <p:spPr>
              <a:xfrm>
                <a:off x="6458856" y="522513"/>
                <a:ext cx="1080000" cy="1080000"/>
              </a:xfrm>
              <a:prstGeom prst="rect">
                <a:avLst/>
              </a:prstGeom>
              <a:solidFill>
                <a:schemeClr val="bg1">
                  <a:alpha val="63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0" name="直接连接符 99"/>
              <p:cNvCxnSpPr>
                <a:stCxn id="99" idx="1"/>
                <a:endCxn id="99" idx="3"/>
              </p:cNvCxnSpPr>
              <p:nvPr/>
            </p:nvCxnSpPr>
            <p:spPr>
              <a:xfrm>
                <a:off x="6458856" y="1062513"/>
                <a:ext cx="1080000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接连接符 100"/>
              <p:cNvCxnSpPr>
                <a:stCxn id="99" idx="0"/>
                <a:endCxn id="99" idx="2"/>
              </p:cNvCxnSpPr>
              <p:nvPr/>
            </p:nvCxnSpPr>
            <p:spPr>
              <a:xfrm>
                <a:off x="6998856" y="522513"/>
                <a:ext cx="0" cy="1080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组合 94"/>
            <p:cNvGrpSpPr>
              <a:grpSpLocks noChangeAspect="1"/>
            </p:cNvGrpSpPr>
            <p:nvPr/>
          </p:nvGrpSpPr>
          <p:grpSpPr>
            <a:xfrm>
              <a:off x="3131898" y="3960159"/>
              <a:ext cx="877273" cy="877273"/>
              <a:chOff x="6458856" y="522513"/>
              <a:chExt cx="1080000" cy="1080000"/>
            </a:xfrm>
          </p:grpSpPr>
          <p:sp>
            <p:nvSpPr>
              <p:cNvPr id="96" name="矩形 95"/>
              <p:cNvSpPr>
                <a:spLocks noChangeAspect="1"/>
              </p:cNvSpPr>
              <p:nvPr/>
            </p:nvSpPr>
            <p:spPr>
              <a:xfrm>
                <a:off x="6458856" y="522513"/>
                <a:ext cx="1080000" cy="1080000"/>
              </a:xfrm>
              <a:prstGeom prst="rect">
                <a:avLst/>
              </a:prstGeom>
              <a:solidFill>
                <a:schemeClr val="bg1">
                  <a:alpha val="63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7" name="直接连接符 96"/>
              <p:cNvCxnSpPr>
                <a:stCxn id="96" idx="1"/>
                <a:endCxn id="96" idx="3"/>
              </p:cNvCxnSpPr>
              <p:nvPr/>
            </p:nvCxnSpPr>
            <p:spPr>
              <a:xfrm>
                <a:off x="6458856" y="1062513"/>
                <a:ext cx="1080000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接连接符 97"/>
              <p:cNvCxnSpPr>
                <a:stCxn id="96" idx="0"/>
                <a:endCxn id="96" idx="2"/>
              </p:cNvCxnSpPr>
              <p:nvPr/>
            </p:nvCxnSpPr>
            <p:spPr>
              <a:xfrm>
                <a:off x="6998856" y="522513"/>
                <a:ext cx="0" cy="1080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文本框 19"/>
          <p:cNvSpPr txBox="1"/>
          <p:nvPr/>
        </p:nvSpPr>
        <p:spPr>
          <a:xfrm>
            <a:off x="2940624" y="5639876"/>
            <a:ext cx="3471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   蔼   可   亲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918594" y="5639876"/>
            <a:ext cx="1804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  源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29" grpId="0"/>
      <p:bldP spid="30" grpId="0"/>
      <p:bldP spid="31" grpId="0"/>
      <p:bldP spid="32" grpId="0"/>
      <p:bldP spid="33" grpId="0"/>
      <p:bldP spid="18" grpId="0"/>
      <p:bldP spid="19" grpId="0"/>
      <p:bldP spid="22" grpId="0"/>
      <p:bldP spid="20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5"/>
          <a:stretch>
            <a:fillRect/>
          </a:stretch>
        </p:blipFill>
        <p:spPr>
          <a:xfrm>
            <a:off x="1134605" y="0"/>
            <a:ext cx="9812740" cy="692621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0"/>
          <a:stretch>
            <a:fillRect/>
          </a:stretch>
        </p:blipFill>
        <p:spPr>
          <a:xfrm>
            <a:off x="3714750" y="-543813"/>
            <a:ext cx="4762500" cy="3071813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804442" y="919647"/>
            <a:ext cx="2473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预习检测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59215" y="2424069"/>
            <a:ext cx="4677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根据意思，写出相应的词语。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1245701" y="3072588"/>
            <a:ext cx="9590545" cy="3442512"/>
          </a:xfrm>
          <a:prstGeom prst="roundRect">
            <a:avLst/>
          </a:prstGeom>
          <a:solidFill>
            <a:schemeClr val="bg1">
              <a:lumMod val="9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130961" y="3395320"/>
            <a:ext cx="5930078" cy="2797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光亮而透亮。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原帝王给予赏赐，先泛指因怜悯而施舍。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C.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用威力逼迫、恫吓，使人屈服。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D.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形容光彩鲜明耀眼。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E.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态度温和，可以亲近。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5"/>
          <a:stretch>
            <a:fillRect/>
          </a:stretch>
        </p:blipFill>
        <p:spPr>
          <a:xfrm>
            <a:off x="1134605" y="0"/>
            <a:ext cx="9812740" cy="692621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0"/>
          <a:stretch>
            <a:fillRect/>
          </a:stretch>
        </p:blipFill>
        <p:spPr>
          <a:xfrm>
            <a:off x="3714750" y="-543813"/>
            <a:ext cx="4762500" cy="3071813"/>
          </a:xfrm>
          <a:prstGeom prst="rect">
            <a:avLst/>
          </a:prstGeom>
        </p:spPr>
      </p:pic>
      <p:sp>
        <p:nvSpPr>
          <p:cNvPr id="19" name="圆角矩形 18"/>
          <p:cNvSpPr/>
          <p:nvPr/>
        </p:nvSpPr>
        <p:spPr>
          <a:xfrm>
            <a:off x="1227345" y="2266950"/>
            <a:ext cx="9720000" cy="4320000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859467" y="992093"/>
            <a:ext cx="2473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朗读课文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398795" y="2419350"/>
            <a:ext cx="9360000" cy="3960000"/>
          </a:xfrm>
          <a:prstGeom prst="roundRect">
            <a:avLst/>
          </a:prstGeom>
          <a:solidFill>
            <a:schemeClr val="accent4">
              <a:lumMod val="40000"/>
              <a:lumOff val="60000"/>
              <a:alpha val="79000"/>
            </a:schemeClr>
          </a:solidFill>
          <a:ln w="28575">
            <a:solidFill>
              <a:srgbClr val="BFD6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951804" y="3218082"/>
            <a:ext cx="622064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000" b="0" i="0" dirty="0" smtClean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据有幸飞上太空的宇航员介绍，他们在天际遨游时遥望地球，映入眼帘的是一个晶莹的球体，上面蓝色和白色的纹痕相互交错，周围裹着一层薄薄的水蓝色“纱衣”。地球，这位人类的母亲，这个生命的摇篮，是那样的美丽壮观，</a:t>
            </a:r>
            <a:r>
              <a:rPr lang="zh-CN" altLang="en-US" sz="2000" b="0" i="0" u="none" strike="noStrike" dirty="0" smtClean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和蔼可亲</a:t>
            </a:r>
            <a:r>
              <a:rPr lang="zh-CN" altLang="en-US" sz="2000" b="0" i="0" dirty="0" smtClean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b="0" i="0" dirty="0" smtClean="0">
              <a:solidFill>
                <a:srgbClr val="3333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3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00" t="58000" r="43200"/>
          <a:stretch>
            <a:fillRect/>
          </a:stretch>
        </p:blipFill>
        <p:spPr>
          <a:xfrm>
            <a:off x="7813294" y="3463106"/>
            <a:ext cx="3038241" cy="36668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5"/>
          <a:stretch>
            <a:fillRect/>
          </a:stretch>
        </p:blipFill>
        <p:spPr>
          <a:xfrm>
            <a:off x="1134605" y="0"/>
            <a:ext cx="9812740" cy="692621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0"/>
          <a:stretch>
            <a:fillRect/>
          </a:stretch>
        </p:blipFill>
        <p:spPr>
          <a:xfrm>
            <a:off x="3714750" y="-543813"/>
            <a:ext cx="4762500" cy="3071813"/>
          </a:xfrm>
          <a:prstGeom prst="rect">
            <a:avLst/>
          </a:prstGeom>
        </p:spPr>
      </p:pic>
      <p:sp>
        <p:nvSpPr>
          <p:cNvPr id="19" name="六边形 18"/>
          <p:cNvSpPr/>
          <p:nvPr/>
        </p:nvSpPr>
        <p:spPr>
          <a:xfrm>
            <a:off x="1227345" y="2266950"/>
            <a:ext cx="9720000" cy="4320000"/>
          </a:xfrm>
          <a:prstGeom prst="hexagon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859467" y="992093"/>
            <a:ext cx="2473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朗读课文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六边形 8"/>
          <p:cNvSpPr/>
          <p:nvPr/>
        </p:nvSpPr>
        <p:spPr>
          <a:xfrm>
            <a:off x="1398795" y="2419350"/>
            <a:ext cx="9360000" cy="3960000"/>
          </a:xfrm>
          <a:prstGeom prst="hexagon">
            <a:avLst/>
          </a:prstGeom>
          <a:solidFill>
            <a:schemeClr val="accent6">
              <a:lumMod val="40000"/>
              <a:lumOff val="60000"/>
              <a:alpha val="79000"/>
            </a:schemeClr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81" t="61974" r="2535" b="-1"/>
          <a:stretch>
            <a:fillRect/>
          </a:stretch>
        </p:blipFill>
        <p:spPr>
          <a:xfrm>
            <a:off x="9906000" y="3211801"/>
            <a:ext cx="2286000" cy="331994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" t="29153" r="62758" b="39694"/>
          <a:stretch>
            <a:fillRect/>
          </a:stretch>
        </p:blipFill>
        <p:spPr>
          <a:xfrm>
            <a:off x="-233818" y="3016032"/>
            <a:ext cx="3073087" cy="271987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320475" y="2699450"/>
            <a:ext cx="76696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000" b="0" i="0" dirty="0" smtClean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但是，同茫茫宇宙相比，地球是渺小的。它是一个半径只有六千三百多千米的星球，在群星璀璨的宇宙中，就像一叶扁舟。它只有这么大，不会再长大。</a:t>
            </a:r>
            <a:endParaRPr lang="zh-CN" altLang="en-US" sz="2000" b="0" i="0" dirty="0" smtClean="0">
              <a:solidFill>
                <a:srgbClr val="3333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000" b="0" i="0" dirty="0" smtClean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地球所拥有的自然资源也是有限的。拿</a:t>
            </a:r>
            <a:r>
              <a:rPr lang="zh-CN" altLang="en-US" sz="2000" b="0" i="0" u="none" strike="noStrike" dirty="0" smtClean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矿物资源</a:t>
            </a:r>
            <a:r>
              <a:rPr lang="zh-CN" altLang="en-US" sz="2000" b="0" i="0" dirty="0" smtClean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来说，它不是上帝的恩赐，而是经过几百万年，甚至几亿年的地质变化而形成的。地球是无私的，它向人类慷慨地提供矿产资源。但是，如果不加节制地开采，必将加速地球上</a:t>
            </a:r>
            <a:r>
              <a:rPr lang="zh-CN" altLang="en-US" sz="2000" b="0" i="0" u="none" strike="noStrike" dirty="0" smtClean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矿产资源</a:t>
            </a:r>
            <a:r>
              <a:rPr lang="zh-CN" altLang="en-US" sz="2000" b="0" i="0" dirty="0" smtClean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的枯竭。</a:t>
            </a:r>
            <a:endParaRPr lang="zh-CN" altLang="en-US" sz="2000" b="0" i="0" dirty="0" smtClean="0">
              <a:solidFill>
                <a:srgbClr val="3333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5"/>
          <a:stretch>
            <a:fillRect/>
          </a:stretch>
        </p:blipFill>
        <p:spPr>
          <a:xfrm>
            <a:off x="1134605" y="0"/>
            <a:ext cx="9812740" cy="692621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0"/>
          <a:stretch>
            <a:fillRect/>
          </a:stretch>
        </p:blipFill>
        <p:spPr>
          <a:xfrm>
            <a:off x="3714750" y="-543813"/>
            <a:ext cx="4762500" cy="3071813"/>
          </a:xfrm>
          <a:prstGeom prst="rect">
            <a:avLst/>
          </a:prstGeom>
        </p:spPr>
      </p:pic>
      <p:sp>
        <p:nvSpPr>
          <p:cNvPr id="19" name="下箭头标注 18"/>
          <p:cNvSpPr/>
          <p:nvPr/>
        </p:nvSpPr>
        <p:spPr>
          <a:xfrm>
            <a:off x="1227345" y="2266949"/>
            <a:ext cx="9720000" cy="5203075"/>
          </a:xfrm>
          <a:prstGeom prst="downArrowCallou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859467" y="992093"/>
            <a:ext cx="2473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朗读课文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下箭头标注 8"/>
          <p:cNvSpPr/>
          <p:nvPr/>
        </p:nvSpPr>
        <p:spPr>
          <a:xfrm>
            <a:off x="1398795" y="2381249"/>
            <a:ext cx="9360000" cy="4769485"/>
          </a:xfrm>
          <a:prstGeom prst="downArrowCallout">
            <a:avLst/>
          </a:prstGeom>
          <a:solidFill>
            <a:schemeClr val="accent2">
              <a:lumMod val="40000"/>
              <a:lumOff val="60000"/>
              <a:alpha val="79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7" t="2623" r="14318" b="67890"/>
          <a:stretch>
            <a:fillRect/>
          </a:stretch>
        </p:blipFill>
        <p:spPr>
          <a:xfrm>
            <a:off x="9158073" y="3429000"/>
            <a:ext cx="2511553" cy="2977243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811395" y="2929494"/>
            <a:ext cx="74850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000" b="0" i="0" dirty="0" smtClean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人类生活所需要的水资源、森林资源、生物资源、</a:t>
            </a:r>
            <a:r>
              <a:rPr lang="zh-CN" altLang="en-US" sz="2000" b="0" i="0" u="none" strike="noStrike" dirty="0" smtClean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大气资源</a:t>
            </a:r>
            <a:r>
              <a:rPr lang="zh-CN" altLang="en-US" sz="2000" b="0" i="0" dirty="0" smtClean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，本来是可以不断再生，长期给人类做贡献的。但是，因为人们随意破坏自然资源，不顾后果地滥用化学品，不但使它们不能再生，还造成了一系列生态灾难，给人类生存带来了严重的威胁。</a:t>
            </a:r>
            <a:endParaRPr lang="zh-CN" altLang="en-US" sz="2000" b="0" i="0" dirty="0" smtClean="0">
              <a:solidFill>
                <a:srgbClr val="3333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5"/>
          <a:stretch>
            <a:fillRect/>
          </a:stretch>
        </p:blipFill>
        <p:spPr>
          <a:xfrm>
            <a:off x="1134605" y="0"/>
            <a:ext cx="9812740" cy="692621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0"/>
          <a:stretch>
            <a:fillRect/>
          </a:stretch>
        </p:blipFill>
        <p:spPr>
          <a:xfrm>
            <a:off x="3714750" y="-543813"/>
            <a:ext cx="4762500" cy="3071813"/>
          </a:xfrm>
          <a:prstGeom prst="rect">
            <a:avLst/>
          </a:prstGeom>
        </p:spPr>
      </p:pic>
      <p:sp>
        <p:nvSpPr>
          <p:cNvPr id="19" name="梯形 18"/>
          <p:cNvSpPr/>
          <p:nvPr/>
        </p:nvSpPr>
        <p:spPr>
          <a:xfrm>
            <a:off x="1227345" y="2266950"/>
            <a:ext cx="9720000" cy="4320000"/>
          </a:xfrm>
          <a:prstGeom prst="trapezoid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859467" y="992093"/>
            <a:ext cx="2473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朗读课文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梯形 8"/>
          <p:cNvSpPr/>
          <p:nvPr/>
        </p:nvSpPr>
        <p:spPr>
          <a:xfrm>
            <a:off x="1398795" y="2419350"/>
            <a:ext cx="9360000" cy="3960000"/>
          </a:xfrm>
          <a:prstGeom prst="trapezoid">
            <a:avLst/>
          </a:prstGeom>
          <a:solidFill>
            <a:schemeClr val="accent1">
              <a:lumMod val="20000"/>
              <a:lumOff val="80000"/>
              <a:alpha val="79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4" t="1314" r="40721" b="59820"/>
          <a:stretch>
            <a:fillRect/>
          </a:stretch>
        </p:blipFill>
        <p:spPr>
          <a:xfrm>
            <a:off x="62498" y="3429000"/>
            <a:ext cx="2672594" cy="352652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735092" y="2506524"/>
            <a:ext cx="72453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000" b="0" i="0" dirty="0" smtClean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有人会说，宇宙空间不是大得很吗，那里有数不清的星球，在地球资源枯竭的时候，我们不能移居到别的星球上去吗？</a:t>
            </a:r>
            <a:endParaRPr lang="zh-CN" altLang="en-US" sz="2000" b="0" i="0" dirty="0" smtClean="0">
              <a:solidFill>
                <a:srgbClr val="3333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000" b="0" i="0" dirty="0" smtClean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科学家已经证明，至少在以地球为中心的</a:t>
            </a:r>
            <a:r>
              <a:rPr lang="en-US" altLang="zh-CN" sz="2000" b="0" i="0" dirty="0" smtClean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zh-CN" altLang="en-US" sz="2000" b="0" i="0" dirty="0" smtClean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万亿千米内没有第二颗适合人类居住的星球，人类不能指望在破坏了地球以后再移居到别的星球上去。</a:t>
            </a:r>
            <a:endParaRPr lang="en-US" altLang="zh-CN" sz="2000" b="0" i="0" dirty="0" smtClean="0">
              <a:solidFill>
                <a:srgbClr val="3333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0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不错，科学家们提出了许多设想，例如，在火星或者月球上建造移民基地。但是，这些设想即使实现了，也是遥远的事情。再说，又有多少人能够去居住呢</a:t>
            </a:r>
            <a:r>
              <a:rPr lang="zh-CN" altLang="en-US" sz="20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zh-CN" altLang="en-US" sz="20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2602</Words>
  <Application>WPS 演示</Application>
  <PresentationFormat>宽屏</PresentationFormat>
  <Paragraphs>192</Paragraphs>
  <Slides>24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华康海报体W12(P)</vt:lpstr>
      <vt:lpstr>Calibri</vt:lpstr>
      <vt:lpstr>Arial Unicode MS</vt:lpstr>
      <vt:lpstr>Calibri Light</vt:lpstr>
      <vt:lpstr>华文琥珀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cp:lastModifiedBy> </cp:lastModifiedBy>
  <cp:revision>47</cp:revision>
  <dcterms:created xsi:type="dcterms:W3CDTF">2017-09-12T13:15:00Z</dcterms:created>
  <dcterms:modified xsi:type="dcterms:W3CDTF">2019-08-14T01:52:54Z</dcterms:modified>
  <cp:category/>
  <dc:description/>
  <cp:contentStatus/>
  <dc:identifier/>
  <cp:keywords/>
  <dc:language>utf-8</dc:language>
  <dc:subject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2052-11.1.0.8894</vt:lpwstr>
  </property>
</Properties>
</file>