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1" r:id="rId2"/>
    <p:sldId id="290" r:id="rId3"/>
    <p:sldId id="270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362" r:id="rId13"/>
    <p:sldId id="411" r:id="rId14"/>
    <p:sldId id="365" r:id="rId15"/>
    <p:sldId id="412" r:id="rId16"/>
    <p:sldId id="385" r:id="rId17"/>
    <p:sldId id="386" r:id="rId18"/>
    <p:sldId id="413" r:id="rId19"/>
    <p:sldId id="414" r:id="rId20"/>
    <p:sldId id="415" r:id="rId21"/>
    <p:sldId id="389" r:id="rId22"/>
    <p:sldId id="416" r:id="rId23"/>
    <p:sldId id="391" r:id="rId24"/>
    <p:sldId id="392" r:id="rId25"/>
    <p:sldId id="417" r:id="rId26"/>
    <p:sldId id="281" r:id="rId27"/>
    <p:sldId id="384" r:id="rId28"/>
    <p:sldId id="286" r:id="rId29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F3683C-0475-4769-A102-24097AA041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8BDB562-BB5E-4C01-BE3F-5E707E03AA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B562-BB5E-4C01-BE3F-5E707E03AA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0C53820-DE90-45BB-8016-B8ECC9776EDE}" type="slidenum">
              <a:rPr lang="zh-CN" altLang="en-US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AEC9A1C-B4FC-47C0-856F-A7D3A0A29F87}" type="slidenum">
              <a:rPr lang="zh-CN" altLang="en-US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94FF69F-782E-48C4-BAEC-CC495FF04A4A}" type="slidenum">
              <a:rPr lang="zh-CN" altLang="en-US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C084501-372F-4EF3-B577-E207F26D6F56}" type="slidenum">
              <a:rPr lang="zh-CN" altLang="en-US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BB0AAD7-4B38-4B5B-B7A9-3A8A640AFB84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F432F5A-E687-4A13-9F22-A975C292456A}" type="slidenum">
              <a:rPr lang="zh-CN" altLang="en-US">
                <a:latin typeface="Arial" panose="020B0604020202020204" pitchFamily="34" charset="0"/>
              </a:rPr>
              <a:t>23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21C5D32-4AF0-45BC-B009-AD83F4F490DF}" type="slidenum">
              <a:rPr lang="zh-CN" altLang="en-US">
                <a:latin typeface="Arial" panose="020B0604020202020204" pitchFamily="34" charset="0"/>
              </a:rPr>
              <a:t>26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4DB9-4072-4D38-8019-72B0071E6F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47385-347E-4902-A0F8-4E94062C92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1EB6-2E63-45E3-8F9F-E53843464A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D656-1336-4B1C-8AA9-8042875C2D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5D56-D609-444E-B20D-8E4DE0175C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36C-F973-48B6-A4A9-32F7D82B88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F9E9-52BB-48E0-A3D9-2CE422F5B0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A6E1-100F-4498-BB7A-BDC3F348F7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7F04-511C-4213-8CEF-4B1DDF99FD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AF6A-A971-4C28-8F7D-F5EE877A41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F860-2236-4C87-8061-D18E61AF3A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AF0BB-8CAF-4A9E-B0AB-975F9E3B3D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741E-72B3-44BA-8843-8227B3BF67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BE06-C0E2-4F68-A05F-AF2730ABED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87FE-5939-40CA-A736-CB586C124F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A069-97CE-4710-B46D-4A26DA5659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B468-92E9-48F4-B1D8-57F9C3B496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053ED-3249-4A91-BCEC-15C7BD65BD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BFC3-8789-43AB-837E-FDEB6C7002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6453-11DC-45E5-9B9F-6C02BA3538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D560-4FDF-401C-9B80-83F85F578A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AEDA-8067-4FE1-9D33-05D7F1E593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A9198C-FEE9-463C-885A-E3F4F8D5AF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DCDFB1-D210-4AF8-91F9-654FDA19FB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.Please%20don't%20run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519324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1 Going to Beijing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10718" y="2667427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6598444" y="3274219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60993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Lesson1 I Am Excited!</a:t>
            </a:r>
            <a:endParaRPr lang="zh-CN" altLang="en-US" sz="43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67768" y="568888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17"/>
          <p:cNvSpPr txBox="1">
            <a:spLocks noChangeArrowheads="1"/>
          </p:cNvSpPr>
          <p:nvPr/>
        </p:nvSpPr>
        <p:spPr bwMode="auto">
          <a:xfrm>
            <a:off x="3106738" y="1639888"/>
            <a:ext cx="5259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sorry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sɒri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对不起；不好意思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238250" y="17811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19"/>
          <p:cNvSpPr txBox="1">
            <a:spLocks noChangeArrowheads="1"/>
          </p:cNvSpPr>
          <p:nvPr/>
        </p:nvSpPr>
        <p:spPr bwMode="auto">
          <a:xfrm>
            <a:off x="1508125" y="1751013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508250" y="2427288"/>
            <a:ext cx="41513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sorry to say that.</a:t>
            </a:r>
          </a:p>
          <a:p>
            <a:pPr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说那样的话我很不好意思。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39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" y="168275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1"/>
          <p:cNvSpPr>
            <a:spLocks noChangeArrowheads="1"/>
          </p:cNvSpPr>
          <p:nvPr/>
        </p:nvSpPr>
        <p:spPr bwMode="auto">
          <a:xfrm>
            <a:off x="1524000" y="2790825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3" name="矩形 4"/>
          <p:cNvSpPr>
            <a:spLocks noChangeArrowheads="1"/>
          </p:cNvSpPr>
          <p:nvPr/>
        </p:nvSpPr>
        <p:spPr bwMode="auto">
          <a:xfrm>
            <a:off x="1503363" y="4794250"/>
            <a:ext cx="235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714750" y="4560888"/>
            <a:ext cx="171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carry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携带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557213" y="1514475"/>
            <a:ext cx="180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词语辨析：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0638" y="1965325"/>
          <a:ext cx="7594601" cy="4297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1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7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sorry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对不起；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不好意思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在说或做惋惜或歉疚的事情之后使用，表示歉意。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can’t find your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book. I’m sorry.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我找不到你的书。对不起。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excuse me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对不起；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打扰一下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通常在说或做可能令别人不悦的事情之前使用。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Excuse me, can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read a book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here?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000" b="1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打扰一下， 我能在这儿读书吗？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7"/>
          <p:cNvSpPr txBox="1">
            <a:spLocks noChangeArrowheads="1"/>
          </p:cNvSpPr>
          <p:nvPr/>
        </p:nvSpPr>
        <p:spPr bwMode="auto">
          <a:xfrm>
            <a:off x="2452688" y="1282700"/>
            <a:ext cx="1709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的用法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1825" y="13573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19"/>
          <p:cNvSpPr txBox="1">
            <a:spLocks noChangeArrowheads="1"/>
          </p:cNvSpPr>
          <p:nvPr/>
        </p:nvSpPr>
        <p:spPr bwMode="auto">
          <a:xfrm>
            <a:off x="1117600" y="1358900"/>
            <a:ext cx="129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946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2493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12763" y="1887538"/>
            <a:ext cx="8658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want +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想要某物。</a:t>
            </a:r>
          </a:p>
          <a:p>
            <a:pPr marL="355600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a book.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我想要一本书。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want to do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.: want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后跟动词不定式，表达主语想要做的动作。</a:t>
            </a:r>
          </a:p>
          <a:p>
            <a:pPr marL="355600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run fast.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我想要快跑。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want sb. to do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.: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sb.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的宾语，是主语想要这个宾语做某事。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my mother to go to Beijing with me.</a:t>
            </a:r>
          </a:p>
          <a:p>
            <a:pPr marL="1160780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我想要我的妈妈和我一起去北京。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1"/>
          <p:cNvGrpSpPr/>
          <p:nvPr/>
        </p:nvGrpSpPr>
        <p:grpSpPr bwMode="auto">
          <a:xfrm>
            <a:off x="309563" y="1209675"/>
            <a:ext cx="1806575" cy="1514475"/>
            <a:chOff x="603250" y="3113088"/>
            <a:chExt cx="1917700" cy="1485900"/>
          </a:xfrm>
        </p:grpSpPr>
        <p:pic>
          <p:nvPicPr>
            <p:cNvPr id="20485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857375" y="2660650"/>
            <a:ext cx="62896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表示主观上的“想要”、“希望”，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是一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种有意识的行为，其后可直接跟不定式，但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不能跟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buy a book.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我想要买本书。</a:t>
            </a:r>
          </a:p>
          <a:p>
            <a:pPr marL="90043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buying a book. (×)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17"/>
          <p:cNvSpPr txBox="1">
            <a:spLocks noChangeArrowheads="1"/>
          </p:cNvSpPr>
          <p:nvPr/>
        </p:nvSpPr>
        <p:spPr bwMode="auto">
          <a:xfrm>
            <a:off x="2533650" y="1352550"/>
            <a:ext cx="4371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sit down. Please stand up.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请不要坐下。请站起来。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65163" y="14938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000"/>
          </a:p>
        </p:txBody>
      </p:sp>
      <p:sp>
        <p:nvSpPr>
          <p:cNvPr id="21509" name="文本框 19"/>
          <p:cNvSpPr txBox="1">
            <a:spLocks noChangeArrowheads="1"/>
          </p:cNvSpPr>
          <p:nvPr/>
        </p:nvSpPr>
        <p:spPr bwMode="auto">
          <a:xfrm>
            <a:off x="1166813" y="1519238"/>
            <a:ext cx="127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1130300" y="3095625"/>
            <a:ext cx="7372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be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 （即：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55600">
              <a:lnSpc>
                <a:spcPct val="18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quiet, boys and girls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！男孩们，女孩们，安静！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do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 （即： 行为动词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〈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〉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〈+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〉+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其他）。</a:t>
            </a:r>
          </a:p>
          <a:p>
            <a:pPr marL="355600">
              <a:lnSpc>
                <a:spcPct val="18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Walk to school, please.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请步行上学。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 （即：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55600">
              <a:lnSpc>
                <a:spcPct val="18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me help you.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让我来帮你吧。</a:t>
            </a:r>
            <a:endParaRPr lang="en-US" altLang="zh-CN" sz="20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51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13954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8725" y="195421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文本框 17"/>
          <p:cNvSpPr txBox="1">
            <a:spLocks noChangeArrowheads="1"/>
          </p:cNvSpPr>
          <p:nvPr/>
        </p:nvSpPr>
        <p:spPr bwMode="auto">
          <a:xfrm>
            <a:off x="1116013" y="2624138"/>
            <a:ext cx="2978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祈使句肯定结构的类型：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828675" y="1782763"/>
            <a:ext cx="82200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 （即：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+ be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其他）。</a:t>
            </a:r>
          </a:p>
          <a:p>
            <a:pPr marL="3556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late!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不要迟到！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do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 （即：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行为动词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〈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〉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〈+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〉+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其他）。</a:t>
            </a:r>
          </a:p>
          <a:p>
            <a:pPr marL="3556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sit down.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不要坐下。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let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型有两种否定形式：</a:t>
            </a:r>
          </a:p>
          <a:p>
            <a:pPr marL="3556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not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其他。</a:t>
            </a:r>
          </a:p>
          <a:p>
            <a:pPr marL="7239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him not go by bus.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别让他乘公共汽车去。</a:t>
            </a:r>
          </a:p>
          <a:p>
            <a:pPr marL="3556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+ let 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其他。</a:t>
            </a:r>
          </a:p>
          <a:p>
            <a:pPr marL="723900">
              <a:lnSpc>
                <a:spcPct val="17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let me go alone.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别让我独自去。</a:t>
            </a:r>
            <a:endParaRPr lang="en-US" altLang="zh-CN" sz="20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2" name="文本框 17"/>
          <p:cNvSpPr txBox="1">
            <a:spLocks noChangeArrowheads="1"/>
          </p:cNvSpPr>
          <p:nvPr/>
        </p:nvSpPr>
        <p:spPr bwMode="auto">
          <a:xfrm>
            <a:off x="803275" y="1257300"/>
            <a:ext cx="5638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祈使句否定结构的类型：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通常用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26"/>
          <p:cNvGrpSpPr/>
          <p:nvPr/>
        </p:nvGrpSpPr>
        <p:grpSpPr bwMode="auto">
          <a:xfrm>
            <a:off x="693738" y="1731963"/>
            <a:ext cx="1244600" cy="461962"/>
            <a:chOff x="1235491" y="4806950"/>
            <a:chExt cx="1243359" cy="462192"/>
          </a:xfrm>
        </p:grpSpPr>
        <p:sp>
          <p:nvSpPr>
            <p:cNvPr id="23562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2356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873250" y="1477963"/>
            <a:ext cx="6161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__________.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to run        B. runs       C. run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79888" y="1744663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566988" y="2984500"/>
            <a:ext cx="5553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祈使句，祈使句，请求、命令或建议。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常省去，动词原形开头记。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否定形式要注意，句首要把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要讲客气用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，句首句末没关系。</a:t>
            </a:r>
          </a:p>
        </p:txBody>
      </p:sp>
      <p:grpSp>
        <p:nvGrpSpPr>
          <p:cNvPr id="23559" name="组合 2"/>
          <p:cNvGrpSpPr/>
          <p:nvPr/>
        </p:nvGrpSpPr>
        <p:grpSpPr bwMode="auto">
          <a:xfrm>
            <a:off x="736600" y="3227388"/>
            <a:ext cx="2403475" cy="461962"/>
            <a:chOff x="398463" y="4005263"/>
            <a:chExt cx="2404268" cy="461088"/>
          </a:xfrm>
        </p:grpSpPr>
        <p:sp>
          <p:nvSpPr>
            <p:cNvPr id="23560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3561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17"/>
          <p:cNvSpPr txBox="1">
            <a:spLocks noChangeArrowheads="1"/>
          </p:cNvSpPr>
          <p:nvPr/>
        </p:nvSpPr>
        <p:spPr bwMode="auto">
          <a:xfrm>
            <a:off x="825500" y="1685925"/>
            <a:ext cx="283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 /sɪt/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771650" y="2271713"/>
            <a:ext cx="65230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 down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坐下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 on a chair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坐在椅子上</a:t>
            </a:r>
          </a:p>
        </p:txBody>
      </p:sp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788988" y="2514600"/>
            <a:ext cx="98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73238" y="3092450"/>
            <a:ext cx="354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sit down.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请坐下。</a:t>
            </a:r>
          </a:p>
        </p:txBody>
      </p:sp>
      <p:sp>
        <p:nvSpPr>
          <p:cNvPr id="24583" name="矩形 1"/>
          <p:cNvSpPr>
            <a:spLocks noChangeArrowheads="1"/>
          </p:cNvSpPr>
          <p:nvPr/>
        </p:nvSpPr>
        <p:spPr bwMode="auto">
          <a:xfrm>
            <a:off x="790575" y="3335338"/>
            <a:ext cx="982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362200" y="4010025"/>
            <a:ext cx="4802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（原形）→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sat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（过去式） →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sitting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（现在分词）</a:t>
            </a:r>
          </a:p>
        </p:txBody>
      </p:sp>
      <p:sp>
        <p:nvSpPr>
          <p:cNvPr id="24585" name="矩形 1"/>
          <p:cNvSpPr>
            <a:spLocks noChangeArrowheads="1"/>
          </p:cNvSpPr>
          <p:nvPr/>
        </p:nvSpPr>
        <p:spPr bwMode="auto">
          <a:xfrm>
            <a:off x="793750" y="425291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3092450"/>
            <a:ext cx="170815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17"/>
          <p:cNvSpPr txBox="1">
            <a:spLocks noChangeArrowheads="1"/>
          </p:cNvSpPr>
          <p:nvPr/>
        </p:nvSpPr>
        <p:spPr bwMode="auto">
          <a:xfrm>
            <a:off x="825500" y="1427163"/>
            <a:ext cx="70215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down /daʊn/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向下；朝下；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沿着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579563" y="1944688"/>
            <a:ext cx="4214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and sit down, please.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请去坐下。</a:t>
            </a:r>
          </a:p>
        </p:txBody>
      </p:sp>
      <p:sp>
        <p:nvSpPr>
          <p:cNvPr id="25605" name="矩形 1"/>
          <p:cNvSpPr>
            <a:spLocks noChangeArrowheads="1"/>
          </p:cNvSpPr>
          <p:nvPr/>
        </p:nvSpPr>
        <p:spPr bwMode="auto">
          <a:xfrm>
            <a:off x="788988" y="2146300"/>
            <a:ext cx="98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633663" y="2587625"/>
            <a:ext cx="35480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向上，在上面</a:t>
            </a:r>
          </a:p>
        </p:txBody>
      </p:sp>
      <p:sp>
        <p:nvSpPr>
          <p:cNvPr id="25607" name="矩形 1"/>
          <p:cNvSpPr>
            <a:spLocks noChangeArrowheads="1"/>
          </p:cNvSpPr>
          <p:nvPr/>
        </p:nvSpPr>
        <p:spPr bwMode="auto">
          <a:xfrm>
            <a:off x="790575" y="2790825"/>
            <a:ext cx="2116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对应词记忆法：</a:t>
            </a:r>
            <a:endParaRPr lang="zh-CN" altLang="en-US" sz="1600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598613" y="32861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 and down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上下波动，起伏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 down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坐下</a:t>
            </a: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slow down (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慢下来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write down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写下</a:t>
            </a:r>
          </a:p>
        </p:txBody>
      </p:sp>
      <p:sp>
        <p:nvSpPr>
          <p:cNvPr id="25609" name="矩形 1"/>
          <p:cNvSpPr>
            <a:spLocks noChangeArrowheads="1"/>
          </p:cNvSpPr>
          <p:nvPr/>
        </p:nvSpPr>
        <p:spPr bwMode="auto">
          <a:xfrm>
            <a:off x="793750" y="3502025"/>
            <a:ext cx="97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610" name="矩形 1"/>
          <p:cNvSpPr>
            <a:spLocks noChangeArrowheads="1"/>
          </p:cNvSpPr>
          <p:nvPr/>
        </p:nvSpPr>
        <p:spPr bwMode="auto">
          <a:xfrm>
            <a:off x="711200" y="4730750"/>
            <a:ext cx="182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谱系记忆法：</a:t>
            </a:r>
            <a:endParaRPr lang="zh-CN" altLang="en-US" sz="1600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2224088" y="4679950"/>
            <a:ext cx="4940300" cy="1343025"/>
            <a:chOff x="1595036" y="4489788"/>
            <a:chExt cx="4940053" cy="1342137"/>
          </a:xfrm>
        </p:grpSpPr>
        <p:sp>
          <p:nvSpPr>
            <p:cNvPr id="25612" name="矩形 20"/>
            <p:cNvSpPr>
              <a:spLocks noChangeArrowheads="1"/>
            </p:cNvSpPr>
            <p:nvPr/>
          </p:nvSpPr>
          <p:spPr bwMode="auto">
            <a:xfrm>
              <a:off x="3576724" y="4489788"/>
              <a:ext cx="689604" cy="40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own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>
              <a:off x="2317312" y="4924475"/>
              <a:ext cx="1304860" cy="40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3865048" y="4924475"/>
              <a:ext cx="3175" cy="5489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4160308" y="4924475"/>
              <a:ext cx="1241363" cy="40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16" name="矩形 29"/>
            <p:cNvSpPr>
              <a:spLocks noChangeArrowheads="1"/>
            </p:cNvSpPr>
            <p:nvPr/>
          </p:nvSpPr>
          <p:spPr bwMode="auto">
            <a:xfrm>
              <a:off x="1595036" y="5431754"/>
              <a:ext cx="1364671" cy="40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down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向下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617" name="矩形 30"/>
            <p:cNvSpPr>
              <a:spLocks noChangeArrowheads="1"/>
            </p:cNvSpPr>
            <p:nvPr/>
          </p:nvSpPr>
          <p:spPr bwMode="auto">
            <a:xfrm>
              <a:off x="2962609" y="5427676"/>
              <a:ext cx="1946861" cy="40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brown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棕色的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618" name="矩形 31"/>
            <p:cNvSpPr>
              <a:spLocks noChangeArrowheads="1"/>
            </p:cNvSpPr>
            <p:nvPr/>
          </p:nvSpPr>
          <p:spPr bwMode="auto">
            <a:xfrm>
              <a:off x="4895826" y="5428145"/>
              <a:ext cx="1639263" cy="40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town 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市镇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17"/>
          <p:cNvSpPr txBox="1">
            <a:spLocks noChangeArrowheads="1"/>
          </p:cNvSpPr>
          <p:nvPr/>
        </p:nvSpPr>
        <p:spPr bwMode="auto">
          <a:xfrm>
            <a:off x="825500" y="1563688"/>
            <a:ext cx="5780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 /stænd/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站立；直立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593850" y="2108200"/>
            <a:ext cx="588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boy stands beside the desk.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男孩站在书桌旁边。</a:t>
            </a:r>
          </a:p>
        </p:txBody>
      </p:sp>
      <p:sp>
        <p:nvSpPr>
          <p:cNvPr id="26629" name="矩形 1"/>
          <p:cNvSpPr>
            <a:spLocks noChangeArrowheads="1"/>
          </p:cNvSpPr>
          <p:nvPr/>
        </p:nvSpPr>
        <p:spPr bwMode="auto">
          <a:xfrm>
            <a:off x="788988" y="2324100"/>
            <a:ext cx="98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855788" y="276542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sand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沙子</a:t>
            </a:r>
          </a:p>
        </p:txBody>
      </p:sp>
      <p:sp>
        <p:nvSpPr>
          <p:cNvPr id="26631" name="矩形 1"/>
          <p:cNvSpPr>
            <a:spLocks noChangeArrowheads="1"/>
          </p:cNvSpPr>
          <p:nvPr/>
        </p:nvSpPr>
        <p:spPr bwMode="auto">
          <a:xfrm>
            <a:off x="790575" y="2981325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635250" y="3409950"/>
            <a:ext cx="102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</a:t>
            </a:r>
          </a:p>
        </p:txBody>
      </p:sp>
      <p:sp>
        <p:nvSpPr>
          <p:cNvPr id="26633" name="矩形 1"/>
          <p:cNvSpPr>
            <a:spLocks noChangeArrowheads="1"/>
          </p:cNvSpPr>
          <p:nvPr/>
        </p:nvSpPr>
        <p:spPr bwMode="auto">
          <a:xfrm>
            <a:off x="793750" y="3611563"/>
            <a:ext cx="249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对应词记忆法：</a:t>
            </a:r>
            <a:endParaRPr lang="zh-CN" altLang="en-US" sz="1600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089150" y="4037013"/>
            <a:ext cx="650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（原形）→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stood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（过去式）→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standing(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5" name="矩形 1"/>
          <p:cNvSpPr>
            <a:spLocks noChangeArrowheads="1"/>
          </p:cNvSpPr>
          <p:nvPr/>
        </p:nvSpPr>
        <p:spPr bwMode="auto">
          <a:xfrm>
            <a:off x="793750" y="4252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6636" name="组合 26"/>
          <p:cNvGrpSpPr/>
          <p:nvPr/>
        </p:nvGrpSpPr>
        <p:grpSpPr bwMode="auto">
          <a:xfrm>
            <a:off x="892175" y="4953000"/>
            <a:ext cx="955675" cy="400050"/>
            <a:chOff x="1235491" y="4806950"/>
            <a:chExt cx="954046" cy="400309"/>
          </a:xfrm>
        </p:grpSpPr>
        <p:sp>
          <p:nvSpPr>
            <p:cNvPr id="26639" name="TextBox 3"/>
            <p:cNvSpPr txBox="1">
              <a:spLocks noChangeArrowheads="1"/>
            </p:cNvSpPr>
            <p:nvPr/>
          </p:nvSpPr>
          <p:spPr bwMode="auto">
            <a:xfrm>
              <a:off x="1488251" y="4806950"/>
              <a:ext cx="701286" cy="40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26640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1241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1949450" y="4725988"/>
            <a:ext cx="61610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_______________up, everyone.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Sit             B. Stand              C. Stands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97188" y="49514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8" y="1055688"/>
            <a:ext cx="8047037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17"/>
          <p:cNvSpPr txBox="1">
            <a:spLocks noChangeArrowheads="1"/>
          </p:cNvSpPr>
          <p:nvPr/>
        </p:nvSpPr>
        <p:spPr bwMode="auto">
          <a:xfrm>
            <a:off x="1193800" y="1644650"/>
            <a:ext cx="5329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 /ʌp/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向上；在上面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112963" y="2244725"/>
            <a:ext cx="532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stand up.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请不要站起来。</a:t>
            </a:r>
          </a:p>
        </p:txBody>
      </p:sp>
      <p:sp>
        <p:nvSpPr>
          <p:cNvPr id="27653" name="矩形 1"/>
          <p:cNvSpPr>
            <a:spLocks noChangeArrowheads="1"/>
          </p:cNvSpPr>
          <p:nvPr/>
        </p:nvSpPr>
        <p:spPr bwMode="auto">
          <a:xfrm>
            <a:off x="1157288" y="2473325"/>
            <a:ext cx="98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328988" y="2997200"/>
            <a:ext cx="1433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cup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杯子</a:t>
            </a:r>
          </a:p>
        </p:txBody>
      </p:sp>
      <p:sp>
        <p:nvSpPr>
          <p:cNvPr id="27655" name="矩形 1"/>
          <p:cNvSpPr>
            <a:spLocks noChangeArrowheads="1"/>
          </p:cNvSpPr>
          <p:nvPr/>
        </p:nvSpPr>
        <p:spPr bwMode="auto">
          <a:xfrm>
            <a:off x="1158875" y="3240088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909888" y="3794125"/>
            <a:ext cx="508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up, up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向上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down, down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向下，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left, left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向左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right, right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向右，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straight, straight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笔直地。</a:t>
            </a:r>
          </a:p>
        </p:txBody>
      </p:sp>
      <p:grpSp>
        <p:nvGrpSpPr>
          <p:cNvPr id="27657" name="组合 2"/>
          <p:cNvGrpSpPr/>
          <p:nvPr/>
        </p:nvGrpSpPr>
        <p:grpSpPr bwMode="auto">
          <a:xfrm>
            <a:off x="1189038" y="4022725"/>
            <a:ext cx="1720850" cy="461963"/>
            <a:chOff x="494031" y="4005263"/>
            <a:chExt cx="1721205" cy="461088"/>
          </a:xfrm>
        </p:grpSpPr>
        <p:sp>
          <p:nvSpPr>
            <p:cNvPr id="27658" name="TextBox 10"/>
            <p:cNvSpPr txBox="1">
              <a:spLocks noChangeArrowheads="1"/>
            </p:cNvSpPr>
            <p:nvPr/>
          </p:nvSpPr>
          <p:spPr bwMode="auto">
            <a:xfrm>
              <a:off x="714375" y="4005263"/>
              <a:ext cx="1500861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7659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4031" y="4025580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93906" y="118516"/>
            <a:ext cx="43893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 s do it</a:t>
            </a:r>
            <a:r>
              <a:rPr kumimoji="1" lang="zh-CN" altLang="en-US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pic>
        <p:nvPicPr>
          <p:cNvPr id="28675" name="Picture 13" descr="C:\Users\Administrator\Desktop\QQ截图2017101018080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750" y="1368425"/>
            <a:ext cx="704691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81338" y="2732088"/>
            <a:ext cx="42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430838" y="2746375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810500" y="2717800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073400" y="4300538"/>
            <a:ext cx="42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418138" y="4314825"/>
            <a:ext cx="42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797800" y="4302125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\Desktop\QQ截图2017101018082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275" y="1252538"/>
            <a:ext cx="6856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8"/>
          <p:cNvSpPr txBox="1"/>
          <p:nvPr/>
        </p:nvSpPr>
        <p:spPr>
          <a:xfrm>
            <a:off x="2693906" y="118516"/>
            <a:ext cx="43893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 s do it</a:t>
            </a:r>
            <a:r>
              <a:rPr kumimoji="1" lang="zh-CN" altLang="en-US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792663" y="3198813"/>
            <a:ext cx="249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run.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786313" y="3660775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walk.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775200" y="4586288"/>
            <a:ext cx="2513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sing.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776788" y="506095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read.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833438" y="1344613"/>
            <a:ext cx="8153400" cy="4486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Listen!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children _____________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sing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are singing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sings</a:t>
            </a:r>
          </a:p>
          <a:p>
            <a:pPr eaLnBrk="1" hangingPunct="1">
              <a:lnSpc>
                <a:spcPct val="170000"/>
              </a:lnSpc>
              <a:defRPr/>
            </a:pP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am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 to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 he music.</a:t>
            </a:r>
          </a:p>
          <a:p>
            <a:pPr marL="273050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dance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dancing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danceing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762500" y="21621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2517775" y="4657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31888" y="3344863"/>
            <a:ext cx="76422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06600" y="3328988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！可知用现在进行时，表示后面的动作正在发生。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8"/>
          <p:cNvSpPr txBox="1">
            <a:spLocks noChangeArrowheads="1"/>
          </p:cNvSpPr>
          <p:nvPr/>
        </p:nvSpPr>
        <p:spPr bwMode="auto">
          <a:xfrm>
            <a:off x="3527425" y="521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33438" y="1344613"/>
            <a:ext cx="8153400" cy="3784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want to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 some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milk.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drink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drinks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drinking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 She ________ to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go to the library.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wants B. want C. wanting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2978150" y="1603375"/>
            <a:ext cx="31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224088" y="3811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31888" y="2989263"/>
            <a:ext cx="7642225" cy="560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006600" y="2973388"/>
            <a:ext cx="6645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后跟动词不定式，表达主语想要做的动作。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47763" y="5121275"/>
            <a:ext cx="7642225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022475" y="5105400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主语为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，为第三人称单数，故后面的谓语动词也要用第三人称单数形式。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666875" y="1862138"/>
            <a:ext cx="6016625" cy="304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5. Lucy, please ___________.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walk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walks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walking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6. Please _________ sit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 desk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doesn’t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don’t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not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4410075" y="21209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433763" y="357822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15963" y="1143000"/>
            <a:ext cx="80041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二、按要求完成下列各题。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Look out of the window.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（改成否定句）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don’t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Danny, run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(!)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（连词成句）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walk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grass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don’t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(.)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（连词成句）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_________________________________________________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012825" y="2847975"/>
            <a:ext cx="432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look out of the window.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016000" y="4314825"/>
            <a:ext cx="598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！或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run!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977900" y="5767388"/>
            <a:ext cx="463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walk on the grass, please.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0075" y="1298575"/>
            <a:ext cx="71310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69913" y="2992438"/>
            <a:ext cx="81645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run, jump, dance, sing, sorry, sit, down, stand, up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 football 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sit down. Please stand 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55650" y="1870075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55650" y="357663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58825" y="4432300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run!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281913" y="142958"/>
            <a:ext cx="57257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Please don’t run</a:t>
            </a:r>
            <a:r>
              <a:rPr kumimoji="1" lang="zh-CN" altLang="en-US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711200" y="1069975"/>
            <a:ext cx="79597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Monday morning. Mrs. Li, Li Ming, Jenny and Danny go to Beijing today. They arrive at the train station. Danny runs to the train.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Danny!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run!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please, Danny.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excited!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Me, too!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jump!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sing! I want to dance!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281913" y="142958"/>
            <a:ext cx="57257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Please don’t run</a:t>
            </a:r>
            <a:r>
              <a:rPr kumimoji="1" lang="zh-CN" altLang="en-US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533400" y="1206500"/>
            <a:ext cx="6672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0780" indent="-116078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jump! Please don’t sing! Please don’t dance!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sorry.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okay, Danny. Please sit down.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Mrs. Li. I’m sitting down. Yikes!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sit down. Please stand up.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Mrs. Li. </a:t>
            </a:r>
          </a:p>
        </p:txBody>
      </p:sp>
      <p:sp>
        <p:nvSpPr>
          <p:cNvPr id="8" name="矩形 7"/>
          <p:cNvSpPr/>
          <p:nvPr/>
        </p:nvSpPr>
        <p:spPr>
          <a:xfrm>
            <a:off x="6669088" y="2160588"/>
            <a:ext cx="2311400" cy="18176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6149" name="Picture 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4350" y="4194175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91325" y="2286000"/>
            <a:ext cx="2093913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17"/>
          <p:cNvSpPr txBox="1">
            <a:spLocks noChangeArrowheads="1"/>
          </p:cNvSpPr>
          <p:nvPr/>
        </p:nvSpPr>
        <p:spPr bwMode="auto">
          <a:xfrm>
            <a:off x="2752725" y="1296988"/>
            <a:ext cx="3116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表示日常行为动作的词汇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31863" y="13716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19"/>
          <p:cNvSpPr txBox="1">
            <a:spLocks noChangeArrowheads="1"/>
          </p:cNvSpPr>
          <p:nvPr/>
        </p:nvSpPr>
        <p:spPr bwMode="auto">
          <a:xfrm>
            <a:off x="1417638" y="1373188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717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126365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1455738" y="2476500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14575" y="2255838"/>
            <a:ext cx="253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/ʌ/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444625" y="3051175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330450" y="2832100"/>
            <a:ext cx="334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don’t run.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请不要跑。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9" name="矩形 1"/>
          <p:cNvSpPr>
            <a:spLocks noChangeArrowheads="1"/>
          </p:cNvSpPr>
          <p:nvPr/>
        </p:nvSpPr>
        <p:spPr bwMode="auto">
          <a:xfrm>
            <a:off x="1446213" y="3586163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333625" y="3367088"/>
            <a:ext cx="462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 away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逃走；跑开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 to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跑向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181" name="矩形 1"/>
          <p:cNvSpPr>
            <a:spLocks noChangeArrowheads="1"/>
          </p:cNvSpPr>
          <p:nvPr/>
        </p:nvSpPr>
        <p:spPr bwMode="auto">
          <a:xfrm>
            <a:off x="1408113" y="4065588"/>
            <a:ext cx="173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谱系记忆法：</a:t>
            </a:r>
            <a:endParaRPr lang="zh-CN" altLang="en-US" sz="1600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709863" y="4084638"/>
            <a:ext cx="3308350" cy="1458912"/>
            <a:chOff x="2222798" y="4598988"/>
            <a:chExt cx="3400081" cy="1878300"/>
          </a:xfrm>
        </p:grpSpPr>
        <p:sp>
          <p:nvSpPr>
            <p:cNvPr id="7186" name="矩形 20"/>
            <p:cNvSpPr>
              <a:spLocks noChangeArrowheads="1"/>
            </p:cNvSpPr>
            <p:nvPr/>
          </p:nvSpPr>
          <p:spPr bwMode="auto">
            <a:xfrm>
              <a:off x="3644957" y="4598988"/>
              <a:ext cx="584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un</a:t>
              </a: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H="1">
              <a:off x="2661676" y="5034328"/>
              <a:ext cx="960964" cy="805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3868998" y="5034328"/>
              <a:ext cx="0" cy="805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4161040" y="5034328"/>
              <a:ext cx="983804" cy="805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90" name="矩形 29"/>
            <p:cNvSpPr>
              <a:spLocks noChangeArrowheads="1"/>
            </p:cNvSpPr>
            <p:nvPr/>
          </p:nvSpPr>
          <p:spPr bwMode="auto">
            <a:xfrm>
              <a:off x="2222798" y="5745706"/>
              <a:ext cx="7134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sun</a:t>
              </a:r>
            </a:p>
            <a:p>
              <a:pPr algn="ctr" eaLnBrk="1" hangingPunct="1"/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太阳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191" name="矩形 30"/>
            <p:cNvSpPr>
              <a:spLocks noChangeArrowheads="1"/>
            </p:cNvSpPr>
            <p:nvPr/>
          </p:nvSpPr>
          <p:spPr bwMode="auto">
            <a:xfrm>
              <a:off x="3508477" y="5755278"/>
              <a:ext cx="7134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gun</a:t>
              </a:r>
            </a:p>
            <a:p>
              <a:pPr algn="ctr" eaLnBrk="1" hangingPunct="1"/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枪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192" name="矩形 31"/>
            <p:cNvSpPr>
              <a:spLocks noChangeArrowheads="1"/>
            </p:cNvSpPr>
            <p:nvPr/>
          </p:nvSpPr>
          <p:spPr bwMode="auto">
            <a:xfrm>
              <a:off x="4909472" y="5769402"/>
              <a:ext cx="7134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fun</a:t>
              </a:r>
            </a:p>
            <a:p>
              <a:pPr algn="ctr" eaLnBrk="1" hangingPunct="1"/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乐趣</a:t>
              </a:r>
              <a:endPara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83" name="矩形 1"/>
          <p:cNvSpPr>
            <a:spLocks noChangeArrowheads="1"/>
          </p:cNvSpPr>
          <p:nvPr/>
        </p:nvSpPr>
        <p:spPr bwMode="auto">
          <a:xfrm>
            <a:off x="1462088" y="5648325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00350" y="5553075"/>
            <a:ext cx="6261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ran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running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runner(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跑步者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85" name="文本框 17"/>
          <p:cNvSpPr txBox="1">
            <a:spLocks noChangeArrowheads="1"/>
          </p:cNvSpPr>
          <p:nvPr/>
        </p:nvSpPr>
        <p:spPr bwMode="auto">
          <a:xfrm>
            <a:off x="1482725" y="1862138"/>
            <a:ext cx="1958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 /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rʌn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跑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5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992188" y="21621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946275" y="1914525"/>
            <a:ext cx="25352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/ʌ/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981075" y="28733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935163" y="2627313"/>
            <a:ext cx="4097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jump.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我想要跳。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9" name="矩形 1"/>
          <p:cNvSpPr>
            <a:spLocks noChangeArrowheads="1"/>
          </p:cNvSpPr>
          <p:nvPr/>
        </p:nvSpPr>
        <p:spPr bwMode="auto">
          <a:xfrm>
            <a:off x="995363" y="361315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938338" y="3367088"/>
            <a:ext cx="40941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jump up and down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跳来跳去  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long jump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跳远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high jump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跳高                    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jump the lights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闯红灯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1" name="文本框 17"/>
          <p:cNvSpPr txBox="1">
            <a:spLocks noChangeArrowheads="1"/>
          </p:cNvSpPr>
          <p:nvPr/>
        </p:nvSpPr>
        <p:spPr bwMode="auto">
          <a:xfrm>
            <a:off x="1046163" y="1328738"/>
            <a:ext cx="471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jump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dʒʌmp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跳；跳跃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1155700" y="2244725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068513" y="1995488"/>
            <a:ext cx="5656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often sing and dance in the school.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我们经常在学校唱歌、跳舞。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5" name="文本框 17"/>
          <p:cNvSpPr txBox="1">
            <a:spLocks noChangeArrowheads="1"/>
          </p:cNvSpPr>
          <p:nvPr/>
        </p:nvSpPr>
        <p:spPr bwMode="auto">
          <a:xfrm>
            <a:off x="1209675" y="1328738"/>
            <a:ext cx="3367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dance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dɑːns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跳舞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144588" y="3721100"/>
            <a:ext cx="1112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57400" y="3471863"/>
            <a:ext cx="56562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dance to the music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伴着音乐跳舞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8" name="矩形 1"/>
          <p:cNvSpPr>
            <a:spLocks noChangeArrowheads="1"/>
          </p:cNvSpPr>
          <p:nvPr/>
        </p:nvSpPr>
        <p:spPr bwMode="auto">
          <a:xfrm>
            <a:off x="1160463" y="4514850"/>
            <a:ext cx="1731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701925" y="4265613"/>
            <a:ext cx="56546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dance(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 dancing (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dancer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跳舞者）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1"/>
          <p:cNvSpPr>
            <a:spLocks noChangeArrowheads="1"/>
          </p:cNvSpPr>
          <p:nvPr/>
        </p:nvSpPr>
        <p:spPr bwMode="auto">
          <a:xfrm>
            <a:off x="1265238" y="21351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78050" y="1887538"/>
            <a:ext cx="2366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/ɪ/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3" name="文本框 17"/>
          <p:cNvSpPr txBox="1">
            <a:spLocks noChangeArrowheads="1"/>
          </p:cNvSpPr>
          <p:nvPr/>
        </p:nvSpPr>
        <p:spPr bwMode="auto">
          <a:xfrm>
            <a:off x="1319213" y="1274763"/>
            <a:ext cx="33670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sɪŋ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唱；演唱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4" name="矩形 1"/>
          <p:cNvSpPr>
            <a:spLocks noChangeArrowheads="1"/>
          </p:cNvSpPr>
          <p:nvPr/>
        </p:nvSpPr>
        <p:spPr bwMode="auto">
          <a:xfrm>
            <a:off x="1254125" y="2874963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166938" y="2625725"/>
            <a:ext cx="56562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like to sing songs.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我们喜欢唱歌。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6" name="矩形 1"/>
          <p:cNvSpPr>
            <a:spLocks noChangeArrowheads="1"/>
          </p:cNvSpPr>
          <p:nvPr/>
        </p:nvSpPr>
        <p:spPr bwMode="auto">
          <a:xfrm>
            <a:off x="1270000" y="3654425"/>
            <a:ext cx="203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图示记忆法：</a:t>
            </a:r>
            <a:endParaRPr lang="zh-CN" altLang="en-US" b="1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138" y="3525838"/>
            <a:ext cx="3886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1255713" y="4814888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755900" y="4567238"/>
            <a:ext cx="608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（原形）→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（过去式）→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singing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（现在分词）→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singer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歌手）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982913" y="2312988"/>
            <a:ext cx="46466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站立站立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，走路走路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walk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跑步跑步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，跳跃跳跃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jump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跳舞跳舞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dance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，唱歌唱歌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340" name="组合 2"/>
          <p:cNvGrpSpPr/>
          <p:nvPr/>
        </p:nvGrpSpPr>
        <p:grpSpPr bwMode="auto">
          <a:xfrm>
            <a:off x="1165225" y="2549525"/>
            <a:ext cx="1817688" cy="461963"/>
            <a:chOff x="453074" y="4005263"/>
            <a:chExt cx="1817994" cy="461088"/>
          </a:xfrm>
        </p:grpSpPr>
        <p:sp>
          <p:nvSpPr>
            <p:cNvPr id="14341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556694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342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3074" y="4039203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Microsoft Office PowerPoint</Application>
  <PresentationFormat>全屏显示(4:3)</PresentationFormat>
  <Paragraphs>239</Paragraphs>
  <Slides>28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5F5721F6E89D4B5E9E9895B3AD0DCC0C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