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3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"/>
  </p:notesMasterIdLst>
  <p:sldIdLst>
    <p:sldId id="278" r:id="rId3"/>
    <p:sldId id="279" r:id="rId4"/>
    <p:sldId id="281" r:id="rId5"/>
    <p:sldId id="260" r:id="rId6"/>
    <p:sldId id="261" r:id="rId8"/>
    <p:sldId id="262" r:id="rId9"/>
    <p:sldId id="263" r:id="rId10"/>
    <p:sldId id="282" r:id="rId11"/>
    <p:sldId id="266" r:id="rId12"/>
    <p:sldId id="267" r:id="rId13"/>
    <p:sldId id="283" r:id="rId14"/>
    <p:sldId id="268" r:id="rId15"/>
    <p:sldId id="270" r:id="rId16"/>
    <p:sldId id="271" r:id="rId17"/>
    <p:sldId id="272" r:id="rId18"/>
    <p:sldId id="284" r:id="rId19"/>
    <p:sldId id="274" r:id="rId20"/>
    <p:sldId id="275" r:id="rId21"/>
    <p:sldId id="276" r:id="rId22"/>
    <p:sldId id="280" r:id="rId23"/>
  </p:sldIdLst>
  <p:sldSz cx="12192000" cy="6858000"/>
  <p:notesSz cx="6858000" cy="9144000"/>
  <p:custDataLst>
    <p:tags r:id="rId2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B422E"/>
    <a:srgbClr val="FC4F00"/>
    <a:srgbClr val="FEE247"/>
    <a:srgbClr val="FB7C01"/>
    <a:srgbClr val="FEFBF8"/>
    <a:srgbClr val="FCF3EA"/>
    <a:srgbClr val="F7DABD"/>
    <a:srgbClr val="815502"/>
    <a:srgbClr val="F6B61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30" autoAdjust="0"/>
    <p:restoredTop sz="94660"/>
  </p:normalViewPr>
  <p:slideViewPr>
    <p:cSldViewPr snapToGrid="0" showGuides="1">
      <p:cViewPr>
        <p:scale>
          <a:sx n="52" d="100"/>
          <a:sy n="52" d="100"/>
        </p:scale>
        <p:origin x="1338" y="8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'1.0' encoding='UTF-8' standalone='yes'?>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7" Type="http://schemas.openxmlformats.org/officeDocument/2006/relationships/tags" Target="tags/tag1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5786FE-0D27-40DB-97D4-47242C6D5D8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A7912F-C7B1-4A04-81A8-A2E8940C04DC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10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1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2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3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4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5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6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7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8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9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7912F-C7B1-4A04-81A8-A2E8940C04D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7912F-C7B1-4A04-81A8-A2E8940C04D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7912F-C7B1-4A04-81A8-A2E8940C04D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7912F-C7B1-4A04-81A8-A2E8940C04D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7912F-C7B1-4A04-81A8-A2E8940C04D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7912F-C7B1-4A04-81A8-A2E8940C04D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7912F-C7B1-4A04-81A8-A2E8940C04D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7912F-C7B1-4A04-81A8-A2E8940C04D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7912F-C7B1-4A04-81A8-A2E8940C04D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7912F-C7B1-4A04-81A8-A2E8940C04D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7912F-C7B1-4A04-81A8-A2E8940C04D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7912F-C7B1-4A04-81A8-A2E8940C04D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7912F-C7B1-4A04-81A8-A2E8940C04D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3000" advTm="3000">
        <p15:prstTrans prst="curtains"/>
      </p:transition>
    </mc:Choice>
    <mc:Fallback>
      <p:transition spd="slow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3000" advTm="3000">
        <p15:prstTrans prst="curtains"/>
      </p:transition>
    </mc:Choice>
    <mc:Fallback>
      <p:transition spd="slow" advTm="3000">
        <p:fade/>
      </p:transition>
    </mc:Fallback>
  </mc:AlternateContent>
</p:sldLayout>
</file>

<file path=ppt/slideMasters/_rels/slideMaster1.xml.rels><?xml version='1.0' encoding='UTF-8' standalone='yes'?>
<Relationships xmlns="http://schemas.openxmlformats.org/package/2006/relationships"><Relationship Id="rId9" Type="http://schemas.openxmlformats.org/officeDocument/2006/relationships/theme" Target="../theme/theme1.xml"/><Relationship Id="rId8" Type="http://schemas.microsoft.com/office/2007/relationships/hdphoto" Target="../media/image6.wdp"/><Relationship Id="rId7" Type="http://schemas.openxmlformats.org/officeDocument/2006/relationships/image" Target="../media/image5.png"/><Relationship Id="rId6" Type="http://schemas.microsoft.com/office/2007/relationships/hdphoto" Target="../media/image4.wdp"/><Relationship Id="rId5" Type="http://schemas.openxmlformats.org/officeDocument/2006/relationships/image" Target="../media/image3.png"/><Relationship Id="rId4" Type="http://schemas.microsoft.com/office/2007/relationships/hdphoto" Target="../media/image2.wdp"/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236" b="13286"/>
          <a:stretch>
            <a:fillRect/>
          </a:stretch>
        </p:blipFill>
        <p:spPr>
          <a:xfrm>
            <a:off x="-18661" y="-74645"/>
            <a:ext cx="12240730" cy="6960637"/>
          </a:xfrm>
          <a:prstGeom prst="rect">
            <a:avLst/>
          </a:prstGeom>
        </p:spPr>
      </p:pic>
      <p:sp>
        <p:nvSpPr>
          <p:cNvPr id="29" name="矩形: 圆角 28"/>
          <p:cNvSpPr/>
          <p:nvPr userDrawn="1"/>
        </p:nvSpPr>
        <p:spPr>
          <a:xfrm>
            <a:off x="447869" y="373224"/>
            <a:ext cx="11290041" cy="6083560"/>
          </a:xfrm>
          <a:prstGeom prst="roundRect">
            <a:avLst>
              <a:gd name="adj" fmla="val 221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60662"/>
            <a:ext cx="6096000" cy="139710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20881" y="5745111"/>
            <a:ext cx="6064897" cy="1397109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216" y="-316877"/>
            <a:ext cx="2050549" cy="2730159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6288" y="-316877"/>
            <a:ext cx="2050549" cy="273015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3000" advTm="3000">
        <p15:prstTrans prst="curtains"/>
      </p:transition>
    </mc:Choice>
    <mc:Fallback>
      <p:transition spd="slow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9" Type="http://schemas.openxmlformats.org/officeDocument/2006/relationships/image" Target="../media/image13.png"/><Relationship Id="rId8" Type="http://schemas.microsoft.com/office/2007/relationships/hdphoto" Target="../media/image12.wdp"/><Relationship Id="rId7" Type="http://schemas.openxmlformats.org/officeDocument/2006/relationships/image" Target="../media/image11.png"/><Relationship Id="rId6" Type="http://schemas.openxmlformats.org/officeDocument/2006/relationships/image" Target="../media/image10.png"/><Relationship Id="rId5" Type="http://schemas.microsoft.com/office/2007/relationships/hdphoto" Target="../media/image9.wdp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7" Type="http://schemas.openxmlformats.org/officeDocument/2006/relationships/slideLayout" Target="../slideLayouts/slideLayout1.xml"/><Relationship Id="rId26" Type="http://schemas.openxmlformats.org/officeDocument/2006/relationships/image" Target="../media/image24.png"/><Relationship Id="rId25" Type="http://schemas.microsoft.com/office/2007/relationships/media" Target="../media/media1.mp3"/><Relationship Id="rId24" Type="http://schemas.openxmlformats.org/officeDocument/2006/relationships/audio" Target="../media/media1.mp3"/><Relationship Id="rId23" Type="http://schemas.openxmlformats.org/officeDocument/2006/relationships/image" Target="../media/image23.png"/><Relationship Id="rId22" Type="http://schemas.openxmlformats.org/officeDocument/2006/relationships/image" Target="../media/image22.png"/><Relationship Id="rId21" Type="http://schemas.openxmlformats.org/officeDocument/2006/relationships/image" Target="../media/image21.png"/><Relationship Id="rId20" Type="http://schemas.microsoft.com/office/2007/relationships/hdphoto" Target="../media/image20.wdp"/><Relationship Id="rId2" Type="http://schemas.microsoft.com/office/2007/relationships/hdphoto" Target="../media/image2.wdp"/><Relationship Id="rId19" Type="http://schemas.openxmlformats.org/officeDocument/2006/relationships/image" Target="../media/image19.png"/><Relationship Id="rId18" Type="http://schemas.openxmlformats.org/officeDocument/2006/relationships/image" Target="../media/image18.png"/><Relationship Id="rId17" Type="http://schemas.microsoft.com/office/2007/relationships/hdphoto" Target="../media/image6.wdp"/><Relationship Id="rId16" Type="http://schemas.openxmlformats.org/officeDocument/2006/relationships/image" Target="../media/image5.png"/><Relationship Id="rId15" Type="http://schemas.microsoft.com/office/2007/relationships/hdphoto" Target="../media/image17.wdp"/><Relationship Id="rId14" Type="http://schemas.openxmlformats.org/officeDocument/2006/relationships/image" Target="../media/image16.png"/><Relationship Id="rId13" Type="http://schemas.microsoft.com/office/2007/relationships/hdphoto" Target="../media/image4.wdp"/><Relationship Id="rId12" Type="http://schemas.openxmlformats.org/officeDocument/2006/relationships/image" Target="../media/image3.png"/><Relationship Id="rId11" Type="http://schemas.microsoft.com/office/2007/relationships/hdphoto" Target="../media/image15.wdp"/><Relationship Id="rId10" Type="http://schemas.openxmlformats.org/officeDocument/2006/relationships/image" Target="../media/image14.png"/><Relationship Id="rId1" Type="http://schemas.openxmlformats.org/officeDocument/2006/relationships/image" Target="../media/image1.png"/></Relationships>
</file>

<file path=ppt/slides/_rels/slide10.xml.rels><?xml version='1.0' encoding='UTF-8' standalone='yes'?>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1.png"/></Relationships>
</file>

<file path=ppt/slides/_rels/slide11.xml.rels><?xml version='1.0' encoding='UTF-8' standalone='yes'?>
<Relationships xmlns="http://schemas.openxmlformats.org/package/2006/relationships"><Relationship Id="rId9" Type="http://schemas.microsoft.com/office/2007/relationships/hdphoto" Target="../media/image4.wdp"/><Relationship Id="rId8" Type="http://schemas.openxmlformats.org/officeDocument/2006/relationships/image" Target="../media/image3.png"/><Relationship Id="rId7" Type="http://schemas.microsoft.com/office/2007/relationships/hdphoto" Target="../media/image15.wdp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0.png"/><Relationship Id="rId3" Type="http://schemas.openxmlformats.org/officeDocument/2006/relationships/image" Target="../media/image7.png"/><Relationship Id="rId2" Type="http://schemas.microsoft.com/office/2007/relationships/hdphoto" Target="../media/image2.wdp"/><Relationship Id="rId19" Type="http://schemas.openxmlformats.org/officeDocument/2006/relationships/slideLayout" Target="../slideLayouts/slideLayout1.xml"/><Relationship Id="rId18" Type="http://schemas.openxmlformats.org/officeDocument/2006/relationships/image" Target="../media/image22.png"/><Relationship Id="rId17" Type="http://schemas.openxmlformats.org/officeDocument/2006/relationships/image" Target="../media/image21.png"/><Relationship Id="rId16" Type="http://schemas.microsoft.com/office/2007/relationships/hdphoto" Target="../media/image20.wdp"/><Relationship Id="rId15" Type="http://schemas.openxmlformats.org/officeDocument/2006/relationships/image" Target="../media/image19.png"/><Relationship Id="rId14" Type="http://schemas.openxmlformats.org/officeDocument/2006/relationships/image" Target="../media/image18.png"/><Relationship Id="rId13" Type="http://schemas.microsoft.com/office/2007/relationships/hdphoto" Target="../media/image6.wdp"/><Relationship Id="rId12" Type="http://schemas.openxmlformats.org/officeDocument/2006/relationships/image" Target="../media/image5.png"/><Relationship Id="rId11" Type="http://schemas.microsoft.com/office/2007/relationships/hdphoto" Target="../media/image17.wdp"/><Relationship Id="rId10" Type="http://schemas.openxmlformats.org/officeDocument/2006/relationships/image" Target="../media/image16.png"/><Relationship Id="rId1" Type="http://schemas.openxmlformats.org/officeDocument/2006/relationships/image" Target="../media/image1.png"/></Relationships>
</file>

<file path=ppt/slides/_rels/slide12.xml.rels><?xml version='1.0' encoding='UTF-8' standalone='yes'?>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2.png"/></Relationships>
</file>

<file path=ppt/slides/_rels/slide13.xml.rels><?xml version='1.0' encoding='UTF-8' standalone='yes'?>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3.png"/></Relationships>
</file>

<file path=ppt/slides/_rels/slide14.xml.rels><?xml version='1.0' encoding='UTF-8' standalone='yes'?>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4.png"/></Relationships>
</file>

<file path=ppt/slides/_rels/slide15.xml.rels><?xml version='1.0' encoding='UTF-8' standalone='yes'?>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6.xml.rels><?xml version='1.0' encoding='UTF-8' standalone='yes'?>
<Relationships xmlns="http://schemas.openxmlformats.org/package/2006/relationships"><Relationship Id="rId9" Type="http://schemas.microsoft.com/office/2007/relationships/hdphoto" Target="../media/image4.wdp"/><Relationship Id="rId8" Type="http://schemas.openxmlformats.org/officeDocument/2006/relationships/image" Target="../media/image3.png"/><Relationship Id="rId7" Type="http://schemas.microsoft.com/office/2007/relationships/hdphoto" Target="../media/image15.wdp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0.png"/><Relationship Id="rId3" Type="http://schemas.openxmlformats.org/officeDocument/2006/relationships/image" Target="../media/image7.png"/><Relationship Id="rId2" Type="http://schemas.microsoft.com/office/2007/relationships/hdphoto" Target="../media/image2.wdp"/><Relationship Id="rId19" Type="http://schemas.openxmlformats.org/officeDocument/2006/relationships/slideLayout" Target="../slideLayouts/slideLayout1.xml"/><Relationship Id="rId18" Type="http://schemas.openxmlformats.org/officeDocument/2006/relationships/image" Target="../media/image22.png"/><Relationship Id="rId17" Type="http://schemas.openxmlformats.org/officeDocument/2006/relationships/image" Target="../media/image21.png"/><Relationship Id="rId16" Type="http://schemas.microsoft.com/office/2007/relationships/hdphoto" Target="../media/image20.wdp"/><Relationship Id="rId15" Type="http://schemas.openxmlformats.org/officeDocument/2006/relationships/image" Target="../media/image19.png"/><Relationship Id="rId14" Type="http://schemas.openxmlformats.org/officeDocument/2006/relationships/image" Target="../media/image18.png"/><Relationship Id="rId13" Type="http://schemas.microsoft.com/office/2007/relationships/hdphoto" Target="../media/image6.wdp"/><Relationship Id="rId12" Type="http://schemas.openxmlformats.org/officeDocument/2006/relationships/image" Target="../media/image5.png"/><Relationship Id="rId11" Type="http://schemas.microsoft.com/office/2007/relationships/hdphoto" Target="../media/image17.wdp"/><Relationship Id="rId10" Type="http://schemas.openxmlformats.org/officeDocument/2006/relationships/image" Target="../media/image16.png"/><Relationship Id="rId1" Type="http://schemas.openxmlformats.org/officeDocument/2006/relationships/image" Target="../media/image1.png"/></Relationships>
</file>

<file path=ppt/slides/_rels/slide17.xml.rels><?xml version='1.0' encoding='UTF-8' standalone='yes'?>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5.png"/></Relationships>
</file>

<file path=ppt/slides/_rels/slide18.xml.rels><?xml version='1.0' encoding='UTF-8' standalone='yes'?>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9.xml.rels><?xml version='1.0' encoding='UTF-8' standalone='yes'?>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6.png"/></Relationships>
</file>

<file path=ppt/slides/_rels/slide2.xml.rels><?xml version='1.0' encoding='UTF-8' standalone='yes'?>
<Relationships xmlns="http://schemas.openxmlformats.org/package/2006/relationships"><Relationship Id="rId9" Type="http://schemas.microsoft.com/office/2007/relationships/hdphoto" Target="../media/image6.wdp"/><Relationship Id="rId8" Type="http://schemas.openxmlformats.org/officeDocument/2006/relationships/image" Target="../media/image5.png"/><Relationship Id="rId7" Type="http://schemas.microsoft.com/office/2007/relationships/hdphoto" Target="../media/image4.wdp"/><Relationship Id="rId6" Type="http://schemas.openxmlformats.org/officeDocument/2006/relationships/image" Target="../media/image3.png"/><Relationship Id="rId5" Type="http://schemas.openxmlformats.org/officeDocument/2006/relationships/image" Target="../media/image13.png"/><Relationship Id="rId4" Type="http://schemas.openxmlformats.org/officeDocument/2006/relationships/image" Target="../media/image10.png"/><Relationship Id="rId3" Type="http://schemas.openxmlformats.org/officeDocument/2006/relationships/image" Target="../media/image7.png"/><Relationship Id="rId2" Type="http://schemas.microsoft.com/office/2007/relationships/hdphoto" Target="../media/image2.wdp"/><Relationship Id="rId15" Type="http://schemas.openxmlformats.org/officeDocument/2006/relationships/slideLayout" Target="../slideLayouts/slideLayout1.xml"/><Relationship Id="rId14" Type="http://schemas.openxmlformats.org/officeDocument/2006/relationships/image" Target="../media/image23.png"/><Relationship Id="rId13" Type="http://schemas.microsoft.com/office/2007/relationships/hdphoto" Target="../media/image17.wdp"/><Relationship Id="rId12" Type="http://schemas.openxmlformats.org/officeDocument/2006/relationships/image" Target="../media/image16.png"/><Relationship Id="rId11" Type="http://schemas.openxmlformats.org/officeDocument/2006/relationships/image" Target="../media/image22.png"/><Relationship Id="rId10" Type="http://schemas.openxmlformats.org/officeDocument/2006/relationships/image" Target="../media/image21.png"/><Relationship Id="rId1" Type="http://schemas.openxmlformats.org/officeDocument/2006/relationships/image" Target="../media/image1.png"/></Relationships>
</file>

<file path=ppt/slides/_rels/slide20.xml.rels><?xml version='1.0' encoding='UTF-8' standalone='yes'?>
<Relationships xmlns="http://schemas.openxmlformats.org/package/2006/relationships"><Relationship Id="rId9" Type="http://schemas.openxmlformats.org/officeDocument/2006/relationships/image" Target="../media/image13.png"/><Relationship Id="rId8" Type="http://schemas.microsoft.com/office/2007/relationships/hdphoto" Target="../media/image12.wdp"/><Relationship Id="rId7" Type="http://schemas.openxmlformats.org/officeDocument/2006/relationships/image" Target="../media/image11.png"/><Relationship Id="rId6" Type="http://schemas.openxmlformats.org/officeDocument/2006/relationships/image" Target="../media/image10.png"/><Relationship Id="rId5" Type="http://schemas.microsoft.com/office/2007/relationships/hdphoto" Target="../media/image9.wdp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4" Type="http://schemas.openxmlformats.org/officeDocument/2006/relationships/slideLayout" Target="../slideLayouts/slideLayout1.xml"/><Relationship Id="rId23" Type="http://schemas.openxmlformats.org/officeDocument/2006/relationships/image" Target="../media/image23.png"/><Relationship Id="rId22" Type="http://schemas.openxmlformats.org/officeDocument/2006/relationships/image" Target="../media/image22.png"/><Relationship Id="rId21" Type="http://schemas.openxmlformats.org/officeDocument/2006/relationships/image" Target="../media/image21.png"/><Relationship Id="rId20" Type="http://schemas.microsoft.com/office/2007/relationships/hdphoto" Target="../media/image20.wdp"/><Relationship Id="rId2" Type="http://schemas.microsoft.com/office/2007/relationships/hdphoto" Target="../media/image2.wdp"/><Relationship Id="rId19" Type="http://schemas.openxmlformats.org/officeDocument/2006/relationships/image" Target="../media/image19.png"/><Relationship Id="rId18" Type="http://schemas.openxmlformats.org/officeDocument/2006/relationships/image" Target="../media/image18.png"/><Relationship Id="rId17" Type="http://schemas.microsoft.com/office/2007/relationships/hdphoto" Target="../media/image6.wdp"/><Relationship Id="rId16" Type="http://schemas.openxmlformats.org/officeDocument/2006/relationships/image" Target="../media/image5.png"/><Relationship Id="rId15" Type="http://schemas.microsoft.com/office/2007/relationships/hdphoto" Target="../media/image17.wdp"/><Relationship Id="rId14" Type="http://schemas.openxmlformats.org/officeDocument/2006/relationships/image" Target="../media/image16.png"/><Relationship Id="rId13" Type="http://schemas.microsoft.com/office/2007/relationships/hdphoto" Target="../media/image4.wdp"/><Relationship Id="rId12" Type="http://schemas.openxmlformats.org/officeDocument/2006/relationships/image" Target="../media/image3.png"/><Relationship Id="rId11" Type="http://schemas.microsoft.com/office/2007/relationships/hdphoto" Target="../media/image15.wdp"/><Relationship Id="rId10" Type="http://schemas.openxmlformats.org/officeDocument/2006/relationships/image" Target="../media/image14.png"/><Relationship Id="rId1" Type="http://schemas.openxmlformats.org/officeDocument/2006/relationships/image" Target="../media/image1.png"/></Relationships>
</file>

<file path=ppt/slides/_rels/slide3.xml.rels><?xml version='1.0' encoding='UTF-8' standalone='yes'?>
<Relationships xmlns="http://schemas.openxmlformats.org/package/2006/relationships"><Relationship Id="rId9" Type="http://schemas.microsoft.com/office/2007/relationships/hdphoto" Target="../media/image4.wdp"/><Relationship Id="rId8" Type="http://schemas.openxmlformats.org/officeDocument/2006/relationships/image" Target="../media/image3.png"/><Relationship Id="rId7" Type="http://schemas.microsoft.com/office/2007/relationships/hdphoto" Target="../media/image15.wdp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0.png"/><Relationship Id="rId3" Type="http://schemas.openxmlformats.org/officeDocument/2006/relationships/image" Target="../media/image7.png"/><Relationship Id="rId2" Type="http://schemas.microsoft.com/office/2007/relationships/hdphoto" Target="../media/image2.wdp"/><Relationship Id="rId19" Type="http://schemas.openxmlformats.org/officeDocument/2006/relationships/slideLayout" Target="../slideLayouts/slideLayout1.xml"/><Relationship Id="rId18" Type="http://schemas.openxmlformats.org/officeDocument/2006/relationships/image" Target="../media/image22.png"/><Relationship Id="rId17" Type="http://schemas.openxmlformats.org/officeDocument/2006/relationships/image" Target="../media/image21.png"/><Relationship Id="rId16" Type="http://schemas.microsoft.com/office/2007/relationships/hdphoto" Target="../media/image20.wdp"/><Relationship Id="rId15" Type="http://schemas.openxmlformats.org/officeDocument/2006/relationships/image" Target="../media/image19.png"/><Relationship Id="rId14" Type="http://schemas.openxmlformats.org/officeDocument/2006/relationships/image" Target="../media/image18.png"/><Relationship Id="rId13" Type="http://schemas.microsoft.com/office/2007/relationships/hdphoto" Target="../media/image6.wdp"/><Relationship Id="rId12" Type="http://schemas.openxmlformats.org/officeDocument/2006/relationships/image" Target="../media/image5.png"/><Relationship Id="rId11" Type="http://schemas.microsoft.com/office/2007/relationships/hdphoto" Target="../media/image17.wdp"/><Relationship Id="rId10" Type="http://schemas.openxmlformats.org/officeDocument/2006/relationships/image" Target="../media/image16.png"/><Relationship Id="rId1" Type="http://schemas.openxmlformats.org/officeDocument/2006/relationships/image" Target="../media/image1.png"/></Relationships>
</file>

<file path=ppt/slides/_rels/slide4.xml.rels><?xml version='1.0' encoding='UTF-8' standalone='yes'?>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5.png"/></Relationships>
</file>

<file path=ppt/slides/_rels/slide5.xml.rels><?xml version='1.0' encoding='UTF-8' standalone='yes'?>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6.xml.rels><?xml version='1.0' encoding='UTF-8' standalone='yes'?>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8.png"/></Relationships>
</file>

<file path=ppt/slides/_rels/slide7.xml.rels><?xml version='1.0' encoding='UTF-8' standalone='yes'?>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9.png"/></Relationships>
</file>

<file path=ppt/slides/_rels/slide8.xml.rels><?xml version='1.0' encoding='UTF-8' standalone='yes'?>
<Relationships xmlns="http://schemas.openxmlformats.org/package/2006/relationships"><Relationship Id="rId9" Type="http://schemas.microsoft.com/office/2007/relationships/hdphoto" Target="../media/image4.wdp"/><Relationship Id="rId8" Type="http://schemas.openxmlformats.org/officeDocument/2006/relationships/image" Target="../media/image3.png"/><Relationship Id="rId7" Type="http://schemas.microsoft.com/office/2007/relationships/hdphoto" Target="../media/image15.wdp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0.png"/><Relationship Id="rId3" Type="http://schemas.openxmlformats.org/officeDocument/2006/relationships/image" Target="../media/image7.png"/><Relationship Id="rId2" Type="http://schemas.microsoft.com/office/2007/relationships/hdphoto" Target="../media/image2.wdp"/><Relationship Id="rId19" Type="http://schemas.openxmlformats.org/officeDocument/2006/relationships/slideLayout" Target="../slideLayouts/slideLayout1.xml"/><Relationship Id="rId18" Type="http://schemas.openxmlformats.org/officeDocument/2006/relationships/image" Target="../media/image22.png"/><Relationship Id="rId17" Type="http://schemas.openxmlformats.org/officeDocument/2006/relationships/image" Target="../media/image21.png"/><Relationship Id="rId16" Type="http://schemas.microsoft.com/office/2007/relationships/hdphoto" Target="../media/image20.wdp"/><Relationship Id="rId15" Type="http://schemas.openxmlformats.org/officeDocument/2006/relationships/image" Target="../media/image19.png"/><Relationship Id="rId14" Type="http://schemas.openxmlformats.org/officeDocument/2006/relationships/image" Target="../media/image18.png"/><Relationship Id="rId13" Type="http://schemas.microsoft.com/office/2007/relationships/hdphoto" Target="../media/image6.wdp"/><Relationship Id="rId12" Type="http://schemas.openxmlformats.org/officeDocument/2006/relationships/image" Target="../media/image5.png"/><Relationship Id="rId11" Type="http://schemas.microsoft.com/office/2007/relationships/hdphoto" Target="../media/image17.wdp"/><Relationship Id="rId10" Type="http://schemas.openxmlformats.org/officeDocument/2006/relationships/image" Target="../media/image16.png"/><Relationship Id="rId1" Type="http://schemas.openxmlformats.org/officeDocument/2006/relationships/image" Target="../media/image1.png"/></Relationships>
</file>

<file path=ppt/slides/_rels/slide9.xml.rels><?xml version='1.0' encoding='UTF-8' standalone='yes'?>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236" b="13286"/>
          <a:stretch>
            <a:fillRect/>
          </a:stretch>
        </p:blipFill>
        <p:spPr>
          <a:xfrm>
            <a:off x="-18661" y="-74645"/>
            <a:ext cx="12240730" cy="696063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464" y="-55133"/>
            <a:ext cx="6433735" cy="427257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2360" y="2591620"/>
            <a:ext cx="1388848" cy="1388848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87" y="1183161"/>
            <a:ext cx="5504026" cy="6016757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7021"/>
          <a:stretch>
            <a:fillRect/>
          </a:stretch>
        </p:blipFill>
        <p:spPr>
          <a:xfrm>
            <a:off x="4126805" y="671804"/>
            <a:ext cx="3238388" cy="408105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89"/>
          <a:stretch>
            <a:fillRect/>
          </a:stretch>
        </p:blipFill>
        <p:spPr>
          <a:xfrm>
            <a:off x="-18660" y="911382"/>
            <a:ext cx="12223102" cy="6044589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6776"/>
          <a:stretch>
            <a:fillRect/>
          </a:stretch>
        </p:blipFill>
        <p:spPr>
          <a:xfrm>
            <a:off x="-49765" y="2189405"/>
            <a:ext cx="12271833" cy="476656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60662"/>
            <a:ext cx="6096000" cy="1397109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20881" y="5745111"/>
            <a:ext cx="6064897" cy="1397109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92680" y="2557378"/>
            <a:ext cx="3209328" cy="384400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3893" y="-316877"/>
            <a:ext cx="2050549" cy="273015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53456" y="5222256"/>
            <a:ext cx="1203131" cy="107681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1566" y="2102662"/>
            <a:ext cx="1203130" cy="91993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2078">
            <a:off x="64313" y="10239"/>
            <a:ext cx="944648" cy="126781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237" y="644147"/>
            <a:ext cx="1557257" cy="751778"/>
          </a:xfrm>
          <a:prstGeom prst="rect">
            <a:avLst/>
          </a:prstGeom>
        </p:spPr>
      </p:pic>
      <p:grpSp>
        <p:nvGrpSpPr>
          <p:cNvPr id="36" name="组合 35"/>
          <p:cNvGrpSpPr/>
          <p:nvPr/>
        </p:nvGrpSpPr>
        <p:grpSpPr>
          <a:xfrm>
            <a:off x="3977265" y="2189405"/>
            <a:ext cx="574352" cy="964762"/>
            <a:chOff x="3977265" y="2189405"/>
            <a:chExt cx="574352" cy="964762"/>
          </a:xfrm>
        </p:grpSpPr>
        <p:pic>
          <p:nvPicPr>
            <p:cNvPr id="34" name="图片 33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7265" y="2189405"/>
              <a:ext cx="569204" cy="738396"/>
            </a:xfrm>
            <a:prstGeom prst="rect">
              <a:avLst/>
            </a:prstGeom>
          </p:spPr>
        </p:pic>
        <p:sp>
          <p:nvSpPr>
            <p:cNvPr id="35" name="文本框 34"/>
            <p:cNvSpPr txBox="1"/>
            <p:nvPr/>
          </p:nvSpPr>
          <p:spPr>
            <a:xfrm>
              <a:off x="3997619" y="2234231"/>
              <a:ext cx="553998" cy="919936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CN" altLang="en-US" sz="2400" b="1" dirty="0">
                  <a:solidFill>
                    <a:schemeClr val="bg1"/>
                  </a:solidFill>
                  <a:cs typeface="+mn-ea"/>
                  <a:sym typeface="+mn-lt"/>
                </a:rPr>
                <a:t>立秋</a:t>
              </a:r>
              <a:endParaRPr lang="zh-CN" altLang="en-US" sz="24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37" name="矩形 36"/>
          <p:cNvSpPr/>
          <p:nvPr/>
        </p:nvSpPr>
        <p:spPr>
          <a:xfrm>
            <a:off x="7611107" y="1595413"/>
            <a:ext cx="1661993" cy="1725179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u="sng" dirty="0">
                <a:solidFill>
                  <a:srgbClr val="9B422E"/>
                </a:solidFill>
                <a:cs typeface="+mn-ea"/>
                <a:sym typeface="+mn-lt"/>
              </a:rPr>
              <a:t>乳鸦啼散玉屏空，一枕新凉一扇风。</a:t>
            </a:r>
            <a:br>
              <a:rPr lang="zh-CN" altLang="en-US" sz="1600" u="sng" dirty="0">
                <a:solidFill>
                  <a:srgbClr val="9B422E"/>
                </a:solidFill>
                <a:cs typeface="+mn-ea"/>
                <a:sym typeface="+mn-lt"/>
              </a:rPr>
            </a:br>
            <a:r>
              <a:rPr lang="zh-CN" altLang="en-US" sz="1600" u="sng" dirty="0">
                <a:solidFill>
                  <a:srgbClr val="9B422E"/>
                </a:solidFill>
                <a:cs typeface="+mn-ea"/>
                <a:sym typeface="+mn-lt"/>
              </a:rPr>
              <a:t>睡起秋色无觅处，满阶梧桐月明中。</a:t>
            </a:r>
            <a:endParaRPr lang="zh-CN" altLang="en-US" sz="1600" u="sng" dirty="0">
              <a:solidFill>
                <a:srgbClr val="9B422E"/>
              </a:solidFill>
              <a:cs typeface="+mn-ea"/>
              <a:sym typeface="+mn-lt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1343608" y="335902"/>
            <a:ext cx="87274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000" dirty="0">
                <a:solidFill>
                  <a:srgbClr val="815502"/>
                </a:solidFill>
                <a:cs typeface="+mn-ea"/>
                <a:sym typeface="+mn-lt"/>
              </a:rPr>
              <a:t>中国传统二十四节气</a:t>
            </a:r>
            <a:endParaRPr lang="zh-CN" altLang="en-US" sz="2000" dirty="0">
              <a:solidFill>
                <a:srgbClr val="815502"/>
              </a:solidFill>
              <a:cs typeface="+mn-ea"/>
              <a:sym typeface="+mn-lt"/>
            </a:endParaRPr>
          </a:p>
        </p:txBody>
      </p:sp>
      <p:pic>
        <p:nvPicPr>
          <p:cNvPr id="39" name="轻松愉快的早晨音乐">
            <a:hlinkClick r:id="" action="ppaction://media"/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5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5745999" y="-1110161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000"/>
                            </p:stCondLst>
                            <p:childTnLst>
                              <p:par>
                                <p:cTn id="4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0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800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9000"/>
                            </p:stCondLst>
                            <p:childTnLst>
                              <p:par>
                                <p:cTn id="5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0"/>
                            </p:stCondLst>
                            <p:childTnLst>
                              <p:par>
                                <p:cTn id="62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1000"/>
                            </p:stCondLst>
                            <p:childTnLst>
                              <p:par>
                                <p:cTn id="6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2000"/>
                            </p:stCondLst>
                            <p:childTnLst>
                              <p:par>
                                <p:cTn id="7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3000"/>
                            </p:stCondLst>
                            <p:childTnLst>
                              <p:par>
                                <p:cTn id="7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750" tmFilter="0,0; .5, 1; 1, 1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1100"/>
                            </p:stCondLst>
                            <p:childTnLst>
                              <p:par>
                                <p:cTn id="8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2100"/>
                            </p:stCondLst>
                            <p:childTnLst>
                              <p:par>
                                <p:cTn id="9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3100"/>
                            </p:stCondLst>
                            <p:childTnLst>
                              <p:par>
                                <p:cTn id="9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0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  <p:bldLst>
      <p:bldP spid="37" grpId="0"/>
      <p:bldP spid="3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1920808" y="535984"/>
            <a:ext cx="22406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600" dirty="0">
                <a:solidFill>
                  <a:srgbClr val="9B422E"/>
                </a:solidFill>
                <a:cs typeface="+mn-ea"/>
                <a:sym typeface="+mn-lt"/>
              </a:rPr>
              <a:t>气候特点</a:t>
            </a:r>
            <a:endParaRPr kumimoji="1" lang="en-US" altLang="zh-CN" sz="3600" dirty="0">
              <a:solidFill>
                <a:srgbClr val="9B422E"/>
              </a:solidFill>
              <a:cs typeface="+mn-ea"/>
              <a:sym typeface="+mn-lt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464245" y="1171144"/>
            <a:ext cx="1455420" cy="707886"/>
          </a:xfrm>
          <a:prstGeom prst="rect">
            <a:avLst/>
          </a:prstGeom>
          <a:solidFill>
            <a:srgbClr val="FC4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>
                <a:solidFill>
                  <a:schemeClr val="bg1"/>
                </a:solidFill>
                <a:cs typeface="+mn-ea"/>
                <a:sym typeface="+mn-lt"/>
              </a:rPr>
              <a:t>天气</a:t>
            </a:r>
            <a:endParaRPr lang="zh-CN" altLang="en-US" sz="40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259170" y="2308217"/>
            <a:ext cx="97882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大自然还是有了变化。出现了中午热、早晚凉的“尜尜天”，而且“一场秋雨一场凉，十场秋雨就结霜。</a:t>
            </a:r>
            <a:endParaRPr lang="zh-CN" altLang="en-US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1387151" y="3738300"/>
            <a:ext cx="4077094" cy="1886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一般年份里，首都北京</a:t>
            </a:r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9</a:t>
            </a: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月初开始秋风送爽，秦淮一带秋天从</a:t>
            </a:r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9</a:t>
            </a: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月中旬开始，</a:t>
            </a:r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10</a:t>
            </a: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月初秋风吹至浙江丽水、江西南昌、湖南衡阳一线，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6948196" y="3704082"/>
            <a:ext cx="3856653" cy="1886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11</a:t>
            </a: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月上中旬秋的信息才到达雷州半岛，而当秋的脚步到达“天涯海角”的海南崖县时已快到新年元旦了。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" name="矩形: 圆角 12"/>
          <p:cNvSpPr/>
          <p:nvPr/>
        </p:nvSpPr>
        <p:spPr>
          <a:xfrm>
            <a:off x="1268963" y="3732245"/>
            <a:ext cx="4217437" cy="2015412"/>
          </a:xfrm>
          <a:prstGeom prst="roundRect">
            <a:avLst>
              <a:gd name="adj" fmla="val 8087"/>
            </a:avLst>
          </a:prstGeom>
          <a:noFill/>
          <a:ln>
            <a:solidFill>
              <a:srgbClr val="FC4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: 圆角 13"/>
          <p:cNvSpPr/>
          <p:nvPr/>
        </p:nvSpPr>
        <p:spPr>
          <a:xfrm>
            <a:off x="6739812" y="3642049"/>
            <a:ext cx="4217437" cy="2015412"/>
          </a:xfrm>
          <a:prstGeom prst="roundRect">
            <a:avLst>
              <a:gd name="adj" fmla="val 8087"/>
            </a:avLst>
          </a:prstGeom>
          <a:noFill/>
          <a:ln>
            <a:solidFill>
              <a:srgbClr val="FC4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8449" y="4178669"/>
            <a:ext cx="1563894" cy="117292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3000" advTm="3000">
        <p15:prstTrans prst="curtains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" grpId="0"/>
      <p:bldP spid="3" grpId="0"/>
      <p:bldP spid="12" grpId="0"/>
      <p:bldP spid="13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236" b="13286"/>
          <a:stretch>
            <a:fillRect/>
          </a:stretch>
        </p:blipFill>
        <p:spPr>
          <a:xfrm>
            <a:off x="-18661" y="-74645"/>
            <a:ext cx="12240730" cy="696063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464" y="-55133"/>
            <a:ext cx="6433735" cy="427257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87" y="1183161"/>
            <a:ext cx="5504026" cy="6016757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89"/>
          <a:stretch>
            <a:fillRect/>
          </a:stretch>
        </p:blipFill>
        <p:spPr>
          <a:xfrm>
            <a:off x="-18660" y="911382"/>
            <a:ext cx="12223102" cy="6044589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6776"/>
          <a:stretch>
            <a:fillRect/>
          </a:stretch>
        </p:blipFill>
        <p:spPr>
          <a:xfrm>
            <a:off x="-49765" y="2189405"/>
            <a:ext cx="12271833" cy="476656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60662"/>
            <a:ext cx="6096000" cy="1397109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20881" y="5745111"/>
            <a:ext cx="6064897" cy="1397109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92680" y="2557378"/>
            <a:ext cx="3209328" cy="384400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3893" y="-316877"/>
            <a:ext cx="2050549" cy="273015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53456" y="5222256"/>
            <a:ext cx="1203131" cy="107681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1566" y="2102662"/>
            <a:ext cx="1203130" cy="91993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2078">
            <a:off x="64313" y="10239"/>
            <a:ext cx="944648" cy="126781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237" y="644147"/>
            <a:ext cx="1557257" cy="751778"/>
          </a:xfrm>
          <a:prstGeom prst="rect">
            <a:avLst/>
          </a:prstGeom>
        </p:spPr>
      </p:pic>
      <p:sp>
        <p:nvSpPr>
          <p:cNvPr id="38" name="文本框 37"/>
          <p:cNvSpPr txBox="1"/>
          <p:nvPr/>
        </p:nvSpPr>
        <p:spPr>
          <a:xfrm>
            <a:off x="1343608" y="335902"/>
            <a:ext cx="87274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000" dirty="0">
                <a:solidFill>
                  <a:srgbClr val="815502"/>
                </a:solidFill>
                <a:cs typeface="+mn-ea"/>
                <a:sym typeface="+mn-lt"/>
              </a:rPr>
              <a:t>中国传统二十四节气</a:t>
            </a:r>
            <a:endParaRPr lang="zh-CN" altLang="en-US" sz="2000" dirty="0">
              <a:solidFill>
                <a:srgbClr val="815502"/>
              </a:solidFill>
              <a:cs typeface="+mn-ea"/>
              <a:sym typeface="+mn-lt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3564345" y="2207977"/>
            <a:ext cx="52064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9600" dirty="0">
                <a:solidFill>
                  <a:srgbClr val="FC4F00"/>
                </a:solidFill>
                <a:cs typeface="+mn-ea"/>
                <a:sym typeface="+mn-lt"/>
              </a:rPr>
              <a:t>民俗介绍</a:t>
            </a:r>
            <a:endParaRPr kumimoji="1" lang="en-US" altLang="zh-CN" sz="9600" dirty="0">
              <a:solidFill>
                <a:srgbClr val="FC4F00"/>
              </a:solidFill>
              <a:cs typeface="+mn-ea"/>
              <a:sym typeface="+mn-lt"/>
            </a:endParaRPr>
          </a:p>
        </p:txBody>
      </p:sp>
      <p:sp>
        <p:nvSpPr>
          <p:cNvPr id="2" name="椭圆 1"/>
          <p:cNvSpPr/>
          <p:nvPr/>
        </p:nvSpPr>
        <p:spPr>
          <a:xfrm>
            <a:off x="5487434" y="1194320"/>
            <a:ext cx="1256524" cy="1210272"/>
          </a:xfrm>
          <a:prstGeom prst="ellipse">
            <a:avLst/>
          </a:prstGeom>
          <a:solidFill>
            <a:srgbClr val="FB7C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7200" dirty="0"/>
              <a:t>叁</a:t>
            </a:r>
            <a:endParaRPr lang="zh-CN" altLang="en-US" sz="7200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3000">
        <p15:prstTrans prst="wind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500"/>
                            </p:stCondLst>
                            <p:childTnLst>
                              <p:par>
                                <p:cTn id="6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000"/>
                            </p:stCondLst>
                            <p:childTnLst>
                              <p:par>
                                <p:cTn id="7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 tmFilter="0,0; .5, 1; 1, 1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900"/>
                            </p:stCondLst>
                            <p:childTnLst>
                              <p:par>
                                <p:cTn id="7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7400"/>
                            </p:stCondLst>
                            <p:childTnLst>
                              <p:par>
                                <p:cTn id="82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84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5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22" grpId="0"/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1920808" y="535984"/>
            <a:ext cx="22406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600" dirty="0">
                <a:solidFill>
                  <a:srgbClr val="9B422E"/>
                </a:solidFill>
                <a:cs typeface="+mn-ea"/>
                <a:sym typeface="+mn-lt"/>
              </a:rPr>
              <a:t>民俗介绍</a:t>
            </a:r>
            <a:endParaRPr kumimoji="1" lang="en-US" altLang="zh-CN" sz="3600" dirty="0">
              <a:solidFill>
                <a:srgbClr val="9B422E"/>
              </a:solidFill>
              <a:cs typeface="+mn-ea"/>
              <a:sym typeface="+mn-lt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717795" y="1152483"/>
            <a:ext cx="2765355" cy="707886"/>
          </a:xfrm>
          <a:prstGeom prst="rect">
            <a:avLst/>
          </a:prstGeom>
          <a:solidFill>
            <a:srgbClr val="FC4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>
                <a:solidFill>
                  <a:schemeClr val="bg1"/>
                </a:solidFill>
                <a:cs typeface="+mn-ea"/>
                <a:sym typeface="+mn-lt"/>
              </a:rPr>
              <a:t>立秋啃西瓜</a:t>
            </a:r>
            <a:endParaRPr lang="zh-CN" altLang="en-US" sz="40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920621" y="2659911"/>
            <a:ext cx="6301273" cy="1015663"/>
          </a:xfrm>
          <a:prstGeom prst="rect">
            <a:avLst/>
          </a:prstGeom>
          <a:ln>
            <a:solidFill>
              <a:srgbClr val="FC4F00"/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　　立秋不仅预示着炎热的夏天即将过去，秋天即将来临。也表示草木开始结果孕子，收获季节到了。因此，在立秋民间有祭祀土地神，庆祝丰收的习俗。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920621" y="4120552"/>
            <a:ext cx="6319934" cy="1323439"/>
          </a:xfrm>
          <a:prstGeom prst="rect">
            <a:avLst/>
          </a:prstGeom>
          <a:ln>
            <a:solidFill>
              <a:srgbClr val="FC4F00"/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在南方有“立秋啃秋瓜”的习俗，在入秋的这一天多吃西瓜，以防秋燥，久之形成习俗。民国时期出版的《首都志》记载：“立秋前一日，食西瓜，谓之啃秋。”也有迎接秋天到来之意。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0473" y="2193256"/>
            <a:ext cx="3568244" cy="356824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3000" advTm="3000">
        <p15:prstTrans prst="curtains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" grpId="0" animBg="1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6630955" y="3345865"/>
            <a:ext cx="4341845" cy="2246769"/>
          </a:xfrm>
          <a:prstGeom prst="rect">
            <a:avLst/>
          </a:prstGeom>
          <a:ln>
            <a:solidFill>
              <a:srgbClr val="FC4F00"/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由于地势复杂，村庄平地极少，只好利用房前屋后及自家窗台、屋顶架晒或挂晒农作物，久而久之就演变成一种传统农俗现象。这种村民晾晒农作物的特殊生活方式和场景，逐步成了画家、摄影家追逐创造的素材，并塑造出诗意般的“晒秋”称呼。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920808" y="535984"/>
            <a:ext cx="22406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600" dirty="0">
                <a:solidFill>
                  <a:srgbClr val="9B422E"/>
                </a:solidFill>
                <a:cs typeface="+mn-ea"/>
                <a:sym typeface="+mn-lt"/>
              </a:rPr>
              <a:t>民俗介绍</a:t>
            </a:r>
            <a:endParaRPr kumimoji="1" lang="en-US" altLang="zh-CN" sz="3600" dirty="0">
              <a:solidFill>
                <a:srgbClr val="9B422E"/>
              </a:solidFill>
              <a:cs typeface="+mn-ea"/>
              <a:sym typeface="+mn-lt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426922" y="1077838"/>
            <a:ext cx="1378205" cy="707886"/>
          </a:xfrm>
          <a:prstGeom prst="rect">
            <a:avLst/>
          </a:prstGeom>
          <a:solidFill>
            <a:srgbClr val="FC4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>
                <a:solidFill>
                  <a:schemeClr val="bg1"/>
                </a:solidFill>
                <a:cs typeface="+mn-ea"/>
                <a:sym typeface="+mn-lt"/>
              </a:rPr>
              <a:t>晒秋</a:t>
            </a:r>
            <a:endParaRPr lang="zh-CN" altLang="en-US" sz="40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293845" y="2263074"/>
            <a:ext cx="9753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 每年立秋，随着果蔬的成熟，篁岭进入了晒秋最旺季节。晒秋是一种典型的农俗现象。在湖南、江西、安徽等生活在山区的村民，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693" y="2377751"/>
            <a:ext cx="4285867" cy="42858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3000" advTm="3000">
        <p15:prstTrans prst="curtains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5766317" y="4260913"/>
            <a:ext cx="5292385" cy="1323439"/>
          </a:xfrm>
          <a:prstGeom prst="rect">
            <a:avLst/>
          </a:prstGeom>
          <a:solidFill>
            <a:srgbClr val="FC4F00"/>
          </a:solidFill>
        </p:spPr>
        <p:txBody>
          <a:bodyPr wrap="square">
            <a:spAutoFit/>
          </a:bodyPr>
          <a:lstStyle/>
          <a:p>
            <a:r>
              <a:rPr lang="zh-CN" altLang="en-US" sz="2000" dirty="0">
                <a:solidFill>
                  <a:schemeClr val="bg1"/>
                </a:solidFill>
                <a:cs typeface="+mn-ea"/>
                <a:sym typeface="+mn-lt"/>
              </a:rPr>
              <a:t>留下来二茬再去搬。二茬、三茬是用同样的办法去搬。最后捞空茬，把剩余的玉米穗，不管老嫩、一齐搬回家中。看谁家的玉米成熟的早，先给谁家搬，既不违农时，又能颗粒归仓。</a:t>
            </a:r>
            <a:endParaRPr lang="zh-CN" altLang="en-US" sz="20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920808" y="535984"/>
            <a:ext cx="22406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600" dirty="0">
                <a:solidFill>
                  <a:srgbClr val="9B422E"/>
                </a:solidFill>
                <a:cs typeface="+mn-ea"/>
                <a:sym typeface="+mn-lt"/>
              </a:rPr>
              <a:t>民俗介绍</a:t>
            </a:r>
            <a:endParaRPr kumimoji="1" lang="en-US" altLang="zh-CN" sz="3600" dirty="0">
              <a:solidFill>
                <a:srgbClr val="9B422E"/>
              </a:solidFill>
              <a:cs typeface="+mn-ea"/>
              <a:sym typeface="+mn-lt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941730" y="1077838"/>
            <a:ext cx="2236621" cy="707886"/>
          </a:xfrm>
          <a:prstGeom prst="rect">
            <a:avLst/>
          </a:prstGeom>
          <a:solidFill>
            <a:srgbClr val="FC4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>
                <a:solidFill>
                  <a:schemeClr val="bg1"/>
                </a:solidFill>
                <a:cs typeface="+mn-ea"/>
                <a:sym typeface="+mn-lt"/>
              </a:rPr>
              <a:t>秋收互助</a:t>
            </a:r>
            <a:endParaRPr lang="zh-CN" altLang="en-US" sz="40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170618" y="2089229"/>
            <a:ext cx="4390425" cy="3477875"/>
          </a:xfrm>
          <a:prstGeom prst="rect">
            <a:avLst/>
          </a:prstGeom>
          <a:ln>
            <a:solidFill>
              <a:srgbClr val="FC4F00"/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秋忙开始，农村普遍有“秋收互助”的习俗，你帮我我帮你，三五成群去田间，抢收已经成熟的玉米。一料玉米要搬四次：头茬、二茬、三茬、捞空茬。妇女、老人、十来岁的小孩，他们手提竹笼，一排接一排，一株接一株，挨着个儿去搬。切忌“猴子搬玉米，搬一个撂一个。”而是搬一个放在笼子里，然后放在地头玉米穗堆子里，最后用大车拉回家。头茬先搬已经成熟了的玉米穗，未成熟的玉米穗，</a:t>
            </a:r>
            <a:endParaRPr lang="zh-CN" altLang="en-US" sz="2000" dirty="0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2" t="24490" r="7188" b="26259"/>
          <a:stretch>
            <a:fillRect/>
          </a:stretch>
        </p:blipFill>
        <p:spPr>
          <a:xfrm>
            <a:off x="6077419" y="1757331"/>
            <a:ext cx="4186255" cy="24601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3000" advTm="3000">
        <p15:prstTrans prst="curtains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/>
        </p:nvSpPr>
        <p:spPr>
          <a:xfrm>
            <a:off x="1920808" y="535984"/>
            <a:ext cx="22406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600" dirty="0">
                <a:solidFill>
                  <a:srgbClr val="9B422E"/>
                </a:solidFill>
                <a:cs typeface="+mn-ea"/>
                <a:sym typeface="+mn-lt"/>
              </a:rPr>
              <a:t>民俗介绍</a:t>
            </a:r>
            <a:endParaRPr kumimoji="1" lang="en-US" altLang="zh-CN" sz="3600" dirty="0">
              <a:solidFill>
                <a:srgbClr val="9B422E"/>
              </a:solidFill>
              <a:cs typeface="+mn-ea"/>
              <a:sym typeface="+mn-lt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375795" y="1115006"/>
            <a:ext cx="1440409" cy="707886"/>
          </a:xfrm>
          <a:prstGeom prst="rect">
            <a:avLst/>
          </a:prstGeom>
          <a:solidFill>
            <a:srgbClr val="FC4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>
                <a:solidFill>
                  <a:schemeClr val="bg1"/>
                </a:solidFill>
                <a:cs typeface="+mn-ea"/>
                <a:sym typeface="+mn-lt"/>
              </a:rPr>
              <a:t>啃秋</a:t>
            </a:r>
            <a:endParaRPr lang="zh-CN" altLang="en-US" sz="40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783772" y="2146040"/>
            <a:ext cx="10624456" cy="1101012"/>
            <a:chOff x="783772" y="2015412"/>
            <a:chExt cx="10624456" cy="1101012"/>
          </a:xfrm>
        </p:grpSpPr>
        <p:sp>
          <p:nvSpPr>
            <p:cNvPr id="14" name="矩形 13"/>
            <p:cNvSpPr/>
            <p:nvPr/>
          </p:nvSpPr>
          <p:spPr>
            <a:xfrm>
              <a:off x="1362269" y="2015412"/>
              <a:ext cx="10045959" cy="1082351"/>
            </a:xfrm>
            <a:prstGeom prst="rect">
              <a:avLst/>
            </a:prstGeom>
            <a:solidFill>
              <a:srgbClr val="FEE2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菱形 12"/>
            <p:cNvSpPr/>
            <p:nvPr/>
          </p:nvSpPr>
          <p:spPr>
            <a:xfrm>
              <a:off x="783772" y="2015412"/>
              <a:ext cx="1175657" cy="1101012"/>
            </a:xfrm>
            <a:prstGeom prst="diamond">
              <a:avLst/>
            </a:prstGeom>
            <a:solidFill>
              <a:srgbClr val="FC4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783772" y="3476573"/>
            <a:ext cx="10624456" cy="1101012"/>
            <a:chOff x="783772" y="2015412"/>
            <a:chExt cx="10624456" cy="1101012"/>
          </a:xfrm>
        </p:grpSpPr>
        <p:sp>
          <p:nvSpPr>
            <p:cNvPr id="17" name="矩形 16"/>
            <p:cNvSpPr/>
            <p:nvPr/>
          </p:nvSpPr>
          <p:spPr>
            <a:xfrm>
              <a:off x="1362269" y="2015412"/>
              <a:ext cx="10045959" cy="1082351"/>
            </a:xfrm>
            <a:prstGeom prst="rect">
              <a:avLst/>
            </a:prstGeom>
            <a:solidFill>
              <a:srgbClr val="FEE2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菱形 17"/>
            <p:cNvSpPr/>
            <p:nvPr/>
          </p:nvSpPr>
          <p:spPr>
            <a:xfrm>
              <a:off x="783772" y="2015412"/>
              <a:ext cx="1175657" cy="1101012"/>
            </a:xfrm>
            <a:prstGeom prst="diamond">
              <a:avLst/>
            </a:prstGeom>
            <a:solidFill>
              <a:srgbClr val="FC4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783772" y="4771706"/>
            <a:ext cx="10624456" cy="1101012"/>
            <a:chOff x="783772" y="2015412"/>
            <a:chExt cx="10624456" cy="1101012"/>
          </a:xfrm>
        </p:grpSpPr>
        <p:sp>
          <p:nvSpPr>
            <p:cNvPr id="20" name="矩形 19"/>
            <p:cNvSpPr/>
            <p:nvPr/>
          </p:nvSpPr>
          <p:spPr>
            <a:xfrm>
              <a:off x="1362269" y="2015412"/>
              <a:ext cx="10045959" cy="1082351"/>
            </a:xfrm>
            <a:prstGeom prst="rect">
              <a:avLst/>
            </a:prstGeom>
            <a:solidFill>
              <a:srgbClr val="FEE2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菱形 20"/>
            <p:cNvSpPr/>
            <p:nvPr/>
          </p:nvSpPr>
          <p:spPr>
            <a:xfrm>
              <a:off x="783772" y="2015412"/>
              <a:ext cx="1175657" cy="1101012"/>
            </a:xfrm>
            <a:prstGeom prst="diamond">
              <a:avLst/>
            </a:prstGeom>
            <a:solidFill>
              <a:srgbClr val="FC4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矩形 1"/>
          <p:cNvSpPr/>
          <p:nvPr/>
        </p:nvSpPr>
        <p:spPr>
          <a:xfrm>
            <a:off x="1978090" y="2220685"/>
            <a:ext cx="94487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“啃秋”在有些地方也称为“咬秋”。天津讲究在立秋这天吃西瓜或香瓜，称“咬秋”，寓意炎炎夏日酷热难熬，时逢立秋，将其咬住。江苏等地也在立秋这天吃西瓜以“咬秋”，据说可以不生秋痱子。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922107" y="4866510"/>
            <a:ext cx="944879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江苏等地也在立秋这天吃西瓜以“咬秋”，据说可以不生秋痱子。在浙江等地，立秋日取西瓜和烧酒同食，民间认为可以防疟疾。城里人在立秋当日买个西瓜回家，全家围着啃，就是啃秋了。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965648" y="3532717"/>
            <a:ext cx="944257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而农人的啃秋则豪放得多。他们在瓜棚里，在树荫下，三五成群，席地而坐，抱着红瓤西瓜啃，抱着绿瓤香瓜啃，抱着白生生的山芋啃，抱着金黄黄的玉米棒子啃。啃秋抒发的，实际上是一种丰收的喜悦。 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3000" advTm="3000">
        <p15:prstTrans prst="curtains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/>
      <p:bldP spid="11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236" b="13286"/>
          <a:stretch>
            <a:fillRect/>
          </a:stretch>
        </p:blipFill>
        <p:spPr>
          <a:xfrm>
            <a:off x="-18661" y="-74645"/>
            <a:ext cx="12240730" cy="696063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464" y="-55133"/>
            <a:ext cx="6433735" cy="427257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87" y="1183161"/>
            <a:ext cx="5504026" cy="6016757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89"/>
          <a:stretch>
            <a:fillRect/>
          </a:stretch>
        </p:blipFill>
        <p:spPr>
          <a:xfrm>
            <a:off x="-18660" y="911382"/>
            <a:ext cx="12223102" cy="6044589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6776"/>
          <a:stretch>
            <a:fillRect/>
          </a:stretch>
        </p:blipFill>
        <p:spPr>
          <a:xfrm>
            <a:off x="-49765" y="2189405"/>
            <a:ext cx="12271833" cy="476656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60662"/>
            <a:ext cx="6096000" cy="1397109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20881" y="5745111"/>
            <a:ext cx="6064897" cy="1397109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92680" y="2557378"/>
            <a:ext cx="3209328" cy="384400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3893" y="-316877"/>
            <a:ext cx="2050549" cy="273015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53456" y="5222256"/>
            <a:ext cx="1203131" cy="107681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1566" y="2102662"/>
            <a:ext cx="1203130" cy="91993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2078">
            <a:off x="64313" y="10239"/>
            <a:ext cx="944648" cy="126781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237" y="644147"/>
            <a:ext cx="1557257" cy="751778"/>
          </a:xfrm>
          <a:prstGeom prst="rect">
            <a:avLst/>
          </a:prstGeom>
        </p:spPr>
      </p:pic>
      <p:sp>
        <p:nvSpPr>
          <p:cNvPr id="38" name="文本框 37"/>
          <p:cNvSpPr txBox="1"/>
          <p:nvPr/>
        </p:nvSpPr>
        <p:spPr>
          <a:xfrm>
            <a:off x="1343608" y="335902"/>
            <a:ext cx="87274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000" dirty="0">
                <a:solidFill>
                  <a:srgbClr val="815502"/>
                </a:solidFill>
                <a:cs typeface="+mn-ea"/>
                <a:sym typeface="+mn-lt"/>
              </a:rPr>
              <a:t>中国传统二十四节气</a:t>
            </a:r>
            <a:endParaRPr lang="zh-CN" altLang="en-US" sz="2000" dirty="0">
              <a:solidFill>
                <a:srgbClr val="815502"/>
              </a:solidFill>
              <a:cs typeface="+mn-ea"/>
              <a:sym typeface="+mn-lt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3564345" y="2207977"/>
            <a:ext cx="52064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9600" dirty="0">
                <a:solidFill>
                  <a:srgbClr val="FC4F00"/>
                </a:solidFill>
                <a:cs typeface="+mn-ea"/>
                <a:sym typeface="+mn-lt"/>
              </a:rPr>
              <a:t>诗词农谚</a:t>
            </a:r>
            <a:endParaRPr kumimoji="1" lang="en-US" altLang="zh-CN" sz="9600" dirty="0">
              <a:solidFill>
                <a:srgbClr val="FC4F00"/>
              </a:solidFill>
              <a:cs typeface="+mn-ea"/>
              <a:sym typeface="+mn-lt"/>
            </a:endParaRPr>
          </a:p>
        </p:txBody>
      </p:sp>
      <p:sp>
        <p:nvSpPr>
          <p:cNvPr id="2" name="椭圆 1"/>
          <p:cNvSpPr/>
          <p:nvPr/>
        </p:nvSpPr>
        <p:spPr>
          <a:xfrm>
            <a:off x="5487434" y="1194320"/>
            <a:ext cx="1256524" cy="1210272"/>
          </a:xfrm>
          <a:prstGeom prst="ellipse">
            <a:avLst/>
          </a:prstGeom>
          <a:solidFill>
            <a:srgbClr val="FB7C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7200" dirty="0"/>
              <a:t>肆</a:t>
            </a:r>
            <a:endParaRPr lang="zh-CN" altLang="en-US" sz="7200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3000">
        <p15:prstTrans prst="wind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500"/>
                            </p:stCondLst>
                            <p:childTnLst>
                              <p:par>
                                <p:cTn id="6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000"/>
                            </p:stCondLst>
                            <p:childTnLst>
                              <p:par>
                                <p:cTn id="7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 tmFilter="0,0; .5, 1; 1, 1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900"/>
                            </p:stCondLst>
                            <p:childTnLst>
                              <p:par>
                                <p:cTn id="7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7400"/>
                            </p:stCondLst>
                            <p:childTnLst>
                              <p:par>
                                <p:cTn id="82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84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5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22" grpId="0"/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/>
        </p:nvSpPr>
        <p:spPr>
          <a:xfrm>
            <a:off x="1920808" y="535984"/>
            <a:ext cx="22406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600" dirty="0">
                <a:solidFill>
                  <a:srgbClr val="9B422E"/>
                </a:solidFill>
                <a:cs typeface="+mn-ea"/>
                <a:sym typeface="+mn-lt"/>
              </a:rPr>
              <a:t>诗词农谚</a:t>
            </a:r>
            <a:endParaRPr kumimoji="1" lang="en-US" altLang="zh-CN" sz="3600" dirty="0">
              <a:solidFill>
                <a:srgbClr val="9B422E"/>
              </a:solidFill>
              <a:cs typeface="+mn-ea"/>
              <a:sym typeface="+mn-lt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941730" y="1077838"/>
            <a:ext cx="2236621" cy="707886"/>
          </a:xfrm>
          <a:prstGeom prst="rect">
            <a:avLst/>
          </a:prstGeom>
          <a:solidFill>
            <a:srgbClr val="FC4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>
                <a:solidFill>
                  <a:schemeClr val="bg1"/>
                </a:solidFill>
                <a:cs typeface="+mn-ea"/>
                <a:sym typeface="+mn-lt"/>
              </a:rPr>
              <a:t>立秋下雨</a:t>
            </a:r>
            <a:endParaRPr lang="zh-CN" altLang="en-US" sz="40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082351" y="2185500"/>
            <a:ext cx="100939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“立秋”带来的首先是天气的变化。从这一天开始，天高气爽，月明风清，气温逐渐下降，正如谚语所说：“立秋之日凉风至”，“早上立了秋，晚上凉飕飕”。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144555" y="3215444"/>
            <a:ext cx="449113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但“立秋”的早晚又有很大区别，所谓“早立秋冷飕飕，晚立秋热死牛”，即是提醒人们不可对“立秋”盲目乐观，有时候“立秋过后，还有‘（秋</a:t>
            </a:r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)</a:t>
            </a: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老虎’在一头”。其实，“立秋”降温最大的法宝是下雨，“秋前秋后一场雨，白露前后一场风”，这是人们长期观察总结得出的结论。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1101012" y="3079102"/>
            <a:ext cx="10039739" cy="18662"/>
          </a:xfrm>
          <a:prstGeom prst="line">
            <a:avLst/>
          </a:prstGeom>
          <a:ln>
            <a:solidFill>
              <a:srgbClr val="FC4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图片 1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3766" y="3163077"/>
            <a:ext cx="2668763" cy="26687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3000" advTm="3000">
        <p15:prstTrans prst="curtains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5"/>
          <p:cNvSpPr txBox="1"/>
          <p:nvPr/>
        </p:nvSpPr>
        <p:spPr>
          <a:xfrm>
            <a:off x="1920808" y="535984"/>
            <a:ext cx="22406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600" dirty="0">
                <a:solidFill>
                  <a:srgbClr val="9B422E"/>
                </a:solidFill>
                <a:cs typeface="+mn-ea"/>
                <a:sym typeface="+mn-lt"/>
              </a:rPr>
              <a:t>诗词农谚</a:t>
            </a:r>
            <a:endParaRPr kumimoji="1" lang="en-US" altLang="zh-CN" sz="3600" dirty="0">
              <a:solidFill>
                <a:srgbClr val="9B422E"/>
              </a:solidFill>
              <a:cs typeface="+mn-ea"/>
              <a:sym typeface="+mn-lt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4941730" y="1077838"/>
            <a:ext cx="2236621" cy="707886"/>
          </a:xfrm>
          <a:prstGeom prst="rect">
            <a:avLst/>
          </a:prstGeom>
          <a:solidFill>
            <a:srgbClr val="FC4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>
                <a:solidFill>
                  <a:schemeClr val="bg1"/>
                </a:solidFill>
                <a:cs typeface="+mn-ea"/>
                <a:sym typeface="+mn-lt"/>
              </a:rPr>
              <a:t>立秋养生</a:t>
            </a:r>
            <a:endParaRPr lang="zh-CN" altLang="en-US" sz="40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1007707" y="1996750"/>
            <a:ext cx="10189028" cy="895739"/>
            <a:chOff x="709127" y="1996750"/>
            <a:chExt cx="10189028" cy="895739"/>
          </a:xfrm>
        </p:grpSpPr>
        <p:sp>
          <p:nvSpPr>
            <p:cNvPr id="3" name="矩形: 圆角 2"/>
            <p:cNvSpPr/>
            <p:nvPr/>
          </p:nvSpPr>
          <p:spPr>
            <a:xfrm>
              <a:off x="839755" y="2071396"/>
              <a:ext cx="10058400" cy="746449"/>
            </a:xfrm>
            <a:prstGeom prst="roundRect">
              <a:avLst>
                <a:gd name="adj" fmla="val 50000"/>
              </a:avLst>
            </a:prstGeom>
            <a:solidFill>
              <a:srgbClr val="FEE2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" name="椭圆 1"/>
            <p:cNvSpPr/>
            <p:nvPr/>
          </p:nvSpPr>
          <p:spPr>
            <a:xfrm>
              <a:off x="709127" y="1996750"/>
              <a:ext cx="989043" cy="895739"/>
            </a:xfrm>
            <a:prstGeom prst="ellipse">
              <a:avLst/>
            </a:prstGeom>
            <a:solidFill>
              <a:srgbClr val="FC4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1007707" y="2995127"/>
            <a:ext cx="10189028" cy="895739"/>
            <a:chOff x="709127" y="1996750"/>
            <a:chExt cx="10189028" cy="895739"/>
          </a:xfrm>
        </p:grpSpPr>
        <p:sp>
          <p:nvSpPr>
            <p:cNvPr id="27" name="矩形: 圆角 26"/>
            <p:cNvSpPr/>
            <p:nvPr/>
          </p:nvSpPr>
          <p:spPr>
            <a:xfrm>
              <a:off x="839755" y="2071396"/>
              <a:ext cx="10058400" cy="746449"/>
            </a:xfrm>
            <a:prstGeom prst="roundRect">
              <a:avLst>
                <a:gd name="adj" fmla="val 50000"/>
              </a:avLst>
            </a:prstGeom>
            <a:solidFill>
              <a:srgbClr val="FEE2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椭圆 29"/>
            <p:cNvSpPr/>
            <p:nvPr/>
          </p:nvSpPr>
          <p:spPr>
            <a:xfrm>
              <a:off x="709127" y="1996750"/>
              <a:ext cx="989043" cy="895739"/>
            </a:xfrm>
            <a:prstGeom prst="ellipse">
              <a:avLst/>
            </a:prstGeom>
            <a:solidFill>
              <a:srgbClr val="FC4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1007707" y="4003388"/>
            <a:ext cx="10189028" cy="895739"/>
            <a:chOff x="709127" y="1996750"/>
            <a:chExt cx="10189028" cy="895739"/>
          </a:xfrm>
        </p:grpSpPr>
        <p:sp>
          <p:nvSpPr>
            <p:cNvPr id="32" name="矩形: 圆角 31"/>
            <p:cNvSpPr/>
            <p:nvPr/>
          </p:nvSpPr>
          <p:spPr>
            <a:xfrm>
              <a:off x="839755" y="2071396"/>
              <a:ext cx="10058400" cy="746449"/>
            </a:xfrm>
            <a:prstGeom prst="roundRect">
              <a:avLst>
                <a:gd name="adj" fmla="val 50000"/>
              </a:avLst>
            </a:prstGeom>
            <a:solidFill>
              <a:srgbClr val="FEE2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椭圆 32"/>
            <p:cNvSpPr/>
            <p:nvPr/>
          </p:nvSpPr>
          <p:spPr>
            <a:xfrm>
              <a:off x="709127" y="1996750"/>
              <a:ext cx="989043" cy="895739"/>
            </a:xfrm>
            <a:prstGeom prst="ellipse">
              <a:avLst/>
            </a:prstGeom>
            <a:solidFill>
              <a:srgbClr val="FC4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1007707" y="5051785"/>
            <a:ext cx="10189028" cy="895739"/>
            <a:chOff x="709127" y="1996750"/>
            <a:chExt cx="10189028" cy="895739"/>
          </a:xfrm>
        </p:grpSpPr>
        <p:sp>
          <p:nvSpPr>
            <p:cNvPr id="36" name="矩形: 圆角 35"/>
            <p:cNvSpPr/>
            <p:nvPr/>
          </p:nvSpPr>
          <p:spPr>
            <a:xfrm>
              <a:off x="839755" y="2071396"/>
              <a:ext cx="10058400" cy="746449"/>
            </a:xfrm>
            <a:prstGeom prst="roundRect">
              <a:avLst>
                <a:gd name="adj" fmla="val 50000"/>
              </a:avLst>
            </a:prstGeom>
            <a:solidFill>
              <a:srgbClr val="FEE2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椭圆 36"/>
            <p:cNvSpPr/>
            <p:nvPr/>
          </p:nvSpPr>
          <p:spPr>
            <a:xfrm>
              <a:off x="709127" y="1996750"/>
              <a:ext cx="989043" cy="895739"/>
            </a:xfrm>
            <a:prstGeom prst="ellipse">
              <a:avLst/>
            </a:prstGeom>
            <a:solidFill>
              <a:srgbClr val="FC4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1" name="矩形 20"/>
          <p:cNvSpPr/>
          <p:nvPr/>
        </p:nvSpPr>
        <p:spPr>
          <a:xfrm>
            <a:off x="1098161" y="2005720"/>
            <a:ext cx="10292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cs typeface="+mn-ea"/>
                <a:sym typeface="+mn-lt"/>
              </a:rPr>
              <a:t>精神调养</a:t>
            </a:r>
            <a:endParaRPr lang="zh-CN" altLang="en-US" sz="24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1098159" y="3040707"/>
            <a:ext cx="10292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cs typeface="+mn-ea"/>
                <a:sym typeface="+mn-lt"/>
              </a:rPr>
              <a:t>起居调养</a:t>
            </a:r>
            <a:endParaRPr lang="zh-CN" altLang="en-US" sz="24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1101012" y="4049278"/>
            <a:ext cx="10292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cs typeface="+mn-ea"/>
                <a:sym typeface="+mn-lt"/>
              </a:rPr>
              <a:t>饮食调养</a:t>
            </a:r>
            <a:endParaRPr lang="zh-CN" altLang="en-US" sz="24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1098159" y="5076701"/>
            <a:ext cx="10292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cs typeface="+mn-ea"/>
                <a:sym typeface="+mn-lt"/>
              </a:rPr>
              <a:t>运动调养</a:t>
            </a:r>
            <a:endParaRPr lang="zh-CN" altLang="en-US" sz="24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1974593" y="2094350"/>
            <a:ext cx="90790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要做到内心宁静，神志安宁，心情舒畅，切忌悲忧伤感，即使遇到伤感的事，也应主动予以排解，以避肃杀之气，同时还应收敛神气，以适应秋天容平之气。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2010757" y="3135296"/>
            <a:ext cx="90429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立秋之季已是天高气爽之时，应开始“早卧早起，与鸡具兴”早卧以顺应阳气之收敛，早起为使肺气得以舒展，且防收敛之太过。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2068540" y="4126060"/>
            <a:ext cx="89664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可见酸味收敛肺气，辛味发散泻肺，秋天宜收不宜散，所以要尽量少吃葱、姜等辛味之品，适当多食酸味果蔬。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2044965" y="5171090"/>
            <a:ext cx="91331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进入秋季，是开展各种运动锻炼的大好时机，每人可根据自己的具体情况选择不同的锻炼项目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3000" advTm="3000">
        <p15:prstTrans prst="curtains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500"/>
                            </p:stCondLst>
                            <p:childTnLst>
                              <p:par>
                                <p:cTn id="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000"/>
                            </p:stCondLst>
                            <p:childTnLst>
                              <p:par>
                                <p:cTn id="6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1" grpId="0"/>
      <p:bldP spid="38" grpId="0"/>
      <p:bldP spid="39" grpId="0"/>
      <p:bldP spid="40" grpId="0"/>
      <p:bldP spid="20" grpId="0"/>
      <p:bldP spid="24" grpId="0"/>
      <p:bldP spid="26" grpId="0"/>
      <p:bldP spid="2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1391219" y="2468642"/>
            <a:ext cx="235283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3600" dirty="0">
                <a:solidFill>
                  <a:srgbClr val="9B422E"/>
                </a:solidFill>
                <a:cs typeface="+mn-ea"/>
                <a:sym typeface="+mn-lt"/>
              </a:rPr>
              <a:t>《立秋》</a:t>
            </a:r>
            <a:endParaRPr lang="en-US" altLang="zh-CN" sz="3600" dirty="0">
              <a:solidFill>
                <a:srgbClr val="9B422E"/>
              </a:solidFill>
              <a:cs typeface="+mn-ea"/>
              <a:sym typeface="+mn-lt"/>
            </a:endParaRPr>
          </a:p>
          <a:p>
            <a:pPr algn="ctr"/>
            <a:r>
              <a:rPr lang="zh-CN" altLang="en-US" dirty="0">
                <a:solidFill>
                  <a:srgbClr val="9B422E"/>
                </a:solidFill>
                <a:cs typeface="+mn-ea"/>
                <a:sym typeface="+mn-lt"/>
              </a:rPr>
              <a:t>[宋]刘翰</a:t>
            </a:r>
            <a:endParaRPr lang="en-US" altLang="zh-CN" dirty="0">
              <a:solidFill>
                <a:srgbClr val="9B422E"/>
              </a:solidFill>
              <a:cs typeface="+mn-ea"/>
              <a:sym typeface="+mn-lt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270095" y="3493150"/>
            <a:ext cx="340141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乳鸦啼散玉屏空，</a:t>
            </a:r>
            <a:endParaRPr lang="en-US" altLang="zh-CN" sz="28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  <a:p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一枕新凉一扇风。</a:t>
            </a:r>
            <a:endParaRPr lang="zh-CN" altLang="en-US" sz="28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  <a:p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睡起秋声无觅处，</a:t>
            </a:r>
            <a:endParaRPr lang="en-US" altLang="zh-CN" sz="28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  <a:p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满阶梧桐月明中。</a:t>
            </a:r>
            <a:endParaRPr lang="zh-CN" altLang="en-US" sz="28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8443763" y="2477769"/>
            <a:ext cx="259805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600" dirty="0">
                <a:solidFill>
                  <a:srgbClr val="9B422E"/>
                </a:solidFill>
                <a:cs typeface="+mn-ea"/>
                <a:sym typeface="+mn-lt"/>
              </a:rPr>
              <a:t>《</a:t>
            </a:r>
            <a:r>
              <a:rPr lang="zh-CN" altLang="en-US" sz="3600" dirty="0">
                <a:solidFill>
                  <a:srgbClr val="9B422E"/>
                </a:solidFill>
                <a:cs typeface="+mn-ea"/>
                <a:sym typeface="+mn-lt"/>
              </a:rPr>
              <a:t>立秋</a:t>
            </a:r>
            <a:r>
              <a:rPr lang="en-US" altLang="zh-CN" sz="3600" dirty="0">
                <a:solidFill>
                  <a:srgbClr val="9B422E"/>
                </a:solidFill>
                <a:cs typeface="+mn-ea"/>
                <a:sym typeface="+mn-lt"/>
              </a:rPr>
              <a:t>》</a:t>
            </a:r>
            <a:endParaRPr lang="en-US" altLang="zh-CN" sz="3600" dirty="0">
              <a:solidFill>
                <a:srgbClr val="9B422E"/>
              </a:solidFill>
              <a:cs typeface="+mn-ea"/>
              <a:sym typeface="+mn-lt"/>
            </a:endParaRPr>
          </a:p>
          <a:p>
            <a:pPr algn="ctr"/>
            <a:r>
              <a:rPr lang="zh-CN" altLang="en-US" dirty="0">
                <a:solidFill>
                  <a:srgbClr val="9B422E"/>
                </a:solidFill>
                <a:cs typeface="+mn-ea"/>
                <a:sym typeface="+mn-lt"/>
              </a:rPr>
              <a:t>左河水</a:t>
            </a:r>
            <a:endParaRPr lang="zh-CN" altLang="en-US" dirty="0">
              <a:solidFill>
                <a:srgbClr val="9B422E"/>
              </a:solidFill>
              <a:cs typeface="+mn-ea"/>
              <a:sym typeface="+mn-lt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8350457" y="3447956"/>
            <a:ext cx="340141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一叶梧桐一报秋，</a:t>
            </a:r>
            <a:endParaRPr lang="en-US" altLang="zh-CN" sz="28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  <a:p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稻花田里话丰收。</a:t>
            </a:r>
            <a:b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</a:br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虽非盛夏还伏虎，</a:t>
            </a:r>
            <a:endParaRPr lang="en-US" altLang="zh-CN" sz="28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  <a:p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更有寒蝉唱不休。</a:t>
            </a:r>
            <a:b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</a:br>
            <a:endParaRPr lang="zh-CN" altLang="en-US" sz="28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920808" y="535984"/>
            <a:ext cx="22406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600" dirty="0">
                <a:solidFill>
                  <a:srgbClr val="9B422E"/>
                </a:solidFill>
                <a:cs typeface="+mn-ea"/>
                <a:sym typeface="+mn-lt"/>
              </a:rPr>
              <a:t>诗词农谚</a:t>
            </a:r>
            <a:endParaRPr kumimoji="1" lang="en-US" altLang="zh-CN" sz="3600" dirty="0">
              <a:solidFill>
                <a:srgbClr val="9B422E"/>
              </a:solidFill>
              <a:cs typeface="+mn-ea"/>
              <a:sym typeface="+mn-lt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941730" y="1077838"/>
            <a:ext cx="2236621" cy="707886"/>
          </a:xfrm>
          <a:prstGeom prst="rect">
            <a:avLst/>
          </a:prstGeom>
          <a:solidFill>
            <a:srgbClr val="FC4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>
                <a:solidFill>
                  <a:schemeClr val="bg1"/>
                </a:solidFill>
                <a:cs typeface="+mn-ea"/>
                <a:sym typeface="+mn-lt"/>
              </a:rPr>
              <a:t>立秋诗词</a:t>
            </a:r>
            <a:endParaRPr lang="zh-CN" altLang="en-US" sz="40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6725" y="2016966"/>
            <a:ext cx="3814665" cy="38146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3000" advTm="3000">
        <p15:prstTrans prst="curtains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236" b="13286"/>
          <a:stretch>
            <a:fillRect/>
          </a:stretch>
        </p:blipFill>
        <p:spPr>
          <a:xfrm>
            <a:off x="-18661" y="-74645"/>
            <a:ext cx="12240730" cy="696063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464" y="-55133"/>
            <a:ext cx="6433735" cy="427257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410547" y="335903"/>
            <a:ext cx="11346024" cy="6186196"/>
          </a:xfrm>
          <a:prstGeom prst="rect">
            <a:avLst/>
          </a:prstGeom>
          <a:solidFill>
            <a:srgbClr val="FEFB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87" y="1183161"/>
            <a:ext cx="5504026" cy="6016757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89"/>
          <a:stretch>
            <a:fillRect/>
          </a:stretch>
        </p:blipFill>
        <p:spPr>
          <a:xfrm>
            <a:off x="-18660" y="911382"/>
            <a:ext cx="12223102" cy="6044589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60662"/>
            <a:ext cx="6096000" cy="1397109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20881" y="5745111"/>
            <a:ext cx="6064897" cy="139710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4465" y="-710835"/>
            <a:ext cx="2369978" cy="315545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2078">
            <a:off x="64313" y="10239"/>
            <a:ext cx="944648" cy="126781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237" y="644147"/>
            <a:ext cx="1557257" cy="751778"/>
          </a:xfrm>
          <a:prstGeom prst="rect">
            <a:avLst/>
          </a:prstGeom>
        </p:spPr>
      </p:pic>
      <p:sp>
        <p:nvSpPr>
          <p:cNvPr id="38" name="文本框 37"/>
          <p:cNvSpPr txBox="1"/>
          <p:nvPr/>
        </p:nvSpPr>
        <p:spPr>
          <a:xfrm>
            <a:off x="2313991" y="354563"/>
            <a:ext cx="7533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000" dirty="0">
                <a:solidFill>
                  <a:srgbClr val="815502"/>
                </a:solidFill>
                <a:cs typeface="+mn-ea"/>
                <a:sym typeface="+mn-lt"/>
              </a:rPr>
              <a:t>中国传统二十四节气</a:t>
            </a:r>
            <a:endParaRPr lang="zh-CN" altLang="en-US" sz="2000" dirty="0">
              <a:solidFill>
                <a:srgbClr val="815502"/>
              </a:solidFill>
              <a:cs typeface="+mn-ea"/>
              <a:sym typeface="+mn-lt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6572" y="-351424"/>
            <a:ext cx="2435207" cy="3155456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56329" y="1771149"/>
            <a:ext cx="1016477" cy="1217496"/>
          </a:xfrm>
          <a:prstGeom prst="rect">
            <a:avLst/>
          </a:prstGeom>
        </p:spPr>
      </p:pic>
      <p:sp>
        <p:nvSpPr>
          <p:cNvPr id="28" name="文本框 27"/>
          <p:cNvSpPr txBox="1"/>
          <p:nvPr/>
        </p:nvSpPr>
        <p:spPr>
          <a:xfrm>
            <a:off x="4437985" y="3153886"/>
            <a:ext cx="1415772" cy="2150589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algn="dist">
              <a:lnSpc>
                <a:spcPct val="200000"/>
              </a:lnSpc>
            </a:pPr>
            <a:r>
              <a:rPr kumimoji="1" lang="zh-CN" altLang="en-US" sz="4000" dirty="0">
                <a:solidFill>
                  <a:srgbClr val="9B422E"/>
                </a:solidFill>
                <a:cs typeface="+mn-ea"/>
                <a:sym typeface="+mn-lt"/>
              </a:rPr>
              <a:t>节气简介</a:t>
            </a:r>
            <a:endParaRPr kumimoji="1" lang="zh-CN" altLang="en-US" sz="4000" dirty="0">
              <a:solidFill>
                <a:srgbClr val="9B422E"/>
              </a:solidFill>
              <a:cs typeface="+mn-ea"/>
              <a:sym typeface="+mn-lt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6018217" y="3135225"/>
            <a:ext cx="1415772" cy="2150589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algn="dist">
              <a:lnSpc>
                <a:spcPct val="200000"/>
              </a:lnSpc>
            </a:pPr>
            <a:r>
              <a:rPr kumimoji="1" lang="zh-CN" altLang="en-US" sz="4000" dirty="0">
                <a:solidFill>
                  <a:srgbClr val="9B422E"/>
                </a:solidFill>
                <a:cs typeface="+mn-ea"/>
                <a:sym typeface="+mn-lt"/>
              </a:rPr>
              <a:t>气候特点</a:t>
            </a:r>
            <a:endParaRPr kumimoji="1" lang="zh-CN" altLang="en-US" sz="4000" dirty="0">
              <a:solidFill>
                <a:srgbClr val="9B422E"/>
              </a:solidFill>
              <a:cs typeface="+mn-ea"/>
              <a:sym typeface="+mn-lt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7749743" y="3135225"/>
            <a:ext cx="1415772" cy="2150589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algn="dist">
              <a:lnSpc>
                <a:spcPct val="200000"/>
              </a:lnSpc>
            </a:pPr>
            <a:r>
              <a:rPr kumimoji="1" lang="zh-CN" altLang="en-US" sz="4000" dirty="0">
                <a:solidFill>
                  <a:srgbClr val="9B422E"/>
                </a:solidFill>
                <a:cs typeface="+mn-ea"/>
                <a:sym typeface="+mn-lt"/>
              </a:rPr>
              <a:t>民俗介绍</a:t>
            </a:r>
            <a:endParaRPr kumimoji="1" lang="zh-CN" altLang="en-US" sz="4000" dirty="0">
              <a:solidFill>
                <a:srgbClr val="9B422E"/>
              </a:solidFill>
              <a:cs typeface="+mn-ea"/>
              <a:sym typeface="+mn-lt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9220891" y="3135225"/>
            <a:ext cx="1415772" cy="2150589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algn="dist">
              <a:lnSpc>
                <a:spcPct val="200000"/>
              </a:lnSpc>
            </a:pPr>
            <a:r>
              <a:rPr kumimoji="1" lang="zh-CN" altLang="en-US" sz="4000" dirty="0">
                <a:solidFill>
                  <a:srgbClr val="9B422E"/>
                </a:solidFill>
                <a:cs typeface="+mn-ea"/>
                <a:sym typeface="+mn-lt"/>
              </a:rPr>
              <a:t>诗词农谚</a:t>
            </a:r>
            <a:endParaRPr kumimoji="1" lang="zh-CN" altLang="en-US" sz="4000" dirty="0">
              <a:solidFill>
                <a:srgbClr val="9B422E"/>
              </a:solidFill>
              <a:cs typeface="+mn-ea"/>
              <a:sym typeface="+mn-lt"/>
            </a:endParaRPr>
          </a:p>
        </p:txBody>
      </p:sp>
      <p:pic>
        <p:nvPicPr>
          <p:cNvPr id="40" name="图片 39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05090" y="1771149"/>
            <a:ext cx="1016477" cy="1217496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03605" y="1771149"/>
            <a:ext cx="1016477" cy="1217496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52366" y="1771149"/>
            <a:ext cx="1016477" cy="1217496"/>
          </a:xfrm>
          <a:prstGeom prst="rect">
            <a:avLst/>
          </a:prstGeom>
        </p:spPr>
      </p:pic>
      <p:grpSp>
        <p:nvGrpSpPr>
          <p:cNvPr id="43" name="组合 42"/>
          <p:cNvGrpSpPr/>
          <p:nvPr/>
        </p:nvGrpSpPr>
        <p:grpSpPr>
          <a:xfrm>
            <a:off x="1403687" y="2422515"/>
            <a:ext cx="1544232" cy="2457486"/>
            <a:chOff x="1036454" y="2619808"/>
            <a:chExt cx="1544232" cy="2457486"/>
          </a:xfrm>
        </p:grpSpPr>
        <p:sp>
          <p:nvSpPr>
            <p:cNvPr id="44" name="文本框 43"/>
            <p:cNvSpPr txBox="1"/>
            <p:nvPr/>
          </p:nvSpPr>
          <p:spPr>
            <a:xfrm>
              <a:off x="1036454" y="2619808"/>
              <a:ext cx="1313180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sz="8800" dirty="0">
                  <a:solidFill>
                    <a:srgbClr val="FC4F00"/>
                  </a:solidFill>
                  <a:cs typeface="+mn-ea"/>
                  <a:sym typeface="+mn-lt"/>
                </a:rPr>
                <a:t>目</a:t>
              </a:r>
              <a:endParaRPr kumimoji="1" lang="zh-CN" altLang="en-US" sz="8800" dirty="0">
                <a:solidFill>
                  <a:srgbClr val="FC4F00"/>
                </a:solidFill>
                <a:cs typeface="+mn-ea"/>
                <a:sym typeface="+mn-lt"/>
              </a:endParaRPr>
            </a:p>
          </p:txBody>
        </p:sp>
        <p:sp>
          <p:nvSpPr>
            <p:cNvPr id="45" name="文本框 44"/>
            <p:cNvSpPr txBox="1"/>
            <p:nvPr/>
          </p:nvSpPr>
          <p:spPr>
            <a:xfrm>
              <a:off x="1781144" y="3630744"/>
              <a:ext cx="799542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8800" dirty="0">
                  <a:solidFill>
                    <a:srgbClr val="FC4F00"/>
                  </a:solidFill>
                  <a:cs typeface="+mn-ea"/>
                  <a:sym typeface="+mn-lt"/>
                </a:rPr>
                <a:t>录</a:t>
              </a:r>
              <a:endParaRPr kumimoji="1" lang="zh-CN" altLang="en-US" sz="8800" dirty="0">
                <a:solidFill>
                  <a:srgbClr val="FC4F00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-3111561" y="-621598"/>
            <a:ext cx="574352" cy="964762"/>
            <a:chOff x="3977265" y="2189405"/>
            <a:chExt cx="574352" cy="964762"/>
          </a:xfrm>
        </p:grpSpPr>
        <p:pic>
          <p:nvPicPr>
            <p:cNvPr id="49" name="图片 48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7265" y="2189405"/>
              <a:ext cx="569204" cy="738396"/>
            </a:xfrm>
            <a:prstGeom prst="rect">
              <a:avLst/>
            </a:prstGeom>
          </p:spPr>
        </p:pic>
        <p:sp>
          <p:nvSpPr>
            <p:cNvPr id="50" name="文本框 49"/>
            <p:cNvSpPr txBox="1"/>
            <p:nvPr/>
          </p:nvSpPr>
          <p:spPr>
            <a:xfrm>
              <a:off x="3997619" y="2234231"/>
              <a:ext cx="553998" cy="919936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CN" altLang="en-US" sz="2400" b="1" dirty="0">
                  <a:solidFill>
                    <a:schemeClr val="bg1"/>
                  </a:solidFill>
                  <a:cs typeface="+mn-ea"/>
                  <a:sym typeface="+mn-lt"/>
                </a:rPr>
                <a:t>立秋</a:t>
              </a:r>
              <a:endParaRPr lang="zh-CN" altLang="en-US" sz="24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3000">
        <p15:prstTrans prst="drape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 tmFilter="0,0; .5, 1; 1, 1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900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400"/>
                            </p:stCondLst>
                            <p:childTnLst>
                              <p:par>
                                <p:cTn id="63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900"/>
                            </p:stCondLst>
                            <p:childTnLst>
                              <p:par>
                                <p:cTn id="6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400"/>
                            </p:stCondLst>
                            <p:childTnLst>
                              <p:par>
                                <p:cTn id="7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6900"/>
                            </p:stCondLst>
                            <p:childTnLst>
                              <p:par>
                                <p:cTn id="8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7400"/>
                            </p:stCondLst>
                            <p:childTnLst>
                              <p:par>
                                <p:cTn id="8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7900"/>
                            </p:stCondLst>
                            <p:childTnLst>
                              <p:par>
                                <p:cTn id="9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8400"/>
                            </p:stCondLst>
                            <p:childTnLst>
                              <p:par>
                                <p:cTn id="9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8900"/>
                            </p:stCondLst>
                            <p:childTnLst>
                              <p:par>
                                <p:cTn id="10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400"/>
                            </p:stCondLst>
                            <p:childTnLst>
                              <p:par>
                                <p:cTn id="10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9900"/>
                            </p:stCondLst>
                            <p:childTnLst>
                              <p:par>
                                <p:cTn id="1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5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28" grpId="0"/>
      <p:bldP spid="31" grpId="0"/>
      <p:bldP spid="33" grpId="0"/>
      <p:bldP spid="3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236" b="13286"/>
          <a:stretch>
            <a:fillRect/>
          </a:stretch>
        </p:blipFill>
        <p:spPr>
          <a:xfrm>
            <a:off x="-18661" y="-74645"/>
            <a:ext cx="12240730" cy="696063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464" y="-55133"/>
            <a:ext cx="6433735" cy="427257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2360" y="2591620"/>
            <a:ext cx="1388848" cy="1388848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87" y="1183161"/>
            <a:ext cx="5504026" cy="6016757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7021"/>
          <a:stretch>
            <a:fillRect/>
          </a:stretch>
        </p:blipFill>
        <p:spPr>
          <a:xfrm>
            <a:off x="4126805" y="671804"/>
            <a:ext cx="3238388" cy="408105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89"/>
          <a:stretch>
            <a:fillRect/>
          </a:stretch>
        </p:blipFill>
        <p:spPr>
          <a:xfrm>
            <a:off x="-18660" y="911382"/>
            <a:ext cx="12223102" cy="6044589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6776"/>
          <a:stretch>
            <a:fillRect/>
          </a:stretch>
        </p:blipFill>
        <p:spPr>
          <a:xfrm>
            <a:off x="-49765" y="2189405"/>
            <a:ext cx="12271833" cy="476656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60662"/>
            <a:ext cx="6096000" cy="1397109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20881" y="5745111"/>
            <a:ext cx="6064897" cy="1397109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92680" y="2557378"/>
            <a:ext cx="3209328" cy="384400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3893" y="-316877"/>
            <a:ext cx="2050549" cy="273015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53456" y="5222256"/>
            <a:ext cx="1203131" cy="107681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1566" y="2102662"/>
            <a:ext cx="1203130" cy="91993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2078">
            <a:off x="64313" y="10239"/>
            <a:ext cx="944648" cy="126781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237" y="644147"/>
            <a:ext cx="1557257" cy="751778"/>
          </a:xfrm>
          <a:prstGeom prst="rect">
            <a:avLst/>
          </a:prstGeom>
        </p:spPr>
      </p:pic>
      <p:grpSp>
        <p:nvGrpSpPr>
          <p:cNvPr id="36" name="组合 35"/>
          <p:cNvGrpSpPr/>
          <p:nvPr/>
        </p:nvGrpSpPr>
        <p:grpSpPr>
          <a:xfrm>
            <a:off x="3977265" y="2189405"/>
            <a:ext cx="574352" cy="964762"/>
            <a:chOff x="3977265" y="2189405"/>
            <a:chExt cx="574352" cy="964762"/>
          </a:xfrm>
        </p:grpSpPr>
        <p:pic>
          <p:nvPicPr>
            <p:cNvPr id="34" name="图片 33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7265" y="2189405"/>
              <a:ext cx="569204" cy="738396"/>
            </a:xfrm>
            <a:prstGeom prst="rect">
              <a:avLst/>
            </a:prstGeom>
          </p:spPr>
        </p:pic>
        <p:sp>
          <p:nvSpPr>
            <p:cNvPr id="35" name="文本框 34"/>
            <p:cNvSpPr txBox="1"/>
            <p:nvPr/>
          </p:nvSpPr>
          <p:spPr>
            <a:xfrm>
              <a:off x="3997619" y="2234231"/>
              <a:ext cx="553998" cy="919936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CN" altLang="en-US" sz="2400" b="1" dirty="0">
                  <a:solidFill>
                    <a:schemeClr val="bg1"/>
                  </a:solidFill>
                  <a:cs typeface="+mn-ea"/>
                  <a:sym typeface="+mn-lt"/>
                </a:rPr>
                <a:t>立秋</a:t>
              </a:r>
              <a:endParaRPr lang="zh-CN" altLang="en-US" sz="24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37" name="矩形 36"/>
          <p:cNvSpPr/>
          <p:nvPr/>
        </p:nvSpPr>
        <p:spPr>
          <a:xfrm>
            <a:off x="7611107" y="1595413"/>
            <a:ext cx="1661993" cy="1725179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u="sng" dirty="0">
                <a:solidFill>
                  <a:srgbClr val="9B422E"/>
                </a:solidFill>
                <a:cs typeface="+mn-ea"/>
                <a:sym typeface="+mn-lt"/>
              </a:rPr>
              <a:t>乳鸦啼散玉屏空，一枕新凉一扇风。</a:t>
            </a:r>
            <a:br>
              <a:rPr lang="zh-CN" altLang="en-US" sz="1600" u="sng" dirty="0">
                <a:solidFill>
                  <a:srgbClr val="9B422E"/>
                </a:solidFill>
                <a:cs typeface="+mn-ea"/>
                <a:sym typeface="+mn-lt"/>
              </a:rPr>
            </a:br>
            <a:r>
              <a:rPr lang="zh-CN" altLang="en-US" sz="1600" u="sng" dirty="0">
                <a:solidFill>
                  <a:srgbClr val="9B422E"/>
                </a:solidFill>
                <a:cs typeface="+mn-ea"/>
                <a:sym typeface="+mn-lt"/>
              </a:rPr>
              <a:t>睡起秋色无觅处，满阶梧桐月明中。</a:t>
            </a:r>
            <a:endParaRPr lang="zh-CN" altLang="en-US" sz="1600" u="sng" dirty="0">
              <a:solidFill>
                <a:srgbClr val="9B422E"/>
              </a:solidFill>
              <a:cs typeface="+mn-ea"/>
              <a:sym typeface="+mn-lt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1343608" y="335902"/>
            <a:ext cx="87274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000" dirty="0">
                <a:solidFill>
                  <a:srgbClr val="815502"/>
                </a:solidFill>
                <a:cs typeface="+mn-ea"/>
                <a:sym typeface="+mn-lt"/>
              </a:rPr>
              <a:t>中国传统二十四节气</a:t>
            </a:r>
            <a:endParaRPr lang="zh-CN" altLang="en-US" sz="2000" dirty="0">
              <a:solidFill>
                <a:srgbClr val="815502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9000">
        <p15:prstTrans prst="prestige"/>
      </p:transition>
    </mc:Choice>
    <mc:Fallback>
      <p:transition spd="slow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500"/>
                            </p:stCondLst>
                            <p:childTnLst>
                              <p:par>
                                <p:cTn id="6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000"/>
                            </p:stCondLst>
                            <p:childTnLst>
                              <p:par>
                                <p:cTn id="7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6500"/>
                            </p:stCondLst>
                            <p:childTnLst>
                              <p:par>
                                <p:cTn id="7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 tmFilter="0,0; .5, 1; 1, 1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7400"/>
                            </p:stCondLst>
                            <p:childTnLst>
                              <p:par>
                                <p:cTn id="84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7900"/>
                            </p:stCondLst>
                            <p:childTnLst>
                              <p:par>
                                <p:cTn id="9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8400"/>
                            </p:stCondLst>
                            <p:childTnLst>
                              <p:par>
                                <p:cTn id="9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236" b="13286"/>
          <a:stretch>
            <a:fillRect/>
          </a:stretch>
        </p:blipFill>
        <p:spPr>
          <a:xfrm>
            <a:off x="-18661" y="-74645"/>
            <a:ext cx="12240730" cy="696063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464" y="-55133"/>
            <a:ext cx="6433735" cy="427257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87" y="1183161"/>
            <a:ext cx="5504026" cy="6016757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89"/>
          <a:stretch>
            <a:fillRect/>
          </a:stretch>
        </p:blipFill>
        <p:spPr>
          <a:xfrm>
            <a:off x="-18660" y="911382"/>
            <a:ext cx="12223102" cy="6044589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6776"/>
          <a:stretch>
            <a:fillRect/>
          </a:stretch>
        </p:blipFill>
        <p:spPr>
          <a:xfrm>
            <a:off x="-49765" y="2189405"/>
            <a:ext cx="12271833" cy="476656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60662"/>
            <a:ext cx="6096000" cy="1397109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20881" y="5745111"/>
            <a:ext cx="6064897" cy="1397109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92680" y="2557378"/>
            <a:ext cx="3209328" cy="384400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3893" y="-316877"/>
            <a:ext cx="2050549" cy="273015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53456" y="5222256"/>
            <a:ext cx="1203131" cy="107681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1566" y="2102662"/>
            <a:ext cx="1203130" cy="91993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2078">
            <a:off x="64313" y="10239"/>
            <a:ext cx="944648" cy="126781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237" y="644147"/>
            <a:ext cx="1557257" cy="751778"/>
          </a:xfrm>
          <a:prstGeom prst="rect">
            <a:avLst/>
          </a:prstGeom>
        </p:spPr>
      </p:pic>
      <p:sp>
        <p:nvSpPr>
          <p:cNvPr id="38" name="文本框 37"/>
          <p:cNvSpPr txBox="1"/>
          <p:nvPr/>
        </p:nvSpPr>
        <p:spPr>
          <a:xfrm>
            <a:off x="1343608" y="335902"/>
            <a:ext cx="87274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000" dirty="0">
                <a:solidFill>
                  <a:srgbClr val="815502"/>
                </a:solidFill>
                <a:cs typeface="+mn-ea"/>
                <a:sym typeface="+mn-lt"/>
              </a:rPr>
              <a:t>中国传统二十四节气</a:t>
            </a:r>
            <a:endParaRPr lang="zh-CN" altLang="en-US" sz="2000" dirty="0">
              <a:solidFill>
                <a:srgbClr val="815502"/>
              </a:solidFill>
              <a:cs typeface="+mn-ea"/>
              <a:sym typeface="+mn-lt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3564345" y="2207977"/>
            <a:ext cx="52064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9600" dirty="0">
                <a:solidFill>
                  <a:srgbClr val="FC4F00"/>
                </a:solidFill>
                <a:cs typeface="+mn-ea"/>
                <a:sym typeface="+mn-lt"/>
              </a:rPr>
              <a:t>节气简介</a:t>
            </a:r>
            <a:endParaRPr kumimoji="1" lang="en-US" altLang="zh-CN" sz="9600" dirty="0">
              <a:solidFill>
                <a:srgbClr val="FC4F00"/>
              </a:solidFill>
              <a:cs typeface="+mn-ea"/>
              <a:sym typeface="+mn-lt"/>
            </a:endParaRPr>
          </a:p>
        </p:txBody>
      </p:sp>
      <p:sp>
        <p:nvSpPr>
          <p:cNvPr id="2" name="椭圆 1"/>
          <p:cNvSpPr/>
          <p:nvPr/>
        </p:nvSpPr>
        <p:spPr>
          <a:xfrm>
            <a:off x="5487434" y="1194320"/>
            <a:ext cx="1256524" cy="1210272"/>
          </a:xfrm>
          <a:prstGeom prst="ellipse">
            <a:avLst/>
          </a:prstGeom>
          <a:solidFill>
            <a:srgbClr val="FB7C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7200" dirty="0"/>
              <a:t>壹</a:t>
            </a:r>
            <a:endParaRPr lang="zh-CN" altLang="en-US" sz="7200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3000">
        <p15:prstTrans prst="wind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500"/>
                            </p:stCondLst>
                            <p:childTnLst>
                              <p:par>
                                <p:cTn id="6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000"/>
                            </p:stCondLst>
                            <p:childTnLst>
                              <p:par>
                                <p:cTn id="7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 tmFilter="0,0; .5, 1; 1, 1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900"/>
                            </p:stCondLst>
                            <p:childTnLst>
                              <p:par>
                                <p:cTn id="7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7400"/>
                            </p:stCondLst>
                            <p:childTnLst>
                              <p:par>
                                <p:cTn id="82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84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5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22" grpId="0"/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418154" y="3168630"/>
            <a:ext cx="3969474" cy="224478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立秋时，北斗指向西南。从这一天起秋天开始，秋高气爽，月明风清。此后，气温由最热逐渐下降。 </a:t>
            </a:r>
            <a:endParaRPr lang="en-US" altLang="zh-CN" sz="24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920808" y="535984"/>
            <a:ext cx="22406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600" dirty="0">
                <a:solidFill>
                  <a:srgbClr val="9B422E"/>
                </a:solidFill>
                <a:cs typeface="+mn-ea"/>
                <a:sym typeface="+mn-lt"/>
              </a:rPr>
              <a:t>节气简介</a:t>
            </a:r>
            <a:endParaRPr kumimoji="1" lang="en-US" altLang="zh-CN" sz="3600" dirty="0">
              <a:solidFill>
                <a:srgbClr val="9B422E"/>
              </a:solidFill>
              <a:cs typeface="+mn-ea"/>
              <a:sym typeface="+mn-lt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6553401" y="3168630"/>
            <a:ext cx="4299909" cy="22447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立秋，是二十四节气中的第</a:t>
            </a:r>
            <a:r>
              <a:rPr lang="en-US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13</a:t>
            </a:r>
            <a:r>
              <a: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个节气，更是秋天的第一个节气，标志着孟秋时节的正式开始：“秋”就是指暑去凉来。</a:t>
            </a:r>
            <a:endParaRPr lang="zh-CN" altLang="en-US" sz="2400" dirty="0"/>
          </a:p>
        </p:txBody>
      </p:sp>
      <p:sp>
        <p:nvSpPr>
          <p:cNvPr id="3" name="矩形: 圆角 2"/>
          <p:cNvSpPr/>
          <p:nvPr/>
        </p:nvSpPr>
        <p:spPr>
          <a:xfrm>
            <a:off x="1268963" y="3168630"/>
            <a:ext cx="4516017" cy="2392415"/>
          </a:xfrm>
          <a:prstGeom prst="roundRect">
            <a:avLst>
              <a:gd name="adj" fmla="val 8087"/>
            </a:avLst>
          </a:prstGeom>
          <a:noFill/>
          <a:ln>
            <a:solidFill>
              <a:srgbClr val="FC4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: 圆角 13"/>
          <p:cNvSpPr/>
          <p:nvPr/>
        </p:nvSpPr>
        <p:spPr>
          <a:xfrm>
            <a:off x="6445346" y="3168630"/>
            <a:ext cx="4516017" cy="2392415"/>
          </a:xfrm>
          <a:prstGeom prst="roundRect">
            <a:avLst>
              <a:gd name="adj" fmla="val 8087"/>
            </a:avLst>
          </a:prstGeom>
          <a:noFill/>
          <a:ln>
            <a:solidFill>
              <a:srgbClr val="FC4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5464245" y="1171144"/>
            <a:ext cx="1455420" cy="707886"/>
          </a:xfrm>
          <a:prstGeom prst="rect">
            <a:avLst/>
          </a:prstGeom>
          <a:solidFill>
            <a:srgbClr val="FC4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>
                <a:solidFill>
                  <a:schemeClr val="bg1"/>
                </a:solidFill>
                <a:cs typeface="+mn-ea"/>
                <a:sym typeface="+mn-lt"/>
              </a:rPr>
              <a:t>立秋</a:t>
            </a:r>
            <a:endParaRPr lang="zh-CN" altLang="en-US" sz="40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597">
            <a:off x="2821306" y="1902834"/>
            <a:ext cx="1376449" cy="137644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597">
            <a:off x="8048991" y="1926060"/>
            <a:ext cx="1376449" cy="13764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3000" advTm="3000">
        <p15:prstTrans prst="curtains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3" grpId="0" animBg="1"/>
      <p:bldP spid="14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7257423" y="2276952"/>
            <a:ext cx="3508653" cy="3350949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“立秋之日凉风至”，“早上立了秋，晚上凉飕飕”。立秋是古时“四时八节”之一，民间有祭祀土地神，庆祝丰收的习俗。</a:t>
            </a:r>
            <a:endParaRPr kumimoji="1" lang="zh-CN" altLang="en-US" sz="24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920808" y="535984"/>
            <a:ext cx="22406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600" dirty="0">
                <a:solidFill>
                  <a:srgbClr val="9B422E"/>
                </a:solidFill>
                <a:cs typeface="+mn-ea"/>
                <a:sym typeface="+mn-lt"/>
              </a:rPr>
              <a:t>节气简介</a:t>
            </a:r>
            <a:endParaRPr kumimoji="1" lang="en-US" altLang="zh-CN" sz="3600" dirty="0">
              <a:solidFill>
                <a:srgbClr val="9B422E"/>
              </a:solidFill>
              <a:cs typeface="+mn-ea"/>
              <a:sym typeface="+mn-lt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464245" y="1171144"/>
            <a:ext cx="1455420" cy="707886"/>
          </a:xfrm>
          <a:prstGeom prst="rect">
            <a:avLst/>
          </a:prstGeom>
          <a:solidFill>
            <a:srgbClr val="FC4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>
                <a:solidFill>
                  <a:schemeClr val="bg1"/>
                </a:solidFill>
                <a:cs typeface="+mn-ea"/>
                <a:sym typeface="+mn-lt"/>
              </a:rPr>
              <a:t>立秋</a:t>
            </a:r>
            <a:endParaRPr lang="zh-CN" altLang="en-US" sz="40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961124" y="2276951"/>
            <a:ext cx="2400657" cy="3350949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“</a:t>
            </a:r>
            <a:r>
              <a: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立秋”带来的首先是天气的变化。从这一天开始，天高气爽，月明风清，气温逐渐下降，</a:t>
            </a:r>
            <a:endParaRPr lang="zh-CN" altLang="en-US" sz="2400" dirty="0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20242" y="2798473"/>
            <a:ext cx="2249522" cy="2491984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311" y="2650450"/>
            <a:ext cx="2491984" cy="24919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3000" advTm="3000">
        <p15:prstTrans prst="curtains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animBg="1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331167" y="4897751"/>
            <a:ext cx="102201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FC4F00"/>
              </a:buClr>
              <a:buFont typeface="Wingdings" panose="05000000000000000000" pitchFamily="2" charset="2"/>
              <a:buChar char="l"/>
            </a:pP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到了立秋，梧桐树开始落叶，因此有“落叶知秋”的成语。从文字角度来看，“秋”字由禾与火字组成，是禾谷成熟的意思。秋季是天气由热转凉，再由凉转寒的过渡性季节。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920808" y="535984"/>
            <a:ext cx="22406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600" dirty="0">
                <a:solidFill>
                  <a:srgbClr val="9B422E"/>
                </a:solidFill>
                <a:cs typeface="+mn-ea"/>
                <a:sym typeface="+mn-lt"/>
              </a:rPr>
              <a:t>节气简介</a:t>
            </a:r>
            <a:endParaRPr kumimoji="1" lang="en-US" altLang="zh-CN" sz="3600" dirty="0">
              <a:solidFill>
                <a:srgbClr val="9B422E"/>
              </a:solidFill>
              <a:cs typeface="+mn-ea"/>
              <a:sym typeface="+mn-lt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464245" y="1171144"/>
            <a:ext cx="1455420" cy="707886"/>
          </a:xfrm>
          <a:prstGeom prst="rect">
            <a:avLst/>
          </a:prstGeom>
          <a:solidFill>
            <a:srgbClr val="FC4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>
                <a:solidFill>
                  <a:schemeClr val="bg1"/>
                </a:solidFill>
                <a:cs typeface="+mn-ea"/>
                <a:sym typeface="+mn-lt"/>
              </a:rPr>
              <a:t>立秋</a:t>
            </a:r>
            <a:endParaRPr lang="zh-CN" altLang="en-US" sz="40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331166" y="2322357"/>
            <a:ext cx="1040674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FC4F00"/>
              </a:buClr>
              <a:buFont typeface="Wingdings" panose="05000000000000000000" pitchFamily="2" charset="2"/>
              <a:buChar char="l"/>
            </a:pP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秋色立秋”到了，但并不是秋天的气候已经到来了。划分气候季节要根据“候平均温度”，即当地连续5日的平均温度在22℃以下，才算真正秋天的时节。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1331167" y="3373015"/>
            <a:ext cx="1022013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FC4F00"/>
              </a:buClr>
              <a:buFont typeface="Wingdings" panose="05000000000000000000" pitchFamily="2" charset="2"/>
              <a:buChar char="l"/>
            </a:pP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中国地域辽阔，虽各地气候有差别，但此时大部分地区仍未进入秋天气候，况且每年大热三伏天的末伏还在立秋后第3日。尤其是中国南方此节气内还是夏暑之时，同时由于台风雨季节渐去了，气温更酷热，因而中国医学对从立秋起至秋分前这段日子称之为“长夏”。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0701" y="2322357"/>
            <a:ext cx="895691" cy="70788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0701" y="3365534"/>
            <a:ext cx="895691" cy="70788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0701" y="4855004"/>
            <a:ext cx="895691" cy="707886"/>
          </a:xfrm>
          <a:prstGeom prst="rect">
            <a:avLst/>
          </a:prstGeom>
        </p:spPr>
      </p:pic>
      <p:cxnSp>
        <p:nvCxnSpPr>
          <p:cNvPr id="17" name="直接连接符 16"/>
          <p:cNvCxnSpPr/>
          <p:nvPr/>
        </p:nvCxnSpPr>
        <p:spPr>
          <a:xfrm>
            <a:off x="1741665" y="3123549"/>
            <a:ext cx="9623020" cy="0"/>
          </a:xfrm>
          <a:prstGeom prst="line">
            <a:avLst/>
          </a:prstGeom>
          <a:ln>
            <a:solidFill>
              <a:srgbClr val="FC4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/>
        </p:nvCxnSpPr>
        <p:spPr>
          <a:xfrm>
            <a:off x="1741665" y="4768847"/>
            <a:ext cx="9623020" cy="0"/>
          </a:xfrm>
          <a:prstGeom prst="line">
            <a:avLst/>
          </a:prstGeom>
          <a:ln>
            <a:solidFill>
              <a:srgbClr val="FC4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/>
          <p:cNvCxnSpPr/>
          <p:nvPr/>
        </p:nvCxnSpPr>
        <p:spPr>
          <a:xfrm>
            <a:off x="1741665" y="5742341"/>
            <a:ext cx="9623020" cy="0"/>
          </a:xfrm>
          <a:prstGeom prst="line">
            <a:avLst/>
          </a:prstGeom>
          <a:ln>
            <a:solidFill>
              <a:srgbClr val="FC4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3000" advTm="3000">
        <p15:prstTrans prst="curtains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500"/>
                            </p:stCondLst>
                            <p:childTnLst>
                              <p:par>
                                <p:cTn id="5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 animBg="1"/>
      <p:bldP spid="2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1327863" y="3542324"/>
            <a:ext cx="4270505" cy="1938992"/>
          </a:xfrm>
          <a:prstGeom prst="rect">
            <a:avLst/>
          </a:prstGeom>
          <a:ln>
            <a:solidFill>
              <a:srgbClr val="FC4F00"/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夜晚观天时能看到北斗星的斗柄指向天干“申”</a:t>
            </a:r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(</a:t>
            </a: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西南</a:t>
            </a:r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)</a:t>
            </a: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的方向。交立秋的那一天，正是农历的七月，七月也正是“申月”。立秋之时太阳处在赤纬</a:t>
            </a:r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+16°19'</a:t>
            </a: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，比起夏至那天的</a:t>
            </a:r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+23°26'</a:t>
            </a: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已经向南偏了不少 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920808" y="535984"/>
            <a:ext cx="22406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600" dirty="0">
                <a:solidFill>
                  <a:srgbClr val="9B422E"/>
                </a:solidFill>
                <a:cs typeface="+mn-ea"/>
                <a:sym typeface="+mn-lt"/>
              </a:rPr>
              <a:t>节气简介</a:t>
            </a:r>
            <a:endParaRPr kumimoji="1" lang="en-US" altLang="zh-CN" sz="3600" dirty="0">
              <a:solidFill>
                <a:srgbClr val="9B422E"/>
              </a:solidFill>
              <a:cs typeface="+mn-ea"/>
              <a:sym typeface="+mn-lt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464245" y="1171144"/>
            <a:ext cx="1455420" cy="707886"/>
          </a:xfrm>
          <a:prstGeom prst="rect">
            <a:avLst/>
          </a:prstGeom>
          <a:solidFill>
            <a:srgbClr val="FC4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>
                <a:solidFill>
                  <a:schemeClr val="bg1"/>
                </a:solidFill>
                <a:cs typeface="+mn-ea"/>
                <a:sym typeface="+mn-lt"/>
              </a:rPr>
              <a:t>立秋</a:t>
            </a:r>
            <a:endParaRPr lang="zh-CN" altLang="en-US" sz="40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200540" y="2140020"/>
            <a:ext cx="98842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立秋时，北斗指向西南。太阳黄经为</a:t>
            </a:r>
            <a:r>
              <a:rPr lang="en-US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135°</a:t>
            </a:r>
            <a:r>
              <a: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。于公历</a:t>
            </a:r>
            <a:r>
              <a:rPr lang="en-US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8</a:t>
            </a:r>
            <a:r>
              <a: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月</a:t>
            </a:r>
            <a:r>
              <a:rPr lang="en-US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07</a:t>
            </a:r>
            <a:r>
              <a: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－</a:t>
            </a:r>
            <a:r>
              <a:rPr lang="en-US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09</a:t>
            </a:r>
            <a:r>
              <a: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日交节。在立秋节气期间，太阳从巨蟹座运行到狮子座（黄经</a:t>
            </a:r>
            <a:r>
              <a:rPr lang="en-US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135°</a:t>
            </a:r>
            <a:r>
              <a: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）。</a:t>
            </a:r>
            <a:endParaRPr lang="zh-CN" altLang="en-US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2695" y="2877443"/>
            <a:ext cx="3244999" cy="32449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3000" advTm="3000">
        <p15:prstTrans prst="curtains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236" b="13286"/>
          <a:stretch>
            <a:fillRect/>
          </a:stretch>
        </p:blipFill>
        <p:spPr>
          <a:xfrm>
            <a:off x="-18661" y="-74645"/>
            <a:ext cx="12240730" cy="696063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464" y="-55133"/>
            <a:ext cx="6433735" cy="427257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87" y="1183161"/>
            <a:ext cx="5504026" cy="6016757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89"/>
          <a:stretch>
            <a:fillRect/>
          </a:stretch>
        </p:blipFill>
        <p:spPr>
          <a:xfrm>
            <a:off x="-18660" y="911382"/>
            <a:ext cx="12223102" cy="6044589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6776"/>
          <a:stretch>
            <a:fillRect/>
          </a:stretch>
        </p:blipFill>
        <p:spPr>
          <a:xfrm>
            <a:off x="-49765" y="2189405"/>
            <a:ext cx="12271833" cy="476656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60662"/>
            <a:ext cx="6096000" cy="1397109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20881" y="5745111"/>
            <a:ext cx="6064897" cy="1397109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92680" y="2557378"/>
            <a:ext cx="3209328" cy="384400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3893" y="-316877"/>
            <a:ext cx="2050549" cy="273015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53456" y="5222256"/>
            <a:ext cx="1203131" cy="107681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1566" y="2102662"/>
            <a:ext cx="1203130" cy="91993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2078">
            <a:off x="64313" y="10239"/>
            <a:ext cx="944648" cy="126781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237" y="644147"/>
            <a:ext cx="1557257" cy="751778"/>
          </a:xfrm>
          <a:prstGeom prst="rect">
            <a:avLst/>
          </a:prstGeom>
        </p:spPr>
      </p:pic>
      <p:sp>
        <p:nvSpPr>
          <p:cNvPr id="38" name="文本框 37"/>
          <p:cNvSpPr txBox="1"/>
          <p:nvPr/>
        </p:nvSpPr>
        <p:spPr>
          <a:xfrm>
            <a:off x="1343608" y="335902"/>
            <a:ext cx="87274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000" dirty="0">
                <a:solidFill>
                  <a:srgbClr val="815502"/>
                </a:solidFill>
                <a:cs typeface="+mn-ea"/>
                <a:sym typeface="+mn-lt"/>
              </a:rPr>
              <a:t>中国传统二十四节气</a:t>
            </a:r>
            <a:endParaRPr lang="zh-CN" altLang="en-US" sz="2000" dirty="0">
              <a:solidFill>
                <a:srgbClr val="815502"/>
              </a:solidFill>
              <a:cs typeface="+mn-ea"/>
              <a:sym typeface="+mn-lt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3564345" y="2207977"/>
            <a:ext cx="52064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9600" dirty="0">
                <a:solidFill>
                  <a:srgbClr val="FC4F00"/>
                </a:solidFill>
                <a:cs typeface="+mn-ea"/>
                <a:sym typeface="+mn-lt"/>
              </a:rPr>
              <a:t>气候特点</a:t>
            </a:r>
            <a:endParaRPr kumimoji="1" lang="en-US" altLang="zh-CN" sz="9600" dirty="0">
              <a:solidFill>
                <a:srgbClr val="FC4F00"/>
              </a:solidFill>
              <a:cs typeface="+mn-ea"/>
              <a:sym typeface="+mn-lt"/>
            </a:endParaRPr>
          </a:p>
        </p:txBody>
      </p:sp>
      <p:sp>
        <p:nvSpPr>
          <p:cNvPr id="2" name="椭圆 1"/>
          <p:cNvSpPr/>
          <p:nvPr/>
        </p:nvSpPr>
        <p:spPr>
          <a:xfrm>
            <a:off x="5487434" y="1194320"/>
            <a:ext cx="1256524" cy="1210272"/>
          </a:xfrm>
          <a:prstGeom prst="ellipse">
            <a:avLst/>
          </a:prstGeom>
          <a:solidFill>
            <a:srgbClr val="FB7C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7200" dirty="0"/>
              <a:t>贰</a:t>
            </a:r>
            <a:endParaRPr lang="zh-CN" altLang="en-US" sz="7200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3000">
        <p15:prstTrans prst="wind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500"/>
                            </p:stCondLst>
                            <p:childTnLst>
                              <p:par>
                                <p:cTn id="6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000"/>
                            </p:stCondLst>
                            <p:childTnLst>
                              <p:par>
                                <p:cTn id="7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 tmFilter="0,0; .5, 1; 1, 1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900"/>
                            </p:stCondLst>
                            <p:childTnLst>
                              <p:par>
                                <p:cTn id="7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7400"/>
                            </p:stCondLst>
                            <p:childTnLst>
                              <p:par>
                                <p:cTn id="82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84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5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22" grpId="0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1451355" y="4978971"/>
            <a:ext cx="99879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天气依然很热，立秋之后仍有一“伏”，“秋老虎”依然存在。因此仍旧要注意防暑。 </a:t>
            </a:r>
            <a:endParaRPr lang="zh-CN" altLang="en-US" sz="24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920808" y="535984"/>
            <a:ext cx="22406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600" dirty="0">
                <a:solidFill>
                  <a:srgbClr val="9B422E"/>
                </a:solidFill>
                <a:cs typeface="+mn-ea"/>
                <a:sym typeface="+mn-lt"/>
              </a:rPr>
              <a:t>气候特点</a:t>
            </a:r>
            <a:endParaRPr kumimoji="1" lang="en-US" altLang="zh-CN" sz="3600" dirty="0">
              <a:solidFill>
                <a:srgbClr val="9B422E"/>
              </a:solidFill>
              <a:cs typeface="+mn-ea"/>
              <a:sym typeface="+mn-lt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464245" y="1171144"/>
            <a:ext cx="1455420" cy="707886"/>
          </a:xfrm>
          <a:prstGeom prst="rect">
            <a:avLst/>
          </a:prstGeom>
          <a:solidFill>
            <a:srgbClr val="FC4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>
                <a:solidFill>
                  <a:schemeClr val="bg1"/>
                </a:solidFill>
                <a:cs typeface="+mn-ea"/>
                <a:sym typeface="+mn-lt"/>
              </a:rPr>
              <a:t>天气</a:t>
            </a:r>
            <a:endParaRPr lang="zh-CN" altLang="en-US" sz="40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7277877" y="2626273"/>
            <a:ext cx="3788229" cy="1886094"/>
          </a:xfrm>
          <a:prstGeom prst="rect">
            <a:avLst/>
          </a:prstGeom>
          <a:ln>
            <a:solidFill>
              <a:srgbClr val="FC4F00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秋来最早的黑龙江和新疆北部地区也要到</a:t>
            </a:r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8</a:t>
            </a: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月中旬入秋，北京地区的白昼也因此缩短到了</a:t>
            </a:r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14</a:t>
            </a: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小时</a:t>
            </a:r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04</a:t>
            </a: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分（夏至日是</a:t>
            </a:r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15</a:t>
            </a: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小时）。</a:t>
            </a:r>
            <a:endParaRPr lang="zh-CN" altLang="en-US" sz="2000" dirty="0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5959" y="1838129"/>
            <a:ext cx="3489649" cy="34896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3000" advTm="3000">
        <p15:prstTrans prst="curtains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  <p:bldP spid="2" grpId="0" animBg="1"/>
    </p:bldLst>
  </p:timing>
</p:sld>
</file>

<file path=ppt/tags/tag1.xml><?xml version="1.0" encoding="utf-8"?>
<p:tagLst xmlns:p="http://schemas.openxmlformats.org/presentationml/2006/main">
  <p:tag name="ISPRING_PRESENTATION_TITLE" val="58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rwz1z00">
      <a:majorFont>
        <a:latin typeface="字体视界-NEW书院体"/>
        <a:ea typeface="字体视界-NEW书院体"/>
        <a:cs typeface=""/>
      </a:majorFont>
      <a:minorFont>
        <a:latin typeface="字体视界-NEW书院体"/>
        <a:ea typeface="字体视界-NEW书院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2477</Words>
  <Application>WPS 演示</Application>
  <PresentationFormat>宽屏</PresentationFormat>
  <Paragraphs>185</Paragraphs>
  <Slides>20</Slides>
  <Notes>13</Notes>
  <HiddenSlides>0</HiddenSlides>
  <MMClips>1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29" baseType="lpstr">
      <vt:lpstr>Arial</vt:lpstr>
      <vt:lpstr>宋体</vt:lpstr>
      <vt:lpstr>Wingdings</vt:lpstr>
      <vt:lpstr>字体视界-NEW书院体</vt:lpstr>
      <vt:lpstr>微软雅黑</vt:lpstr>
      <vt:lpstr>Arial Unicode MS</vt:lpstr>
      <vt:lpstr>等线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www.xqppt.com</dc:title>
  <dc:creator>小Q</dc:creator>
  <dc:subject>立秋主题PPT模板</dc:subject>
  <cp:lastModifiedBy>Administrator</cp:lastModifiedBy>
  <cp:revision>1</cp:revision>
  <dcterms:created xsi:type="dcterms:W3CDTF">2021-08-03T09:36:57Z</dcterms:created>
  <dcterms:modified xsi:type="dcterms:W3CDTF">2021-08-03T09:36:57Z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2052-11.1.0.10314</vt:lpwstr>
  </property>
</Properties>
</file>