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6" r:id="rId2"/>
    <p:sldId id="256" r:id="rId3"/>
    <p:sldId id="257" r:id="rId4"/>
    <p:sldId id="267" r:id="rId5"/>
    <p:sldId id="279" r:id="rId6"/>
    <p:sldId id="268" r:id="rId7"/>
    <p:sldId id="269" r:id="rId8"/>
    <p:sldId id="270" r:id="rId9"/>
    <p:sldId id="282" r:id="rId10"/>
    <p:sldId id="280" r:id="rId11"/>
    <p:sldId id="281" r:id="rId12"/>
    <p:sldId id="283" r:id="rId13"/>
    <p:sldId id="284" r:id="rId14"/>
    <p:sldId id="285" r:id="rId15"/>
    <p:sldId id="259" r:id="rId16"/>
    <p:sldId id="271" r:id="rId17"/>
    <p:sldId id="273" r:id="rId18"/>
    <p:sldId id="274" r:id="rId19"/>
    <p:sldId id="275" r:id="rId20"/>
    <p:sldId id="276" r:id="rId21"/>
    <p:sldId id="261" r:id="rId22"/>
    <p:sldId id="262" r:id="rId23"/>
    <p:sldId id="263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3CF2F-0F8C-4807-B81E-AB6578F97D5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90A34-340A-477C-B754-432ED9C96BD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90A34-340A-477C-B754-432ED9C96BD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44229-50CD-42DF-A0AD-5DDD8CCBD0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A50DA-DB6B-4EF0-848F-02F781333B0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29DB5-26F3-42E7-8732-6D31DC09061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F850B-DDD6-486D-A82C-1D9FE1B364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B2725-E5BD-4598-8840-23A9AFE9AC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89C40-A4C7-40A7-9654-C01C01B2022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E9285-6198-429B-B92A-4B36708FB1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A4260-9DA8-4530-AE9D-95FEBDF8D23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BC4BA-F8D6-4CA5-B686-75CB9B3D994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65C33-E82F-4501-9801-F7A2F015A5E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C6DE3-64B4-4491-8583-A1BFCA55415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F7190-06A2-498B-ADF0-122ED5DA47C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4455EA4-4227-4198-B617-C1A2BE4E45B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Lesson%2043.mp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Lesson%2043.mp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1462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Let's Clean Up!</a:t>
            </a:r>
            <a:endParaRPr lang="zh-CN" altLang="en-US" sz="72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4" y="1295456"/>
            <a:ext cx="91440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dirty="0"/>
              <a:t>Unit 8 Save our </a:t>
            </a:r>
            <a:r>
              <a:rPr lang="en-US" altLang="zh-CN" sz="4000" b="1" dirty="0" smtClean="0"/>
              <a:t>world</a:t>
            </a:r>
            <a:endParaRPr lang="en-US" altLang="zh-CN" sz="4000" b="1" dirty="0"/>
          </a:p>
        </p:txBody>
      </p:sp>
      <p:sp>
        <p:nvSpPr>
          <p:cNvPr id="6" name="矩形 5"/>
          <p:cNvSpPr/>
          <p:nvPr/>
        </p:nvSpPr>
        <p:spPr>
          <a:xfrm>
            <a:off x="4417053" y="548634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36865"/>
          <p:cNvSpPr>
            <a:spLocks noChangeArrowheads="1" noChangeShapeType="1" noTextEdit="1"/>
          </p:cNvSpPr>
          <p:nvPr/>
        </p:nvSpPr>
        <p:spPr bwMode="auto">
          <a:xfrm>
            <a:off x="1447800" y="1981200"/>
            <a:ext cx="60198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Reading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38914"/>
          <p:cNvSpPr txBox="1">
            <a:spLocks noChangeArrowheads="1"/>
          </p:cNvSpPr>
          <p:nvPr/>
        </p:nvSpPr>
        <p:spPr bwMode="auto">
          <a:xfrm>
            <a:off x="533400" y="519113"/>
            <a:ext cx="7696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9900FF"/>
                </a:solidFill>
              </a:rPr>
              <a:t>Read the lesson and write true (T) or false (F).</a:t>
            </a:r>
            <a:endParaRPr lang="en-US" altLang="zh-CN" sz="3600" b="1" dirty="0"/>
          </a:p>
        </p:txBody>
      </p:sp>
      <p:sp>
        <p:nvSpPr>
          <p:cNvPr id="14338" name="文本框 38919"/>
          <p:cNvSpPr txBox="1">
            <a:spLocks noChangeArrowheads="1"/>
          </p:cNvSpPr>
          <p:nvPr/>
        </p:nvSpPr>
        <p:spPr bwMode="auto">
          <a:xfrm>
            <a:off x="609600" y="1905000"/>
            <a:ext cx="80772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Jenny, Brian and Danny are going to do something on World Environment Day.                                                  (   )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They are studying geography this week.                                                (   )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They are going to pick up the garbage on the street.                                    (   )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Jenny found Danny’s homework.  (   )</a:t>
            </a:r>
          </a:p>
        </p:txBody>
      </p:sp>
      <p:sp>
        <p:nvSpPr>
          <p:cNvPr id="38921" name="文本框 38920"/>
          <p:cNvSpPr txBox="1">
            <a:spLocks noChangeArrowheads="1"/>
          </p:cNvSpPr>
          <p:nvPr/>
        </p:nvSpPr>
        <p:spPr bwMode="auto">
          <a:xfrm>
            <a:off x="7772400" y="30480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8922" name="文本框 38921"/>
          <p:cNvSpPr txBox="1">
            <a:spLocks noChangeArrowheads="1"/>
          </p:cNvSpPr>
          <p:nvPr/>
        </p:nvSpPr>
        <p:spPr bwMode="auto">
          <a:xfrm>
            <a:off x="7772400" y="41910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38923" name="文本框 38922"/>
          <p:cNvSpPr txBox="1">
            <a:spLocks noChangeArrowheads="1"/>
          </p:cNvSpPr>
          <p:nvPr/>
        </p:nvSpPr>
        <p:spPr bwMode="auto">
          <a:xfrm>
            <a:off x="7848600" y="58674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8924" name="文本框 38923"/>
          <p:cNvSpPr txBox="1">
            <a:spLocks noChangeArrowheads="1"/>
          </p:cNvSpPr>
          <p:nvPr/>
        </p:nvSpPr>
        <p:spPr bwMode="auto">
          <a:xfrm>
            <a:off x="7772400" y="522605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</a:rPr>
              <a:t>F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1" grpId="0"/>
      <p:bldP spid="38922" grpId="0"/>
      <p:bldP spid="38923" grpId="0"/>
      <p:bldP spid="389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43009"/>
          <p:cNvSpPr txBox="1">
            <a:spLocks noChangeArrowheads="1"/>
          </p:cNvSpPr>
          <p:nvPr/>
        </p:nvSpPr>
        <p:spPr bwMode="auto">
          <a:xfrm>
            <a:off x="228600" y="76200"/>
            <a:ext cx="8305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9900FF"/>
                </a:solidFill>
              </a:rPr>
              <a:t>Complete the dialogue with the correct forms of the words in the box.</a:t>
            </a:r>
            <a:endParaRPr lang="en-US" altLang="zh-CN" sz="3200" b="1" dirty="0"/>
          </a:p>
        </p:txBody>
      </p:sp>
      <p:sp>
        <p:nvSpPr>
          <p:cNvPr id="15362" name="文本框 43015"/>
          <p:cNvSpPr txBox="1">
            <a:spLocks noChangeArrowheads="1"/>
          </p:cNvSpPr>
          <p:nvPr/>
        </p:nvSpPr>
        <p:spPr bwMode="auto">
          <a:xfrm>
            <a:off x="914400" y="1385888"/>
            <a:ext cx="6629400" cy="9175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pollution    rubbish    schoolyard   agree   clean   attention</a:t>
            </a:r>
          </a:p>
        </p:txBody>
      </p:sp>
      <p:sp>
        <p:nvSpPr>
          <p:cNvPr id="15363" name="文本框 43016"/>
          <p:cNvSpPr txBox="1">
            <a:spLocks noChangeArrowheads="1"/>
          </p:cNvSpPr>
          <p:nvPr/>
        </p:nvSpPr>
        <p:spPr bwMode="auto">
          <a:xfrm>
            <a:off x="381000" y="2438400"/>
            <a:ext cx="83820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Jeff: Look at the sky! It’s always grey.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      We can’t even see the sky clearly.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Marina: If this goes on, the birds will fly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        away and never come back.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Jeff: Our river used to be very clean. But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       now look at the water! There is too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       much _______ left by the factories.</a:t>
            </a:r>
          </a:p>
        </p:txBody>
      </p:sp>
      <p:sp>
        <p:nvSpPr>
          <p:cNvPr id="43018" name="文本框 43017"/>
          <p:cNvSpPr txBox="1">
            <a:spLocks noChangeArrowheads="1"/>
          </p:cNvSpPr>
          <p:nvPr/>
        </p:nvSpPr>
        <p:spPr bwMode="auto">
          <a:xfrm>
            <a:off x="2590800" y="575945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rubbish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45058"/>
          <p:cNvSpPr txBox="1">
            <a:spLocks noChangeArrowheads="1"/>
          </p:cNvSpPr>
          <p:nvPr/>
        </p:nvSpPr>
        <p:spPr bwMode="auto">
          <a:xfrm>
            <a:off x="1066800" y="457200"/>
            <a:ext cx="6629400" cy="9175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pollution    rubbish    schoolyard   agree   clean   attention</a:t>
            </a:r>
          </a:p>
        </p:txBody>
      </p:sp>
      <p:sp>
        <p:nvSpPr>
          <p:cNvPr id="16386" name="文本框 45059"/>
          <p:cNvSpPr txBox="1">
            <a:spLocks noChangeArrowheads="1"/>
          </p:cNvSpPr>
          <p:nvPr/>
        </p:nvSpPr>
        <p:spPr bwMode="auto">
          <a:xfrm>
            <a:off x="381000" y="1524000"/>
            <a:ext cx="83820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Marina: If this goes on, the fish will die.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     People should do something to stop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     the ________.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Jeff: I  _____. Let’s do something to draw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    people’s ________ to this problem.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    How about putting up a poster?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Marina: Good idea. Jeff, I think our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     __________ is also quite dirty. Let’s</a:t>
            </a:r>
          </a:p>
        </p:txBody>
      </p:sp>
      <p:sp>
        <p:nvSpPr>
          <p:cNvPr id="45061" name="文本框 45060"/>
          <p:cNvSpPr txBox="1">
            <a:spLocks noChangeArrowheads="1"/>
          </p:cNvSpPr>
          <p:nvPr/>
        </p:nvSpPr>
        <p:spPr bwMode="auto">
          <a:xfrm>
            <a:off x="2133600" y="25908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pollution</a:t>
            </a:r>
          </a:p>
        </p:txBody>
      </p:sp>
      <p:sp>
        <p:nvSpPr>
          <p:cNvPr id="45062" name="文本框 45061"/>
          <p:cNvSpPr txBox="1">
            <a:spLocks noChangeArrowheads="1"/>
          </p:cNvSpPr>
          <p:nvPr/>
        </p:nvSpPr>
        <p:spPr bwMode="auto">
          <a:xfrm>
            <a:off x="1752600" y="31242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agree</a:t>
            </a:r>
          </a:p>
        </p:txBody>
      </p:sp>
      <p:sp>
        <p:nvSpPr>
          <p:cNvPr id="45063" name="文本框 45062"/>
          <p:cNvSpPr txBox="1">
            <a:spLocks noChangeArrowheads="1"/>
          </p:cNvSpPr>
          <p:nvPr/>
        </p:nvSpPr>
        <p:spPr bwMode="auto">
          <a:xfrm>
            <a:off x="3048000" y="37338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attention</a:t>
            </a:r>
          </a:p>
        </p:txBody>
      </p:sp>
      <p:sp>
        <p:nvSpPr>
          <p:cNvPr id="45064" name="文本框 45063"/>
          <p:cNvSpPr txBox="1">
            <a:spLocks noChangeArrowheads="1"/>
          </p:cNvSpPr>
          <p:nvPr/>
        </p:nvSpPr>
        <p:spPr bwMode="auto">
          <a:xfrm>
            <a:off x="1447800" y="53340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schoolyard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62" grpId="0"/>
      <p:bldP spid="45063" grpId="0"/>
      <p:bldP spid="450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47105"/>
          <p:cNvSpPr txBox="1">
            <a:spLocks noChangeArrowheads="1"/>
          </p:cNvSpPr>
          <p:nvPr/>
        </p:nvSpPr>
        <p:spPr bwMode="auto">
          <a:xfrm>
            <a:off x="1143000" y="1219200"/>
            <a:ext cx="6629400" cy="11906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pollution    rubbish    schoolyard   agree   clean   attention</a:t>
            </a:r>
          </a:p>
        </p:txBody>
      </p:sp>
      <p:sp>
        <p:nvSpPr>
          <p:cNvPr id="17410" name="文本框 47106"/>
          <p:cNvSpPr txBox="1">
            <a:spLocks noChangeArrowheads="1"/>
          </p:cNvSpPr>
          <p:nvPr/>
        </p:nvSpPr>
        <p:spPr bwMode="auto">
          <a:xfrm>
            <a:off x="381000" y="2492375"/>
            <a:ext cx="838200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call our classmates to help clean it  </a:t>
            </a:r>
          </a:p>
          <a:p>
            <a:pPr>
              <a:lnSpc>
                <a:spcPct val="12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before the new term starts.</a:t>
            </a:r>
          </a:p>
          <a:p>
            <a:pPr>
              <a:lnSpc>
                <a:spcPct val="12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Jeff: OK. We should finish ________ in </a:t>
            </a:r>
          </a:p>
          <a:p>
            <a:pPr>
              <a:lnSpc>
                <a:spcPct val="12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an hour!</a:t>
            </a:r>
          </a:p>
        </p:txBody>
      </p:sp>
      <p:sp>
        <p:nvSpPr>
          <p:cNvPr id="47108" name="文本框 47107"/>
          <p:cNvSpPr txBox="1">
            <a:spLocks noChangeArrowheads="1"/>
          </p:cNvSpPr>
          <p:nvPr/>
        </p:nvSpPr>
        <p:spPr bwMode="auto">
          <a:xfrm>
            <a:off x="5867400" y="38862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cleaning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8193"/>
          <p:cNvSpPr>
            <a:spLocks noChangeArrowheads="1" noChangeShapeType="1" noTextEdit="1"/>
          </p:cNvSpPr>
          <p:nvPr/>
        </p:nvSpPr>
        <p:spPr bwMode="auto">
          <a:xfrm>
            <a:off x="1371684" y="1295400"/>
            <a:ext cx="60198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noFill/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Language Points</a:t>
            </a:r>
            <a:endParaRPr lang="zh-CN" altLang="en-US" sz="3600" b="1" kern="10" dirty="0">
              <a:ln w="12700">
                <a:noFill/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框 21505"/>
          <p:cNvSpPr txBox="1">
            <a:spLocks noChangeArrowheads="1"/>
          </p:cNvSpPr>
          <p:nvPr/>
        </p:nvSpPr>
        <p:spPr bwMode="auto">
          <a:xfrm>
            <a:off x="381000" y="908050"/>
            <a:ext cx="81534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solidFill>
                  <a:srgbClr val="008000"/>
                </a:solidFill>
                <a:latin typeface="Arial Narrow" panose="020B0606020202030204" pitchFamily="34" charset="0"/>
              </a:rPr>
              <a:t>Somebody should </a:t>
            </a:r>
            <a:r>
              <a:rPr lang="en-US" altLang="zh-CN" sz="3600" b="1" u="sng" dirty="0">
                <a:solidFill>
                  <a:srgbClr val="008000"/>
                </a:solidFill>
                <a:latin typeface="Arial Narrow" panose="020B0606020202030204" pitchFamily="34" charset="0"/>
              </a:rPr>
              <a:t>pick up</a:t>
            </a:r>
            <a:r>
              <a:rPr lang="en-US" altLang="zh-CN" sz="3600" b="1" dirty="0">
                <a:solidFill>
                  <a:srgbClr val="008000"/>
                </a:solidFill>
                <a:latin typeface="Arial Narrow" panose="020B0606020202030204" pitchFamily="34" charset="0"/>
              </a:rPr>
              <a:t> that garbage!</a:t>
            </a:r>
            <a:r>
              <a:rPr lang="en-US" altLang="zh-CN" sz="3600" b="1" dirty="0">
                <a:latin typeface="Arial Narrow" panose="020B0606020202030204" pitchFamily="34" charset="0"/>
              </a:rPr>
              <a:t> </a:t>
            </a:r>
          </a:p>
          <a:p>
            <a:endParaRPr lang="en-US" altLang="zh-CN" sz="3600" b="1" dirty="0">
              <a:latin typeface="Arial Narrow" panose="020B0606020202030204" pitchFamily="34" charset="0"/>
            </a:endParaRP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pick up: </a:t>
            </a:r>
            <a:r>
              <a:rPr lang="zh-CN" altLang="en-US" sz="3600" b="1" dirty="0">
                <a:latin typeface="Times New Roman" panose="02020603050405020304" pitchFamily="18" charset="0"/>
              </a:rPr>
              <a:t>捡起；整理；</a:t>
            </a:r>
            <a:r>
              <a:rPr lang="en-US" altLang="zh-CN" sz="3600" b="1" dirty="0">
                <a:latin typeface="Times New Roman" panose="02020603050405020304" pitchFamily="18" charset="0"/>
              </a:rPr>
              <a:t>(</a:t>
            </a:r>
            <a:r>
              <a:rPr lang="zh-CN" altLang="en-US" sz="3600" b="1" dirty="0">
                <a:latin typeface="Times New Roman" panose="02020603050405020304" pitchFamily="18" charset="0"/>
              </a:rPr>
              <a:t>顺便用车</a:t>
            </a:r>
            <a:r>
              <a:rPr lang="en-US" altLang="zh-CN" sz="3600" b="1" dirty="0">
                <a:latin typeface="Times New Roman" panose="02020603050405020304" pitchFamily="18" charset="0"/>
              </a:rPr>
              <a:t>)</a:t>
            </a:r>
            <a:r>
              <a:rPr lang="zh-CN" altLang="en-US" sz="3600" b="1" dirty="0">
                <a:latin typeface="Times New Roman" panose="02020603050405020304" pitchFamily="18" charset="0"/>
              </a:rPr>
              <a:t>来接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1)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She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picked up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the ashtray and put it on the table. </a:t>
            </a:r>
          </a:p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2) I'll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pick you up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at your place at eight </a:t>
            </a:r>
          </a:p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o'clock. </a:t>
            </a:r>
          </a:p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3) Let's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pick up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everything on the floor and get the room tidy before we go out.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框 23553"/>
          <p:cNvSpPr txBox="1">
            <a:spLocks noChangeArrowheads="1"/>
          </p:cNvSpPr>
          <p:nvPr/>
        </p:nvSpPr>
        <p:spPr bwMode="auto">
          <a:xfrm>
            <a:off x="457200" y="609600"/>
            <a:ext cx="8382000" cy="586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600" b="1" dirty="0">
                <a:solidFill>
                  <a:srgbClr val="008000"/>
                </a:solidFill>
                <a:latin typeface="Arial Narrow" panose="020B0606020202030204" pitchFamily="34" charset="0"/>
              </a:rPr>
              <a:t>2. Each student could clean up </a:t>
            </a:r>
            <a:r>
              <a:rPr lang="en-US" altLang="zh-CN" sz="3600" b="1" u="sng" dirty="0">
                <a:solidFill>
                  <a:srgbClr val="008000"/>
                </a:solidFill>
                <a:latin typeface="Arial Narrow" panose="020B0606020202030204" pitchFamily="34" charset="0"/>
              </a:rPr>
              <a:t>a bit of</a:t>
            </a:r>
            <a:r>
              <a:rPr lang="en-US" altLang="zh-CN" sz="3600" b="1" dirty="0">
                <a:solidFill>
                  <a:srgbClr val="008000"/>
                </a:solidFill>
                <a:latin typeface="Arial Narrow" panose="020B0606020202030204" pitchFamily="34" charset="0"/>
              </a:rPr>
              <a:t> the school yard.</a:t>
            </a:r>
            <a:r>
              <a:rPr lang="en-US" altLang="zh-CN" sz="3600" b="1" dirty="0"/>
              <a:t> 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endParaRPr lang="en-US" altLang="zh-CN" sz="3600" b="1" dirty="0"/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clean up</a:t>
            </a:r>
            <a:r>
              <a:rPr lang="zh-CN" altLang="en-US" sz="3600" b="1" dirty="0">
                <a:latin typeface="Times New Roman" panose="02020603050405020304" pitchFamily="18" charset="0"/>
              </a:rPr>
              <a:t>：清理；打扫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a bit of</a:t>
            </a:r>
            <a:r>
              <a:rPr lang="zh-CN" altLang="en-US" sz="3600" b="1" dirty="0">
                <a:latin typeface="Times New Roman" panose="02020603050405020304" pitchFamily="18" charset="0"/>
              </a:rPr>
              <a:t>：一点儿，一些，修饰不可数名词。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a bit</a:t>
            </a:r>
            <a:r>
              <a:rPr lang="zh-CN" altLang="en-US" sz="3600" b="1" dirty="0">
                <a:latin typeface="Times New Roman" panose="02020603050405020304" pitchFamily="18" charset="0"/>
              </a:rPr>
              <a:t>：“有点儿”，修饰形容词或副词。</a:t>
            </a:r>
            <a:endParaRPr lang="zh-CN" altLang="en-US" sz="3600" b="1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Will you please turn down the radio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bit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She's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bit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afraid of the teacher.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24577"/>
          <p:cNvSpPr>
            <a:spLocks noChangeArrowheads="1"/>
          </p:cNvSpPr>
          <p:nvPr/>
        </p:nvSpPr>
        <p:spPr bwMode="auto">
          <a:xfrm>
            <a:off x="762000" y="838200"/>
            <a:ext cx="7772400" cy="527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zh-CN" alt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请给我点面包。</a:t>
            </a:r>
          </a:p>
          <a:p>
            <a:pPr>
              <a:lnSpc>
                <a:spcPct val="105000"/>
              </a:lnSpc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Please give me a little / a bit of bread. </a:t>
            </a:r>
          </a:p>
          <a:p>
            <a:pPr>
              <a:lnSpc>
                <a:spcPct val="10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1) a bit</a:t>
            </a:r>
            <a:r>
              <a:rPr lang="zh-CN" altLang="en-US" sz="3600" b="1" dirty="0">
                <a:latin typeface="Times New Roman" panose="02020603050405020304" pitchFamily="18" charset="0"/>
              </a:rPr>
              <a:t>：可以修饰比较级，相当于</a:t>
            </a:r>
            <a:r>
              <a:rPr lang="en-US" altLang="zh-CN" sz="3600" b="1" dirty="0">
                <a:latin typeface="Times New Roman" panose="02020603050405020304" pitchFamily="18" charset="0"/>
              </a:rPr>
              <a:t>a little</a:t>
            </a:r>
            <a:r>
              <a:rPr lang="zh-CN" altLang="en-US" sz="3600" b="1" dirty="0">
                <a:latin typeface="Times New Roman" panose="02020603050405020304" pitchFamily="18" charset="0"/>
              </a:rPr>
              <a:t>。如：</a:t>
            </a:r>
          </a:p>
          <a:p>
            <a:pPr>
              <a:lnSpc>
                <a:spcPct val="105000"/>
              </a:lnSpc>
            </a:pPr>
            <a:r>
              <a:rPr lang="zh-CN" alt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她比我稍微高一些。</a:t>
            </a:r>
          </a:p>
          <a:p>
            <a:pPr>
              <a:lnSpc>
                <a:spcPct val="105000"/>
              </a:lnSpc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She’s a bit / a little taller than I.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0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2) not a bit</a:t>
            </a:r>
            <a:r>
              <a:rPr lang="zh-CN" altLang="en-US" sz="3600" b="1" dirty="0">
                <a:latin typeface="Times New Roman" panose="02020603050405020304" pitchFamily="18" charset="0"/>
              </a:rPr>
              <a:t>：意为“一点也不”。如：</a:t>
            </a:r>
          </a:p>
          <a:p>
            <a:pPr>
              <a:lnSpc>
                <a:spcPct val="105000"/>
              </a:lnSpc>
            </a:pPr>
            <a:r>
              <a:rPr lang="zh-CN" alt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我一点也不累。</a:t>
            </a:r>
          </a:p>
          <a:p>
            <a:pPr>
              <a:lnSpc>
                <a:spcPct val="105000"/>
              </a:lnSpc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I’m not a bit tired.</a:t>
            </a:r>
            <a:r>
              <a:rPr lang="en-US" altLang="zh-CN" sz="3600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本框 25603"/>
          <p:cNvSpPr txBox="1">
            <a:spLocks noChangeArrowheads="1"/>
          </p:cNvSpPr>
          <p:nvPr/>
        </p:nvSpPr>
        <p:spPr bwMode="auto">
          <a:xfrm>
            <a:off x="228600" y="968375"/>
            <a:ext cx="8610600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I e_______ the solution to my parents.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You cannot park the car in the s_________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校园</a:t>
            </a:r>
            <a:r>
              <a:rPr lang="en-US" altLang="zh-CN" sz="3600" b="1" dirty="0">
                <a:latin typeface="Times New Roman" panose="02020603050405020304" pitchFamily="18" charset="0"/>
              </a:rPr>
              <a:t>).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The r______ should be thrown into the dustbin.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I need __ ___ ___(</a:t>
            </a:r>
            <a:r>
              <a:rPr lang="zh-CN" altLang="en-US" sz="3600" b="1" dirty="0">
                <a:latin typeface="Times New Roman" panose="02020603050405020304" pitchFamily="18" charset="0"/>
              </a:rPr>
              <a:t>一点儿</a:t>
            </a:r>
            <a:r>
              <a:rPr lang="en-US" altLang="zh-CN" sz="3600" b="1" dirty="0">
                <a:latin typeface="Times New Roman" panose="02020603050405020304" pitchFamily="18" charset="0"/>
              </a:rPr>
              <a:t>) cheese.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The new law will reduce p______ of the rivers.  </a:t>
            </a:r>
          </a:p>
        </p:txBody>
      </p:sp>
      <p:sp>
        <p:nvSpPr>
          <p:cNvPr id="22530" name="文本框 25604"/>
          <p:cNvSpPr txBox="1">
            <a:spLocks noChangeArrowheads="1"/>
          </p:cNvSpPr>
          <p:nvPr/>
        </p:nvSpPr>
        <p:spPr bwMode="auto">
          <a:xfrm>
            <a:off x="304800" y="228600"/>
            <a:ext cx="495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6600"/>
                </a:solidFill>
              </a:rPr>
              <a:t>Fill in the blanks</a:t>
            </a:r>
          </a:p>
        </p:txBody>
      </p:sp>
      <p:sp>
        <p:nvSpPr>
          <p:cNvPr id="25606" name="文本框 25605"/>
          <p:cNvSpPr txBox="1">
            <a:spLocks noChangeArrowheads="1"/>
          </p:cNvSpPr>
          <p:nvPr/>
        </p:nvSpPr>
        <p:spPr bwMode="auto">
          <a:xfrm>
            <a:off x="1143000" y="958850"/>
            <a:ext cx="1860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xplained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7" name="文本框 25606"/>
          <p:cNvSpPr txBox="1">
            <a:spLocks noChangeArrowheads="1"/>
          </p:cNvSpPr>
          <p:nvPr/>
        </p:nvSpPr>
        <p:spPr bwMode="auto">
          <a:xfrm>
            <a:off x="831850" y="2286000"/>
            <a:ext cx="213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choolyard</a:t>
            </a:r>
          </a:p>
        </p:txBody>
      </p:sp>
      <p:sp>
        <p:nvSpPr>
          <p:cNvPr id="25608" name="文本框 25607"/>
          <p:cNvSpPr txBox="1">
            <a:spLocks noChangeArrowheads="1"/>
          </p:cNvSpPr>
          <p:nvPr/>
        </p:nvSpPr>
        <p:spPr bwMode="auto">
          <a:xfrm>
            <a:off x="1771650" y="3168650"/>
            <a:ext cx="1504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ubbish</a:t>
            </a:r>
          </a:p>
        </p:txBody>
      </p:sp>
      <p:sp>
        <p:nvSpPr>
          <p:cNvPr id="25609" name="文本框 25608"/>
          <p:cNvSpPr txBox="1">
            <a:spLocks noChangeArrowheads="1"/>
          </p:cNvSpPr>
          <p:nvPr/>
        </p:nvSpPr>
        <p:spPr bwMode="auto">
          <a:xfrm>
            <a:off x="2041525" y="45402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5610" name="文本框 25609"/>
          <p:cNvSpPr txBox="1">
            <a:spLocks noChangeArrowheads="1"/>
          </p:cNvSpPr>
          <p:nvPr/>
        </p:nvSpPr>
        <p:spPr bwMode="auto">
          <a:xfrm>
            <a:off x="2590800" y="4540250"/>
            <a:ext cx="717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bit</a:t>
            </a:r>
          </a:p>
        </p:txBody>
      </p:sp>
      <p:sp>
        <p:nvSpPr>
          <p:cNvPr id="25611" name="文本框 25610"/>
          <p:cNvSpPr txBox="1">
            <a:spLocks noChangeArrowheads="1"/>
          </p:cNvSpPr>
          <p:nvPr/>
        </p:nvSpPr>
        <p:spPr bwMode="auto">
          <a:xfrm>
            <a:off x="3489325" y="4540250"/>
            <a:ext cx="565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of</a:t>
            </a:r>
          </a:p>
        </p:txBody>
      </p:sp>
      <p:sp>
        <p:nvSpPr>
          <p:cNvPr id="25612" name="文本框 25611"/>
          <p:cNvSpPr txBox="1">
            <a:spLocks noChangeArrowheads="1"/>
          </p:cNvSpPr>
          <p:nvPr/>
        </p:nvSpPr>
        <p:spPr bwMode="auto">
          <a:xfrm>
            <a:off x="5791200" y="5378450"/>
            <a:ext cx="168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ollution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  <p:bldP spid="25607" grpId="0"/>
      <p:bldP spid="25608" grpId="0"/>
      <p:bldP spid="25609" grpId="0"/>
      <p:bldP spid="25610" grpId="0"/>
      <p:bldP spid="25611" grpId="0"/>
      <p:bldP spid="256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5121"/>
          <p:cNvSpPr txBox="1">
            <a:spLocks noChangeArrowheads="1"/>
          </p:cNvSpPr>
          <p:nvPr/>
        </p:nvSpPr>
        <p:spPr bwMode="auto">
          <a:xfrm>
            <a:off x="1219200" y="2438400"/>
            <a:ext cx="693420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zh-CN" sz="3600" b="1" dirty="0">
                <a:latin typeface="Times New Roman" panose="02020603050405020304" pitchFamily="18" charset="0"/>
                <a:ea typeface="楷体_GB2312" pitchFamily="49" charset="-122"/>
              </a:rPr>
              <a:t> To understand the text</a:t>
            </a:r>
            <a:endParaRPr lang="en-US" altLang="zh-CN" sz="3600" b="1" dirty="0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zh-CN" sz="3600" b="1" dirty="0">
                <a:latin typeface="Times New Roman" panose="02020603050405020304" pitchFamily="18" charset="0"/>
                <a:ea typeface="楷体_GB2312" pitchFamily="49" charset="-122"/>
              </a:rPr>
              <a:t> To use the words correctly:</a:t>
            </a:r>
          </a:p>
          <a:p>
            <a:pPr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 clean up     </a:t>
            </a:r>
          </a:p>
          <a:p>
            <a:pPr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draw one’s attention</a:t>
            </a:r>
          </a:p>
          <a:p>
            <a:pPr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pick up              a bit of</a:t>
            </a:r>
          </a:p>
        </p:txBody>
      </p:sp>
      <p:grpSp>
        <p:nvGrpSpPr>
          <p:cNvPr id="4098" name="组合 5122"/>
          <p:cNvGrpSpPr/>
          <p:nvPr/>
        </p:nvGrpSpPr>
        <p:grpSpPr bwMode="auto">
          <a:xfrm>
            <a:off x="2362200" y="990600"/>
            <a:ext cx="4405313" cy="1138238"/>
            <a:chOff x="1344" y="554"/>
            <a:chExt cx="2775" cy="717"/>
          </a:xfrm>
        </p:grpSpPr>
        <p:pic>
          <p:nvPicPr>
            <p:cNvPr id="4099" name="图片 5123" descr="0806112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344" y="554"/>
              <a:ext cx="2775" cy="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0" name="文本框 5124"/>
            <p:cNvSpPr txBox="1">
              <a:spLocks noChangeArrowheads="1"/>
            </p:cNvSpPr>
            <p:nvPr/>
          </p:nvSpPr>
          <p:spPr bwMode="auto">
            <a:xfrm>
              <a:off x="2016" y="720"/>
              <a:ext cx="13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 dirty="0">
                  <a:latin typeface="Times New Roman" panose="02020603050405020304" pitchFamily="18" charset="0"/>
                </a:rPr>
                <a:t>objectives</a:t>
              </a:r>
            </a:p>
          </p:txBody>
        </p:sp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框 26627"/>
          <p:cNvSpPr txBox="1">
            <a:spLocks noChangeArrowheads="1"/>
          </p:cNvSpPr>
          <p:nvPr/>
        </p:nvSpPr>
        <p:spPr bwMode="auto">
          <a:xfrm>
            <a:off x="304800" y="342900"/>
            <a:ext cx="853440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6. Place the book back where you found it when you have finished _______(</a:t>
            </a:r>
            <a:r>
              <a:rPr lang="zh-CN" altLang="en-US" sz="3600" b="1" dirty="0">
                <a:latin typeface="Times New Roman" panose="02020603050405020304" pitchFamily="18" charset="0"/>
              </a:rPr>
              <a:t>读</a:t>
            </a:r>
            <a:r>
              <a:rPr lang="en-US" altLang="zh-CN" sz="3600" b="1" dirty="0">
                <a:latin typeface="Times New Roman" panose="02020603050405020304" pitchFamily="18" charset="0"/>
              </a:rPr>
              <a:t>). 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7. He e_______ to us how the machine was used. 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8. The bus stopped several times to ____ 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接</a:t>
            </a:r>
            <a:r>
              <a:rPr lang="en-US" altLang="zh-CN" sz="3600" b="1" dirty="0">
                <a:latin typeface="Times New Roman" panose="02020603050405020304" pitchFamily="18" charset="0"/>
              </a:rPr>
              <a:t>) passengers. 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9. Could you please take out the g______? 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10. He brought out his knife and cut __ ____ 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一块</a:t>
            </a:r>
            <a:r>
              <a:rPr lang="en-US" altLang="zh-CN" sz="3600" b="1" dirty="0">
                <a:latin typeface="Times New Roman" panose="02020603050405020304" pitchFamily="18" charset="0"/>
              </a:rPr>
              <a:t>) bread into two. </a:t>
            </a:r>
          </a:p>
        </p:txBody>
      </p:sp>
      <p:sp>
        <p:nvSpPr>
          <p:cNvPr id="26629" name="文本框 26628"/>
          <p:cNvSpPr txBox="1">
            <a:spLocks noChangeArrowheads="1"/>
          </p:cNvSpPr>
          <p:nvPr/>
        </p:nvSpPr>
        <p:spPr bwMode="auto">
          <a:xfrm>
            <a:off x="4953000" y="882650"/>
            <a:ext cx="168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reading</a:t>
            </a:r>
          </a:p>
        </p:txBody>
      </p:sp>
      <p:sp>
        <p:nvSpPr>
          <p:cNvPr id="26630" name="文本框 26629"/>
          <p:cNvSpPr txBox="1">
            <a:spLocks noChangeArrowheads="1"/>
          </p:cNvSpPr>
          <p:nvPr/>
        </p:nvSpPr>
        <p:spPr bwMode="auto">
          <a:xfrm>
            <a:off x="1676400" y="1676400"/>
            <a:ext cx="1860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xplained</a:t>
            </a:r>
          </a:p>
        </p:txBody>
      </p:sp>
      <p:sp>
        <p:nvSpPr>
          <p:cNvPr id="26631" name="文本框 26630"/>
          <p:cNvSpPr txBox="1">
            <a:spLocks noChangeArrowheads="1"/>
          </p:cNvSpPr>
          <p:nvPr/>
        </p:nvSpPr>
        <p:spPr bwMode="auto">
          <a:xfrm>
            <a:off x="7299325" y="3016250"/>
            <a:ext cx="1022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pick</a:t>
            </a:r>
          </a:p>
        </p:txBody>
      </p:sp>
      <p:sp>
        <p:nvSpPr>
          <p:cNvPr id="26632" name="文本框 26631"/>
          <p:cNvSpPr txBox="1">
            <a:spLocks noChangeArrowheads="1"/>
          </p:cNvSpPr>
          <p:nvPr/>
        </p:nvSpPr>
        <p:spPr bwMode="auto">
          <a:xfrm>
            <a:off x="298450" y="3581400"/>
            <a:ext cx="69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up</a:t>
            </a:r>
          </a:p>
        </p:txBody>
      </p:sp>
      <p:sp>
        <p:nvSpPr>
          <p:cNvPr id="26633" name="文本框 26632"/>
          <p:cNvSpPr txBox="1">
            <a:spLocks noChangeArrowheads="1"/>
          </p:cNvSpPr>
          <p:nvPr/>
        </p:nvSpPr>
        <p:spPr bwMode="auto">
          <a:xfrm>
            <a:off x="6927850" y="4464050"/>
            <a:ext cx="1530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arbage</a:t>
            </a:r>
          </a:p>
        </p:txBody>
      </p:sp>
      <p:sp>
        <p:nvSpPr>
          <p:cNvPr id="26634" name="文本框 26633"/>
          <p:cNvSpPr txBox="1">
            <a:spLocks noChangeArrowheads="1"/>
          </p:cNvSpPr>
          <p:nvPr/>
        </p:nvSpPr>
        <p:spPr bwMode="auto">
          <a:xfrm>
            <a:off x="7512050" y="53022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6635" name="文本框 26634"/>
          <p:cNvSpPr txBox="1">
            <a:spLocks noChangeArrowheads="1"/>
          </p:cNvSpPr>
          <p:nvPr/>
        </p:nvSpPr>
        <p:spPr bwMode="auto">
          <a:xfrm>
            <a:off x="228600" y="5835650"/>
            <a:ext cx="1174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piece</a:t>
            </a:r>
          </a:p>
        </p:txBody>
      </p:sp>
      <p:sp>
        <p:nvSpPr>
          <p:cNvPr id="26636" name="文本框 26635"/>
          <p:cNvSpPr txBox="1">
            <a:spLocks noChangeArrowheads="1"/>
          </p:cNvSpPr>
          <p:nvPr/>
        </p:nvSpPr>
        <p:spPr bwMode="auto">
          <a:xfrm>
            <a:off x="1447800" y="5835650"/>
            <a:ext cx="565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/>
      <p:bldP spid="26631" grpId="0"/>
      <p:bldP spid="26632" grpId="0"/>
      <p:bldP spid="26633" grpId="0"/>
      <p:bldP spid="26634" grpId="0"/>
      <p:bldP spid="26635" grpId="0"/>
      <p:bldP spid="266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图片 10241" descr="165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91440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78" name="组合 10242"/>
          <p:cNvGrpSpPr/>
          <p:nvPr/>
        </p:nvGrpSpPr>
        <p:grpSpPr bwMode="auto">
          <a:xfrm>
            <a:off x="2133600" y="838200"/>
            <a:ext cx="4668838" cy="1022350"/>
            <a:chOff x="1481" y="1132"/>
            <a:chExt cx="2941" cy="644"/>
          </a:xfrm>
        </p:grpSpPr>
        <p:pic>
          <p:nvPicPr>
            <p:cNvPr id="24579" name="图片 10243" descr="frame4"/>
            <p:cNvPicPr preferRelativeResize="0"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481" y="1132"/>
              <a:ext cx="2941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0" name="矩形 10244"/>
            <p:cNvSpPr>
              <a:spLocks noChangeArrowheads="1" noChangeShapeType="1" noTextEdit="1"/>
            </p:cNvSpPr>
            <p:nvPr/>
          </p:nvSpPr>
          <p:spPr bwMode="auto">
            <a:xfrm>
              <a:off x="1701" y="1298"/>
              <a:ext cx="2585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b="1" kern="10">
                  <a:ln w="9525">
                    <a:solidFill>
                      <a:srgbClr val="00FFFF"/>
                    </a:solidFill>
                    <a:round/>
                  </a:ln>
                  <a:solidFill>
                    <a:srgbClr val="FFFF99"/>
                  </a:solidFill>
                  <a:latin typeface="Arial" panose="020B0604020202020204"/>
                  <a:cs typeface="Arial" panose="020B0604020202020204"/>
                </a:rPr>
                <a:t>Time for Reflection </a:t>
              </a:r>
              <a:endParaRPr lang="zh-CN" altLang="en-US" sz="3600" b="1" kern="10">
                <a:ln w="9525">
                  <a:solidFill>
                    <a:srgbClr val="00FFFF"/>
                  </a:solidFill>
                  <a:round/>
                </a:ln>
                <a:solidFill>
                  <a:srgbClr val="FFFF99"/>
                </a:solidFill>
                <a:latin typeface="Arial" panose="020B0604020202020204"/>
                <a:cs typeface="Arial" panose="020B0604020202020204"/>
              </a:endParaRPr>
            </a:p>
          </p:txBody>
        </p:sp>
      </p:grpSp>
      <p:sp>
        <p:nvSpPr>
          <p:cNvPr id="24581" name="文本框 10245"/>
          <p:cNvSpPr txBox="1">
            <a:spLocks noChangeArrowheads="1"/>
          </p:cNvSpPr>
          <p:nvPr/>
        </p:nvSpPr>
        <p:spPr bwMode="auto">
          <a:xfrm>
            <a:off x="914400" y="2133600"/>
            <a:ext cx="5105400" cy="33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clean up</a:t>
            </a:r>
          </a:p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draw one’s attention</a:t>
            </a:r>
          </a:p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pick up</a:t>
            </a:r>
          </a:p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a bit of</a:t>
            </a:r>
          </a:p>
        </p:txBody>
      </p:sp>
      <p:sp>
        <p:nvSpPr>
          <p:cNvPr id="10247" name="文本框 10246"/>
          <p:cNvSpPr txBox="1">
            <a:spLocks noChangeArrowheads="1"/>
          </p:cNvSpPr>
          <p:nvPr/>
        </p:nvSpPr>
        <p:spPr bwMode="auto">
          <a:xfrm>
            <a:off x="5334000" y="2220913"/>
            <a:ext cx="350520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FF"/>
                </a:solidFill>
              </a:rPr>
              <a:t>打扫</a:t>
            </a:r>
          </a:p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FF"/>
                </a:solidFill>
              </a:rPr>
              <a:t>引起</a:t>
            </a:r>
            <a:r>
              <a:rPr lang="en-US" altLang="zh-CN" sz="3600" b="1">
                <a:solidFill>
                  <a:srgbClr val="0000FF"/>
                </a:solidFill>
              </a:rPr>
              <a:t>……</a:t>
            </a:r>
            <a:r>
              <a:rPr lang="zh-CN" altLang="en-US" sz="3600" b="1">
                <a:solidFill>
                  <a:srgbClr val="0000FF"/>
                </a:solidFill>
              </a:rPr>
              <a:t>的注意</a:t>
            </a:r>
          </a:p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FF"/>
                </a:solidFill>
              </a:rPr>
              <a:t>拣起；拿起</a:t>
            </a:r>
          </a:p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FF"/>
                </a:solidFill>
              </a:rPr>
              <a:t>一点儿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文本框 11265"/>
          <p:cNvSpPr txBox="1">
            <a:spLocks noChangeArrowheads="1"/>
          </p:cNvSpPr>
          <p:nvPr/>
        </p:nvSpPr>
        <p:spPr bwMode="auto">
          <a:xfrm>
            <a:off x="1828800" y="1524000"/>
            <a:ext cx="60960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4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Homework</a:t>
            </a:r>
          </a:p>
          <a:p>
            <a:pPr algn="ctr">
              <a:lnSpc>
                <a:spcPct val="120000"/>
              </a:lnSpc>
            </a:pPr>
            <a:endParaRPr lang="en-US" altLang="zh-CN" sz="48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5602" name="图片 11266" descr="homework啊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762000"/>
            <a:ext cx="18288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文本框 11267"/>
          <p:cNvSpPr txBox="1">
            <a:spLocks noChangeArrowheads="1"/>
          </p:cNvSpPr>
          <p:nvPr/>
        </p:nvSpPr>
        <p:spPr bwMode="auto">
          <a:xfrm>
            <a:off x="1371600" y="3429000"/>
            <a:ext cx="72390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buFont typeface="Arial" panose="020B0604020202020204" pitchFamily="34" charset="0"/>
              <a:buAutoNum type="arabicPeriod"/>
            </a:pPr>
            <a:r>
              <a:rPr lang="en-US" altLang="zh-CN" sz="4000" b="1" dirty="0">
                <a:latin typeface="Times New Roman" panose="02020603050405020304" pitchFamily="18" charset="0"/>
              </a:rPr>
              <a:t> Review Lesson 43. </a:t>
            </a:r>
          </a:p>
          <a:p>
            <a:pPr>
              <a:lnSpc>
                <a:spcPct val="115000"/>
              </a:lnSpc>
            </a:pPr>
            <a:r>
              <a:rPr lang="en-US" altLang="zh-CN" sz="4000" b="1" dirty="0">
                <a:latin typeface="Times New Roman" panose="02020603050405020304" pitchFamily="18" charset="0"/>
              </a:rPr>
              <a:t>2. Finish off the activities on page 115.</a:t>
            </a:r>
          </a:p>
        </p:txBody>
      </p:sp>
    </p:spTree>
  </p:cSld>
  <p:clrMapOvr>
    <a:masterClrMapping/>
  </p:clrMapOvr>
  <p:transition>
    <p:blinds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矩形 12289"/>
          <p:cNvSpPr>
            <a:spLocks noChangeArrowheads="1" noChangeShapeType="1" noTextEdit="1"/>
          </p:cNvSpPr>
          <p:nvPr/>
        </p:nvSpPr>
        <p:spPr bwMode="auto">
          <a:xfrm>
            <a:off x="2667000" y="838200"/>
            <a:ext cx="38100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altLang="zh-CN" sz="3600" b="1" dirty="0"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Arial Black" panose="020B0A04020102020204"/>
              </a:rPr>
              <a:t>Preview</a:t>
            </a:r>
            <a:endParaRPr lang="zh-CN" altLang="en-US" sz="3600" b="1" dirty="0"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Arial Black" panose="020B0A04020102020204"/>
            </a:endParaRPr>
          </a:p>
        </p:txBody>
      </p:sp>
      <p:sp>
        <p:nvSpPr>
          <p:cNvPr id="26626" name="文本框 12290"/>
          <p:cNvSpPr txBox="1">
            <a:spLocks noChangeArrowheads="1"/>
          </p:cNvSpPr>
          <p:nvPr/>
        </p:nvSpPr>
        <p:spPr bwMode="auto">
          <a:xfrm>
            <a:off x="1143000" y="2819400"/>
            <a:ext cx="716280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1. Learn the words in Lesson 44 by heart.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2. Read the text in Lesson 44 and underline the useful phrases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. 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6145" descr="teamwork"/>
          <p:cNvPicPr>
            <a:picLocks noChangeAspect="1" noChangeArrowheads="1"/>
          </p:cNvPicPr>
          <p:nvPr/>
        </p:nvPicPr>
        <p:blipFill>
          <a:blip r:embed="rId2" cstate="email">
            <a:lum contrast="36000"/>
          </a:blip>
          <a:srcRect/>
          <a:stretch>
            <a:fillRect/>
          </a:stretch>
        </p:blipFill>
        <p:spPr bwMode="auto">
          <a:xfrm>
            <a:off x="8147050" y="115888"/>
            <a:ext cx="8524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图片 6146" descr="word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810250"/>
            <a:ext cx="16192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3" name="组合 6147"/>
          <p:cNvGrpSpPr/>
          <p:nvPr/>
        </p:nvGrpSpPr>
        <p:grpSpPr bwMode="auto">
          <a:xfrm>
            <a:off x="468313" y="1987550"/>
            <a:ext cx="5399087" cy="1296988"/>
            <a:chOff x="476" y="1117"/>
            <a:chExt cx="4355" cy="1134"/>
          </a:xfrm>
        </p:grpSpPr>
        <p:sp>
          <p:nvSpPr>
            <p:cNvPr id="5124" name="矩形 6148"/>
            <p:cNvSpPr>
              <a:spLocks noChangeArrowheads="1"/>
            </p:cNvSpPr>
            <p:nvPr/>
          </p:nvSpPr>
          <p:spPr bwMode="auto">
            <a:xfrm>
              <a:off x="476" y="1117"/>
              <a:ext cx="4355" cy="1134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ffectLst>
              <a:outerShdw dist="45791" dir="3378596" algn="ctr" rotWithShape="0">
                <a:srgbClr val="B3B3FF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5" name="矩形 6149"/>
            <p:cNvSpPr>
              <a:spLocks noChangeArrowheads="1"/>
            </p:cNvSpPr>
            <p:nvPr/>
          </p:nvSpPr>
          <p:spPr bwMode="auto">
            <a:xfrm>
              <a:off x="657" y="1298"/>
              <a:ext cx="3992" cy="8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</a:ln>
            <a:effectLst>
              <a:outerShdw dist="45791" dir="3378596" algn="ctr" rotWithShape="0">
                <a:srgbClr val="B3B3FF"/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26" name="文本框 6150"/>
          <p:cNvSpPr txBox="1">
            <a:spLocks noChangeArrowheads="1"/>
          </p:cNvSpPr>
          <p:nvPr/>
        </p:nvSpPr>
        <p:spPr bwMode="auto">
          <a:xfrm>
            <a:off x="1549400" y="2049463"/>
            <a:ext cx="4175125" cy="11890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CFF66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">
              <a:spcBef>
                <a:spcPct val="50000"/>
              </a:spcBef>
            </a:pPr>
            <a:r>
              <a:rPr lang="en-US" altLang="zh-CN" sz="7200" b="1">
                <a:ea typeface="华文细黑" panose="02010600040101010101" pitchFamily="2" charset="-122"/>
              </a:rPr>
              <a:t>Review</a:t>
            </a:r>
          </a:p>
        </p:txBody>
      </p:sp>
      <p:pic>
        <p:nvPicPr>
          <p:cNvPr id="5127" name="图片 6151" descr="plag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EF9"/>
              </a:clrFrom>
              <a:clrTo>
                <a:srgbClr val="FDFE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2189163"/>
            <a:ext cx="11525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矩形 6152"/>
          <p:cNvSpPr>
            <a:spLocks noChangeArrowheads="1"/>
          </p:cNvSpPr>
          <p:nvPr/>
        </p:nvSpPr>
        <p:spPr bwMode="auto">
          <a:xfrm>
            <a:off x="1447800" y="3733800"/>
            <a:ext cx="347027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300" b="1" dirty="0">
                <a:solidFill>
                  <a:srgbClr val="6600FF"/>
                </a:solidFill>
              </a:rPr>
              <a:t>Vocabulary </a:t>
            </a:r>
          </a:p>
        </p:txBody>
      </p:sp>
    </p:spTree>
  </p:cSld>
  <p:clrMapOvr>
    <a:masterClrMapping/>
  </p:clrMapOvr>
  <p:transition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16387"/>
          <p:cNvSpPr txBox="1">
            <a:spLocks noChangeArrowheads="1"/>
          </p:cNvSpPr>
          <p:nvPr/>
        </p:nvSpPr>
        <p:spPr bwMode="auto">
          <a:xfrm>
            <a:off x="914400" y="1524000"/>
            <a:ext cx="33528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schoolyard</a:t>
            </a:r>
          </a:p>
          <a:p>
            <a:pPr algn="r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attention</a:t>
            </a:r>
          </a:p>
          <a:p>
            <a:pPr algn="r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rubbish</a:t>
            </a:r>
          </a:p>
          <a:p>
            <a:pPr algn="r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garbage</a:t>
            </a:r>
          </a:p>
          <a:p>
            <a:pPr algn="r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pollution</a:t>
            </a:r>
          </a:p>
          <a:p>
            <a:pPr algn="r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explain</a:t>
            </a:r>
          </a:p>
        </p:txBody>
      </p:sp>
      <p:sp>
        <p:nvSpPr>
          <p:cNvPr id="16389" name="文本框 16388"/>
          <p:cNvSpPr txBox="1">
            <a:spLocks noChangeArrowheads="1"/>
          </p:cNvSpPr>
          <p:nvPr/>
        </p:nvSpPr>
        <p:spPr bwMode="auto">
          <a:xfrm>
            <a:off x="4343400" y="1524000"/>
            <a:ext cx="42672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校园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注意；留心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垃圾；废物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垃圾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污染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解释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34817"/>
          <p:cNvSpPr txBox="1">
            <a:spLocks noChangeArrowheads="1"/>
          </p:cNvSpPr>
          <p:nvPr/>
        </p:nvSpPr>
        <p:spPr bwMode="auto">
          <a:xfrm>
            <a:off x="152400" y="1828800"/>
            <a:ext cx="44958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clean up</a:t>
            </a:r>
          </a:p>
          <a:p>
            <a:pPr algn="r">
              <a:lnSpc>
                <a:spcPct val="120000"/>
              </a:lnSpc>
            </a:pPr>
            <a:endParaRPr lang="en-US" altLang="zh-CN" sz="3600" b="1">
              <a:latin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draw one’s attention</a:t>
            </a:r>
          </a:p>
          <a:p>
            <a:pPr algn="r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pick up</a:t>
            </a:r>
          </a:p>
          <a:p>
            <a:pPr algn="r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a bit of</a:t>
            </a:r>
          </a:p>
          <a:p>
            <a:pPr algn="r">
              <a:lnSpc>
                <a:spcPct val="120000"/>
              </a:lnSpc>
            </a:pPr>
            <a:endParaRPr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34819" name="文本框 34818"/>
          <p:cNvSpPr txBox="1">
            <a:spLocks noChangeArrowheads="1"/>
          </p:cNvSpPr>
          <p:nvPr/>
        </p:nvSpPr>
        <p:spPr bwMode="auto">
          <a:xfrm>
            <a:off x="4572000" y="1828800"/>
            <a:ext cx="4267200" cy="338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打扫；把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打扫干净</a:t>
            </a:r>
          </a:p>
          <a:p>
            <a:pPr>
              <a:lnSpc>
                <a:spcPct val="120000"/>
              </a:lnSpc>
            </a:pP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引起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的注意</a:t>
            </a:r>
          </a:p>
          <a:p>
            <a:pPr>
              <a:lnSpc>
                <a:spcPct val="120000"/>
              </a:lnSpc>
            </a:pP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拣起；拿起</a:t>
            </a:r>
          </a:p>
          <a:p>
            <a:pPr>
              <a:lnSpc>
                <a:spcPct val="120000"/>
              </a:lnSpc>
            </a:pP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一点儿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矩形 18433"/>
          <p:cNvSpPr>
            <a:spLocks noChangeArrowheads="1" noChangeShapeType="1" noTextEdit="1"/>
          </p:cNvSpPr>
          <p:nvPr/>
        </p:nvSpPr>
        <p:spPr bwMode="auto">
          <a:xfrm>
            <a:off x="3124200" y="609600"/>
            <a:ext cx="2895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FF6699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Think about it!</a:t>
            </a:r>
            <a:endParaRPr lang="zh-CN" altLang="en-US" sz="3600" b="1" kern="10" dirty="0">
              <a:ln w="12700">
                <a:solidFill>
                  <a:srgbClr val="FF6699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8194" name="矩形 18434"/>
          <p:cNvSpPr>
            <a:spLocks noChangeArrowheads="1"/>
          </p:cNvSpPr>
          <p:nvPr/>
        </p:nvSpPr>
        <p:spPr bwMode="auto">
          <a:xfrm>
            <a:off x="1066800" y="1384300"/>
            <a:ext cx="7848600" cy="294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When you see a lot of garbage in your schoolyard, how do you feel? What should you do about it?</a:t>
            </a:r>
          </a:p>
          <a:p>
            <a:pPr>
              <a:spcBef>
                <a:spcPct val="2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Do you know about World Environment Day? What is it?</a:t>
            </a:r>
          </a:p>
        </p:txBody>
      </p:sp>
      <p:pic>
        <p:nvPicPr>
          <p:cNvPr id="18436" name="图片 18435" descr="teens-pick-up-trash-phot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4343400"/>
            <a:ext cx="411480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19457" descr="图片1fgrfgr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05400" y="442913"/>
            <a:ext cx="936625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文本框 19458"/>
          <p:cNvSpPr txBox="1">
            <a:spLocks noChangeArrowheads="1"/>
          </p:cNvSpPr>
          <p:nvPr/>
        </p:nvSpPr>
        <p:spPr bwMode="auto">
          <a:xfrm>
            <a:off x="533400" y="519113"/>
            <a:ext cx="6003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9900FF"/>
                </a:solidFill>
              </a:rPr>
              <a:t>Listen and answer.</a:t>
            </a:r>
            <a:endParaRPr lang="en-US" altLang="zh-CN" sz="3600" b="1" dirty="0"/>
          </a:p>
        </p:txBody>
      </p:sp>
      <p:sp>
        <p:nvSpPr>
          <p:cNvPr id="10243" name="矩形 19459"/>
          <p:cNvSpPr>
            <a:spLocks noChangeArrowheads="1"/>
          </p:cNvSpPr>
          <p:nvPr/>
        </p:nvSpPr>
        <p:spPr bwMode="auto">
          <a:xfrm>
            <a:off x="533400" y="1219200"/>
            <a:ext cx="8077200" cy="412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1. What’s the day today?</a:t>
            </a:r>
          </a:p>
          <a:p>
            <a:pPr>
              <a:lnSpc>
                <a:spcPct val="105000"/>
              </a:lnSpc>
            </a:pPr>
            <a:endParaRPr lang="en-US" altLang="zh-CN" sz="3600" b="1" dirty="0"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Is there any rubbish in the school </a:t>
            </a:r>
          </a:p>
          <a:p>
            <a:pPr>
              <a:lnSpc>
                <a:spcPct val="10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yard? A bit of or a lot of?</a:t>
            </a:r>
          </a:p>
          <a:p>
            <a:pPr>
              <a:lnSpc>
                <a:spcPct val="105000"/>
              </a:lnSpc>
            </a:pPr>
            <a:endParaRPr lang="en-US" altLang="zh-CN" sz="3600" b="1" dirty="0"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3. What are they studying in class this    </a:t>
            </a:r>
          </a:p>
          <a:p>
            <a:pPr>
              <a:lnSpc>
                <a:spcPct val="10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week? </a:t>
            </a:r>
          </a:p>
        </p:txBody>
      </p:sp>
      <p:sp>
        <p:nvSpPr>
          <p:cNvPr id="19461" name="矩形 19460"/>
          <p:cNvSpPr>
            <a:spLocks noChangeArrowheads="1"/>
          </p:cNvSpPr>
          <p:nvPr/>
        </p:nvSpPr>
        <p:spPr bwMode="auto">
          <a:xfrm>
            <a:off x="990600" y="1797050"/>
            <a:ext cx="5988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It’s World Environment Day!</a:t>
            </a:r>
          </a:p>
        </p:txBody>
      </p:sp>
      <p:sp>
        <p:nvSpPr>
          <p:cNvPr id="19462" name="文本框 19461"/>
          <p:cNvSpPr txBox="1">
            <a:spLocks noChangeArrowheads="1"/>
          </p:cNvSpPr>
          <p:nvPr/>
        </p:nvSpPr>
        <p:spPr bwMode="auto">
          <a:xfrm>
            <a:off x="990600" y="3549650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Yes, there is a lot of rubbish. </a:t>
            </a:r>
          </a:p>
        </p:txBody>
      </p:sp>
      <p:sp>
        <p:nvSpPr>
          <p:cNvPr id="19463" name="文本框 19462"/>
          <p:cNvSpPr txBox="1">
            <a:spLocks noChangeArrowheads="1"/>
          </p:cNvSpPr>
          <p:nvPr/>
        </p:nvSpPr>
        <p:spPr bwMode="auto">
          <a:xfrm>
            <a:off x="990600" y="5181600"/>
            <a:ext cx="7315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They are studying pollution in class this week.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  <p:bldP spid="194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20481"/>
          <p:cNvSpPr txBox="1">
            <a:spLocks noChangeArrowheads="1"/>
          </p:cNvSpPr>
          <p:nvPr/>
        </p:nvSpPr>
        <p:spPr bwMode="auto">
          <a:xfrm>
            <a:off x="457200" y="381000"/>
            <a:ext cx="8305800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4. Who explains the plan to the class that   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afternoon? </a:t>
            </a:r>
          </a:p>
          <a:p>
            <a:endParaRPr lang="en-US" altLang="zh-CN" sz="3600" b="1">
              <a:latin typeface="Times New Roman" panose="02020603050405020304" pitchFamily="18" charset="0"/>
            </a:endParaRPr>
          </a:p>
          <a:p>
            <a:endParaRPr lang="en-US" altLang="zh-CN" sz="3600" b="1">
              <a:latin typeface="Times New Roman" panose="02020603050405020304" pitchFamily="18" charset="0"/>
            </a:endParaRPr>
          </a:p>
          <a:p>
            <a:r>
              <a:rPr lang="en-US" altLang="zh-CN" sz="3600" b="1">
                <a:latin typeface="Times New Roman" panose="02020603050405020304" pitchFamily="18" charset="0"/>
              </a:rPr>
              <a:t>5. What do the students do next?</a:t>
            </a:r>
          </a:p>
          <a:p>
            <a:endParaRPr lang="en-US" altLang="zh-CN" sz="3600" b="1">
              <a:latin typeface="Times New Roman" panose="02020603050405020304" pitchFamily="18" charset="0"/>
            </a:endParaRPr>
          </a:p>
          <a:p>
            <a:endParaRPr lang="en-US" altLang="zh-CN" sz="3600" b="1">
              <a:latin typeface="Times New Roman" panose="02020603050405020304" pitchFamily="18" charset="0"/>
            </a:endParaRPr>
          </a:p>
          <a:p>
            <a:r>
              <a:rPr lang="en-US" altLang="zh-CN" sz="3600" b="1">
                <a:latin typeface="Times New Roman" panose="02020603050405020304" pitchFamily="18" charset="0"/>
              </a:rPr>
              <a:t>6. Who lost his homework? 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Did they find it?</a:t>
            </a:r>
          </a:p>
          <a:p>
            <a:endParaRPr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20483" name="文本框 20482"/>
          <p:cNvSpPr txBox="1">
            <a:spLocks noChangeArrowheads="1"/>
          </p:cNvSpPr>
          <p:nvPr/>
        </p:nvSpPr>
        <p:spPr bwMode="auto">
          <a:xfrm>
            <a:off x="914400" y="1447800"/>
            <a:ext cx="7696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That afternoon, Jenny explains the plan to the class.</a:t>
            </a:r>
          </a:p>
        </p:txBody>
      </p:sp>
      <p:sp>
        <p:nvSpPr>
          <p:cNvPr id="20484" name="文本框 20483"/>
          <p:cNvSpPr txBox="1">
            <a:spLocks noChangeArrowheads="1"/>
          </p:cNvSpPr>
          <p:nvPr/>
        </p:nvSpPr>
        <p:spPr bwMode="auto">
          <a:xfrm>
            <a:off x="914400" y="5334000"/>
            <a:ext cx="7772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Danny lost his homework. Yes, Jenny found it.</a:t>
            </a:r>
          </a:p>
        </p:txBody>
      </p:sp>
      <p:sp>
        <p:nvSpPr>
          <p:cNvPr id="20485" name="矩形 20484"/>
          <p:cNvSpPr>
            <a:spLocks noChangeArrowheads="1"/>
          </p:cNvSpPr>
          <p:nvPr/>
        </p:nvSpPr>
        <p:spPr bwMode="auto">
          <a:xfrm>
            <a:off x="762000" y="3124200"/>
            <a:ext cx="8229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They begin to pick up the garbage, wearing gloves and carrying brown bags.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40961"/>
          <p:cNvSpPr txBox="1">
            <a:spLocks noChangeArrowheads="1"/>
          </p:cNvSpPr>
          <p:nvPr/>
        </p:nvSpPr>
        <p:spPr bwMode="auto">
          <a:xfrm>
            <a:off x="533400" y="519113"/>
            <a:ext cx="7696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9900FF"/>
                </a:solidFill>
              </a:rPr>
              <a:t>Listen to the dialogue and tick the correct answers.</a:t>
            </a:r>
            <a:endParaRPr lang="en-US" altLang="zh-CN" sz="3600" b="1"/>
          </a:p>
        </p:txBody>
      </p:sp>
      <p:sp>
        <p:nvSpPr>
          <p:cNvPr id="12290" name="文本框 40962"/>
          <p:cNvSpPr txBox="1">
            <a:spLocks noChangeArrowheads="1"/>
          </p:cNvSpPr>
          <p:nvPr/>
        </p:nvSpPr>
        <p:spPr bwMode="auto">
          <a:xfrm>
            <a:off x="609600" y="1905000"/>
            <a:ext cx="80772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en-US" altLang="zh-CN" sz="3600" b="1">
                <a:latin typeface="Times New Roman" panose="02020603050405020304" pitchFamily="18" charset="0"/>
              </a:rPr>
              <a:t>Where are they talking?                                                  In the market.         In the schoolyard.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en-US" altLang="zh-CN" sz="3600" b="1">
                <a:latin typeface="Times New Roman" panose="02020603050405020304" pitchFamily="18" charset="0"/>
              </a:rPr>
              <a:t>What are they talking about?                                                Picking up garbage.    Playing soccer.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en-US" altLang="zh-CN" sz="3600" b="1">
                <a:latin typeface="Times New Roman" panose="02020603050405020304" pitchFamily="18" charset="0"/>
              </a:rPr>
              <a:t>What is the class project about?                                    Environment.            Pollution.</a:t>
            </a:r>
          </a:p>
        </p:txBody>
      </p:sp>
      <p:sp>
        <p:nvSpPr>
          <p:cNvPr id="40968" name="矩形 40967"/>
          <p:cNvSpPr>
            <a:spLocks noChangeArrowheads="1"/>
          </p:cNvSpPr>
          <p:nvPr/>
        </p:nvSpPr>
        <p:spPr bwMode="auto">
          <a:xfrm>
            <a:off x="4495800" y="2590800"/>
            <a:ext cx="7445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44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40969" name="矩形 40968"/>
          <p:cNvSpPr>
            <a:spLocks noChangeArrowheads="1"/>
          </p:cNvSpPr>
          <p:nvPr/>
        </p:nvSpPr>
        <p:spPr bwMode="auto">
          <a:xfrm>
            <a:off x="533400" y="3886200"/>
            <a:ext cx="7445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44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40970" name="矩形 40969"/>
          <p:cNvSpPr>
            <a:spLocks noChangeArrowheads="1"/>
          </p:cNvSpPr>
          <p:nvPr/>
        </p:nvSpPr>
        <p:spPr bwMode="auto">
          <a:xfrm>
            <a:off x="4572000" y="5257800"/>
            <a:ext cx="7445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4400" b="1">
                <a:solidFill>
                  <a:srgbClr val="FF0000"/>
                </a:solidFill>
              </a:rPr>
              <a:t>√</a:t>
            </a:r>
          </a:p>
        </p:txBody>
      </p:sp>
      <p:pic>
        <p:nvPicPr>
          <p:cNvPr id="12294" name="图片 40970" descr="图片1fgrfg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0" y="1143000"/>
            <a:ext cx="936625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/>
      <p:bldP spid="40969" grpId="0"/>
      <p:bldP spid="40970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999</Words>
  <Application>Microsoft Office PowerPoint</Application>
  <PresentationFormat>全屏显示(4:3)</PresentationFormat>
  <Paragraphs>169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华文细黑</vt:lpstr>
      <vt:lpstr>楷体_GB2312</vt:lpstr>
      <vt:lpstr>宋体</vt:lpstr>
      <vt:lpstr>微软雅黑</vt:lpstr>
      <vt:lpstr>Arial</vt:lpstr>
      <vt:lpstr>Arial Black</vt:lpstr>
      <vt:lpstr>Arial Narrow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2018-03-08T00:41:00Z</dcterms:created>
  <dcterms:modified xsi:type="dcterms:W3CDTF">2023-01-16T16:16:51Z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F782F96C5F6E455B9A20FCE80F2B7C0B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