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61" r:id="rId4"/>
    <p:sldId id="260" r:id="rId5"/>
    <p:sldId id="316" r:id="rId6"/>
    <p:sldId id="324" r:id="rId7"/>
    <p:sldId id="284" r:id="rId8"/>
    <p:sldId id="286" r:id="rId9"/>
    <p:sldId id="319" r:id="rId10"/>
    <p:sldId id="317" r:id="rId11"/>
    <p:sldId id="322" r:id="rId12"/>
    <p:sldId id="280" r:id="rId13"/>
    <p:sldId id="323" r:id="rId14"/>
    <p:sldId id="325" r:id="rId15"/>
    <p:sldId id="309" r:id="rId16"/>
    <p:sldId id="326" r:id="rId17"/>
    <p:sldId id="327" r:id="rId18"/>
    <p:sldId id="328" r:id="rId19"/>
    <p:sldId id="31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43">
          <p15:clr>
            <a:srgbClr val="A4A3A4"/>
          </p15:clr>
        </p15:guide>
        <p15:guide id="3" pos="3840">
          <p15:clr>
            <a:srgbClr val="A4A3A4"/>
          </p15:clr>
        </p15:guide>
        <p15:guide id="4" pos="5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2743"/>
        <p:guide pos="3840"/>
        <p:guide pos="5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582917"/>
            <a:ext cx="12192000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6.3 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的计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算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6" name="Picture 4" descr="C:\Users\Administrator\AppData\Roaming\Tencent\Users\810731822\QQ\WinTemp\RichOle\J[]EJ]OWB4}TEFZ1K_YB{L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016" y="2018106"/>
            <a:ext cx="13335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777106" y="4786222"/>
          <a:ext cx="1695030" cy="857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8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70473" marR="70473" marT="35236" marB="3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五边形 7"/>
          <p:cNvSpPr>
            <a:spLocks noChangeArrowheads="1"/>
          </p:cNvSpPr>
          <p:nvPr/>
        </p:nvSpPr>
        <p:spPr bwMode="auto">
          <a:xfrm>
            <a:off x="-10096" y="489775"/>
            <a:ext cx="679326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长方形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和正方形的面积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5122" name="Picture 2" descr="http://i03.pic.sogou.com/eeeae31197f712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0361" y="3083225"/>
            <a:ext cx="4456814" cy="28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0" y="606532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1031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正方形的面积计算公式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× a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14" y="2443325"/>
            <a:ext cx="10498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：正方形的边长有什么特点？可以怎样求正方形的面积？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5709" y="5138290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74351" y="3343353"/>
            <a:ext cx="97825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正方形的四条边都相等，它是特殊的长方形（长和宽相等的长方形），在正方形里长和宽统称为边长，因为长方形的面积＝长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宽，所以正方形的面积＝边长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。如果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表示正方形的面积，用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表示正方形的边长，那么正方形的面积计算公式可以写成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 × a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，可以直接运用公式进行正方形面积的计算。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60127" y="3260199"/>
            <a:ext cx="1431873" cy="292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26453" y="1646209"/>
            <a:ext cx="6824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小练习：计算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下列正方形的面积。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2581" y="4869305"/>
            <a:ext cx="5148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】15×15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25" name="Picture 1" descr="C:\Users\Administrator\AppData\Roaming\Tencent\Users\810731822\QQ\WinTemp\RichOle\H~6SQF5TRPWNRKL]TL4ZSJX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2431014" y="2541900"/>
            <a:ext cx="2426854" cy="204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 descr="C:\Users\Administrator\AppData\Roaming\Tencent\Users\810731822\QQ\WinTemp\RichOle\H~6SQF5TRPWNRKL]TL4ZSJX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7503458" y="2600025"/>
            <a:ext cx="2003612" cy="204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57663" y="4952329"/>
            <a:ext cx="5148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】12×12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520" y="1231808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一块长方形花布长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分米，这块花布的面积是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分米？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6049" y="2860532"/>
            <a:ext cx="6947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】30×15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答：这块花布的面积是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69264" y="4834826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8381" y="3691529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一张方桌的桌面边长为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分米，给这张方桌配一块与桌面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同样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大小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的玻璃，这块玻璃的面积是多少平方分米？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6049" y="5166554"/>
            <a:ext cx="6947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】8×8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答：这块玻璃的面积是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231808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个长方形，长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厘米，比宽长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厘米，这个长方形的面积是多少平方厘米？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6048" y="2726062"/>
            <a:ext cx="9905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15×10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答：这个长方形的面积是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381" y="3691529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个长方形，宽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分米，长是宽的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倍，这个长方形的面积是多少平方厘米？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6048" y="5166554"/>
            <a:ext cx="9139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13×3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39  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面积：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39×13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答：这个长方形的面积是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500748"/>
            <a:ext cx="11012891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学校小足球场长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米。这个足球场的面积是多少平方米？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6048" y="2524357"/>
            <a:ext cx="9905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】50×30=1500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答：这个足球场的面积是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381" y="3691529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一个边长是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厘米的正方形棋盘，需要多少平方厘米的纸？合多少平方分米？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6048" y="5166554"/>
            <a:ext cx="9139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】60×60=3600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答：需要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平方厘米的纸，合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823476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一只信封，它的长是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厘米，做这样的一个信封，至少需要多少平方厘米的牛皮纸？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接头处忽略不计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6049" y="3505988"/>
            <a:ext cx="927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】25×12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300×2=600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答：至少需要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平方厘米的牛皮纸。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43001" y="5130572"/>
            <a:ext cx="7007407" cy="622772"/>
            <a:chOff x="1561177" y="4663781"/>
            <a:chExt cx="5075086" cy="1888279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23" name="TextBox 9"/>
            <p:cNvSpPr txBox="1"/>
            <p:nvPr/>
          </p:nvSpPr>
          <p:spPr>
            <a:xfrm>
              <a:off x="1582269" y="4663781"/>
              <a:ext cx="5039070" cy="88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信封是有两个面，要算两个面的面积。</a:t>
              </a:r>
            </a:p>
          </p:txBody>
        </p:sp>
      </p:grpSp>
      <p:pic>
        <p:nvPicPr>
          <p:cNvPr id="24" name="Picture 3" descr="http://i01.pic.sogou.com/196f12f71d7f14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1355" y="3495547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823476"/>
            <a:ext cx="11012891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一块广告牌长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米，如果每平方米用油漆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千克，这块广告牌一共要用多少千克油漆？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6049" y="3573223"/>
            <a:ext cx="927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】6×2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12×2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（千克）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答：一共需要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千克的油漆。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43001" y="5130572"/>
            <a:ext cx="7007407" cy="622772"/>
            <a:chOff x="1561177" y="4663781"/>
            <a:chExt cx="5075086" cy="1888279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23" name="TextBox 9"/>
            <p:cNvSpPr txBox="1"/>
            <p:nvPr/>
          </p:nvSpPr>
          <p:spPr>
            <a:xfrm>
              <a:off x="1582269" y="4663781"/>
              <a:ext cx="5039070" cy="1697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先算广告牌的面积，再算要用多少油漆。</a:t>
              </a:r>
              <a:endPara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24" name="Picture 3" descr="http://i01.pic.sogou.com/196f12f71d7f14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91065" y="3505988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460406"/>
            <a:ext cx="10784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有一个正方形苗圃，一面靠墙，其他三面围竹篱笆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篱笆长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米，苗圃的面积是多少平方米？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7888" y="4953455"/>
            <a:ext cx="7526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】18÷3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6×6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答：苗圃的面积是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4" name="Picture 3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1065" y="3505988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I~1\AppData\Local\Temp\ksohtml\wpsE73A.t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422" y="3196706"/>
            <a:ext cx="1725183" cy="125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520" y="1460406"/>
            <a:ext cx="10784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一个长方形的周长是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厘米，宽是多少厘米？面积是多少平方厘米？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4822" y="2838588"/>
            <a:ext cx="9449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4×2=8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12-8=4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4÷2=2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（厘米）  面积：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4×2=8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（平方厘米）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答：宽是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4" name="Picture 3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97889" y="3694246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9173" y="4234332"/>
            <a:ext cx="1078429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一个正方形花圃的周长是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米，它的面积是多少平方米？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793" y="5044803"/>
            <a:ext cx="9449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】80÷4=20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20×20=400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答：它的面积是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Administrator\AppData\Roaming\Tencent\Users\810731822\QQ\WinTemp\RichOle\$]CF95]937FLQEL~0Q%Y5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0033" y="3810476"/>
            <a:ext cx="22955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680" y="991589"/>
            <a:ext cx="282747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．发散思维。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376373" y="1656748"/>
            <a:ext cx="10324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前两天，老师办公桌上的一块长方形玻璃不小心打破了，现在想重新配一块，可我不记得玻璃的长和宽各是多少了，只记得玻璃的面积是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平方分米，你们能帮助老师算算玻璃的长有可能是多少吗？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如图：破碎玻璃，宽是完整的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师：老师希望配的玻璃和原来的形状大小都相同，该怎么办呢？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9169" y="4903312"/>
            <a:ext cx="679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24÷4=6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（分米）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277471" y="5493644"/>
            <a:ext cx="10112187" cy="1189545"/>
            <a:chOff x="1561177" y="4663781"/>
            <a:chExt cx="5075086" cy="188827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8" name="TextBox 9"/>
            <p:cNvSpPr txBox="1"/>
            <p:nvPr/>
          </p:nvSpPr>
          <p:spPr>
            <a:xfrm>
              <a:off x="1582269" y="4663781"/>
              <a:ext cx="5039070" cy="1832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这块玻璃虽然碎了，但是它的宽没有破损，所以只要量出它的宽是多少，再用面积除以宽就能算出长是多少就可以配了。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705584"/>
            <a:ext cx="343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．复习旧知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54997" y="3240741"/>
            <a:ext cx="1647261" cy="336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13861" y="2349827"/>
            <a:ext cx="1020066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常用的面积单位有哪些？分别用什么字母表示？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9"/>
          <p:cNvSpPr txBox="1"/>
          <p:nvPr/>
        </p:nvSpPr>
        <p:spPr>
          <a:xfrm>
            <a:off x="1575226" y="3002165"/>
            <a:ext cx="5788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cm²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平方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dm²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平方米   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m²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158" y="4951375"/>
            <a:ext cx="699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今天这节课我们学习长方形和正方形的面积计算。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94449" y="1473972"/>
            <a:ext cx="105210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用若干个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平方厘米的正方形摆出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个长方形，并填写下表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仔细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观察你填的表格，你有什么发现？</a:t>
            </a:r>
          </a:p>
        </p:txBody>
      </p:sp>
      <p:pic>
        <p:nvPicPr>
          <p:cNvPr id="21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38937" y="3682002"/>
            <a:ext cx="155306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9"/>
          <p:cNvSpPr txBox="1"/>
          <p:nvPr/>
        </p:nvSpPr>
        <p:spPr>
          <a:xfrm>
            <a:off x="1709581" y="4040545"/>
            <a:ext cx="917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发现：小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正方形的总个数相当于长方形的面积数。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012393" y="3050542"/>
          <a:ext cx="8431306" cy="922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2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 dirty="0">
                          <a:effectLst/>
                        </a:rPr>
                        <a:t>摆成的长方形</a:t>
                      </a:r>
                      <a:endParaRPr lang="zh-CN" altLang="en-US" sz="1800" kern="100" dirty="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长（</a:t>
                      </a:r>
                      <a:r>
                        <a:rPr lang="en-US" sz="1800" kern="100">
                          <a:effectLst/>
                        </a:rPr>
                        <a:t>cm）</a:t>
                      </a:r>
                      <a:endParaRPr 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宽（</a:t>
                      </a:r>
                      <a:r>
                        <a:rPr lang="en-US" sz="1800" kern="100">
                          <a:effectLst/>
                        </a:rPr>
                        <a:t>cm）</a:t>
                      </a:r>
                      <a:endParaRPr 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800" kern="100">
                          <a:effectLst/>
                        </a:rPr>
                        <a:t>1cm²</a:t>
                      </a:r>
                      <a:r>
                        <a:rPr lang="zh-CN" altLang="en-US" sz="1800" kern="100">
                          <a:effectLst/>
                        </a:rPr>
                        <a:t>正方形的个数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面积（</a:t>
                      </a:r>
                      <a:r>
                        <a:rPr lang="en-US" sz="1800" kern="100">
                          <a:effectLst/>
                        </a:rPr>
                        <a:t>cm²）</a:t>
                      </a:r>
                      <a:endParaRPr 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 dirty="0">
                          <a:effectLst/>
                        </a:rPr>
                        <a:t>每行摆</a:t>
                      </a:r>
                      <a:r>
                        <a:rPr lang="en-US" altLang="zh-CN" sz="1800" kern="100" dirty="0">
                          <a:effectLst/>
                        </a:rPr>
                        <a:t>____</a:t>
                      </a:r>
                      <a:r>
                        <a:rPr lang="zh-CN" altLang="en-US" sz="1800" kern="100" dirty="0">
                          <a:effectLst/>
                        </a:rPr>
                        <a:t>个，摆了</a:t>
                      </a:r>
                      <a:r>
                        <a:rPr lang="en-US" altLang="zh-CN" sz="1800" kern="100" dirty="0">
                          <a:effectLst/>
                        </a:rPr>
                        <a:t>__</a:t>
                      </a:r>
                      <a:r>
                        <a:rPr lang="zh-CN" altLang="en-US" sz="1800" kern="100" dirty="0">
                          <a:effectLst/>
                        </a:rPr>
                        <a:t>行</a:t>
                      </a:r>
                      <a:endParaRPr lang="zh-CN" altLang="en-US" sz="1800" kern="100" dirty="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 dirty="0">
                          <a:effectLst/>
                        </a:rPr>
                        <a:t> </a:t>
                      </a:r>
                      <a:endParaRPr lang="zh-CN" altLang="en-US" sz="1800" kern="100" dirty="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每行摆</a:t>
                      </a:r>
                      <a:r>
                        <a:rPr lang="en-US" altLang="zh-CN" sz="1800" kern="100">
                          <a:effectLst/>
                        </a:rPr>
                        <a:t>____</a:t>
                      </a:r>
                      <a:r>
                        <a:rPr lang="zh-CN" altLang="en-US" sz="1800" kern="100">
                          <a:effectLst/>
                        </a:rPr>
                        <a:t>个，摆了</a:t>
                      </a:r>
                      <a:r>
                        <a:rPr lang="en-US" altLang="zh-CN" sz="1800" kern="100">
                          <a:effectLst/>
                        </a:rPr>
                        <a:t>__</a:t>
                      </a:r>
                      <a:r>
                        <a:rPr lang="zh-CN" altLang="en-US" sz="1800" kern="100">
                          <a:effectLst/>
                        </a:rPr>
                        <a:t>行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00">
                          <a:effectLst/>
                        </a:rPr>
                        <a:t> </a:t>
                      </a:r>
                      <a:endParaRPr lang="zh-CN" altLang="en-US" sz="1800" kern="100"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800" kern="100" dirty="0">
                        <a:solidFill>
                          <a:srgbClr val="0000FF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9"/>
          <p:cNvSpPr txBox="1"/>
          <p:nvPr/>
        </p:nvSpPr>
        <p:spPr>
          <a:xfrm>
            <a:off x="1915090" y="4606194"/>
            <a:ext cx="4808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小正方形总个数的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算式怎么算？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1754404" y="5404471"/>
            <a:ext cx="7456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只要用每行个数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小正方形的总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592505"/>
            <a:ext cx="11137682" cy="131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已知长方形的长宽，都是用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平方厘米的小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拼成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的长方形，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请计算面积。</a:t>
            </a:r>
            <a:endParaRPr lang="zh-CN" altLang="en-US" sz="2800" dirty="0"/>
          </a:p>
        </p:txBody>
      </p:sp>
      <p:pic>
        <p:nvPicPr>
          <p:cNvPr id="54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61619" y="4540548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9"/>
          <p:cNvSpPr txBox="1"/>
          <p:nvPr/>
        </p:nvSpPr>
        <p:spPr>
          <a:xfrm>
            <a:off x="1659815" y="3940384"/>
            <a:ext cx="911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厘米，说明每行可以摆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平方厘米的小正方形，宽是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厘米，说明可以摆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7×2=14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 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0853" y="5193944"/>
            <a:ext cx="824650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长方形面积计算公式：长方形的面积＝长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宽。</a:t>
            </a:r>
          </a:p>
        </p:txBody>
      </p:sp>
      <p:sp>
        <p:nvSpPr>
          <p:cNvPr id="2" name="矩形 1"/>
          <p:cNvSpPr/>
          <p:nvPr/>
        </p:nvSpPr>
        <p:spPr>
          <a:xfrm>
            <a:off x="3311283" y="3298123"/>
            <a:ext cx="2298661" cy="65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830522" y="2726342"/>
            <a:ext cx="1315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542" y="3298123"/>
            <a:ext cx="131589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686634"/>
            <a:ext cx="991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回顾反思：为什么可以用长和宽相乘求长方形的面积？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700156" y="2458510"/>
            <a:ext cx="8734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因为小正方形的总个数等于每行个数乘行数，而每行个数相当于长，行数相当于宽，小正方形的总个数与长方形的面积数相等，所以长方形的面积等于长乘宽。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4299" y="5725768"/>
            <a:ext cx="824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面积计算公式：正方形的面积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边长。</a:t>
            </a:r>
          </a:p>
        </p:txBody>
      </p:sp>
      <p:pic>
        <p:nvPicPr>
          <p:cNvPr id="3075" name="Picture 3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84767" y="3495548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C:\Users\Administrator\AppData\Roaming\Tencent\Users\810731822\QQ\WinTemp\RichOle\5N4Z8LIG8MI]_Z27JMGSH{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5606" y="4212836"/>
            <a:ext cx="4297188" cy="141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i01.pic.sogou.com/196f12f71d7f14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46658" y="4138123"/>
            <a:ext cx="1945342" cy="271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135307"/>
            <a:ext cx="991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思考：要求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长方形的面积，需要知道那些条件？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700156" y="1907183"/>
            <a:ext cx="8734761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表示长方形的面积，用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分别表示长方形的长和宽，长方形的面积公式可以写成：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a × b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7887" y="3020949"/>
            <a:ext cx="1111688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正方形可以看作是长和宽相等的特殊的长方形，在正方形中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“长”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和“宽”都叫作什么？所以正方形的面积可以怎样计算？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1684917" y="4329833"/>
            <a:ext cx="7230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正方形中“长”和“宽”都叫做边长。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正方形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的面积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边长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用字母表示：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S= a × a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Administrator\AppData\Roaming\Tencent\Users\810731822\QQ\WinTemp\RichOle\(PCJ3$(CM6LC9FVS6_YOYR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86939"/>
            <a:ext cx="3232866" cy="335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 l="3472"/>
          <a:stretch>
            <a:fillRect/>
          </a:stretch>
        </p:blipFill>
        <p:spPr>
          <a:xfrm>
            <a:off x="2972710" y="1253298"/>
            <a:ext cx="8484546" cy="4811326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97823" y="1726129"/>
            <a:ext cx="563432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面积的计算（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8550" y="2393173"/>
            <a:ext cx="75117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小正方形的总个数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每行个数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行数</a:t>
            </a:r>
          </a:p>
          <a:p>
            <a:pPr algn="ctr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长方形的面积  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　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的面积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        正方形的面积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边长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边长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S=a × b                              S=a × a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037729" y="2986939"/>
            <a:ext cx="0" cy="563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221505" y="2986939"/>
            <a:ext cx="0" cy="5630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下箭头 7"/>
          <p:cNvSpPr/>
          <p:nvPr/>
        </p:nvSpPr>
        <p:spPr>
          <a:xfrm>
            <a:off x="7893424" y="2986939"/>
            <a:ext cx="201706" cy="563085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9000565" y="2986938"/>
            <a:ext cx="201706" cy="563085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1031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长方形的面积计算公式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S=a × b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14" y="2093703"/>
            <a:ext cx="11130828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：下面长方形的面积是多少平方厘米？你是怎么样想的？长方形的面积与长和宽有什么关系？怎样求长方形的面积？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43154" y="3187964"/>
            <a:ext cx="1563782" cy="15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14028" y="4859854"/>
            <a:ext cx="9789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面积是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平方厘米的正方形进行测量长是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厘米，正好摆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平方厘米的正方形，宽是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厘米，正好摆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平方厘米的正方形，一共摆了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7×3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（个），也就是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。长方形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的面积＝长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宽。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122" name="Picture 2" descr="C:\Users\ADMINI~1\AppData\Local\Temp\ksohtml\wpsEC16.t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443" y="3792538"/>
            <a:ext cx="22955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54957" y="3226889"/>
            <a:ext cx="1315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2414" y="3969855"/>
            <a:ext cx="131589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62855" y="3566118"/>
            <a:ext cx="1829145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63569" y="1727697"/>
            <a:ext cx="6148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计算下列长方形的面积。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5" name="Picture 1" descr="C:\Users\Administrator\AppData\Roaming\Tencent\Users\810731822\QQ\WinTemp\RichOle\2NO_G)FJB3BO`JIB]NABETQ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672" y="2794973"/>
            <a:ext cx="21812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dministrator\AppData\Roaming\Tencent\Users\810731822\QQ\WinTemp\RichOle\(`JW{CQRUZ(T9CATNQM$S4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6530" y="2466361"/>
            <a:ext cx="1714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9"/>
          <p:cNvSpPr txBox="1"/>
          <p:nvPr/>
        </p:nvSpPr>
        <p:spPr>
          <a:xfrm>
            <a:off x="1259883" y="4565468"/>
            <a:ext cx="5011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】44×22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968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6073142" y="4546664"/>
            <a:ext cx="5011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】13×32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416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（平方分米）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宽屏</PresentationFormat>
  <Paragraphs>131</Paragraphs>
  <Slides>19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1537257AE93343EAB4E4AF8E38E05595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