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36" r:id="rId2"/>
    <p:sldId id="906" r:id="rId3"/>
    <p:sldId id="908" r:id="rId4"/>
    <p:sldId id="919" r:id="rId5"/>
    <p:sldId id="909" r:id="rId6"/>
    <p:sldId id="915" r:id="rId7"/>
    <p:sldId id="912" r:id="rId8"/>
    <p:sldId id="914" r:id="rId9"/>
    <p:sldId id="913" r:id="rId10"/>
    <p:sldId id="911" r:id="rId11"/>
    <p:sldId id="910" r:id="rId12"/>
    <p:sldId id="878" r:id="rId13"/>
    <p:sldId id="852" r:id="rId14"/>
    <p:sldId id="902" r:id="rId15"/>
    <p:sldId id="891" r:id="rId16"/>
    <p:sldId id="820" r:id="rId17"/>
    <p:sldId id="916" r:id="rId18"/>
    <p:sldId id="917" r:id="rId19"/>
    <p:sldId id="918" r:id="rId20"/>
    <p:sldId id="904" r:id="rId21"/>
    <p:sldId id="884" r:id="rId22"/>
    <p:sldId id="892" r:id="rId23"/>
    <p:sldId id="885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CCFF"/>
    <a:srgbClr val="FF0000"/>
    <a:srgbClr val="D9DBDA"/>
    <a:srgbClr val="575757"/>
    <a:srgbClr val="3333FF"/>
    <a:srgbClr val="70C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430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B000569-9CD6-4FEE-9E48-9A9E2A48C1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7F845CC-F390-4958-86A2-C93B855D5DD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E58CD55-1158-41B3-B4AB-83FA7D06C6FB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845CC-F390-4958-86A2-C93B855D5DDA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1EAC437-09BB-4871-B10F-CC11C9B14778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F0E32A4-2B2B-49EF-BFD1-74426AA09A3B}" type="slidenum">
              <a:rPr lang="zh-CN" altLang="en-US" sz="1200">
                <a:latin typeface="Calibri" panose="020F0502020204030204" pitchFamily="34" charset="0"/>
              </a:rPr>
              <a:t>15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F48DF16-C1DA-4B2D-8F8B-0604EF408F82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A982C4A-066E-4117-95C0-2C02449D0EDE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DB8EB60-160C-4362-973C-95013C9F7A1E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C4B3609-6443-4C8C-B4F2-03F4A3B7935E}" type="slidenum">
              <a:rPr lang="zh-CN" altLang="en-US" sz="1200"/>
              <a:t>22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8545E9D-4C3A-4809-AF96-4E24CEE89DDE}" type="slidenum">
              <a:rPr lang="zh-CN" altLang="en-US" sz="1200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1846A9E9-A9C4-4184-A825-6C34CE89E94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D4B80AFB-C078-4FB9-BA58-4A50139921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C52DD-A0CA-4272-BF59-017A7D775E5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1F493-9430-47CA-AFC7-A634CC734B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8AC8F-5274-453D-BE0D-CCD8C64893E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5BC5E-0DBA-4D15-8D84-713970CAEE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7C5A43-A13D-4CD6-8A32-5526DA2260A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1484B-1C80-4DB2-8ABA-A284FA4062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90C81-5846-4F11-9FC5-014900450BD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E486-824C-4AB9-83CA-F394816DE4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47254-3A3C-4603-AE5C-49EC6FBEDE5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A146-8E5E-49FA-A13C-AAEF6061B6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3C2A6908-1456-410E-9E6D-D9139B87975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9E6B0270-20EB-470E-A329-C8EA7DEAFF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041C022-F935-4803-8CE4-2D292042D2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10160-874E-4CA7-949F-41D09CCBD23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3E4652-21CD-4801-BFAA-4B45FC15697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C7279FF-63A2-471A-8A32-B2E4DC4AF72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090B59-9EF3-440B-99C7-DB14826E22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83DE6CF4-04C7-4536-B9DB-BDD1D2B1FB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062E-37DA-404E-8729-1311DD40FF3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3799E-6658-4771-849F-CAA7A50434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C4A5D33-4627-45DA-B26D-3EC4BB471AFE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E79575E-939C-40F2-AC82-3FEE6CE91D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478FCD7-964C-4BAA-A3FF-16CB5B06DA3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FCDEDB-4021-4EFF-9B66-BDD4D832DD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0E29B56-4E5E-4FA7-886D-EAC570F4564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09444B0-7170-4DC0-A6FF-02E4158E20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79C0837-A5DA-4203-801B-AD30088F5E8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F145AA-935D-4C62-850A-9F0A38E28F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BA08EC0-43F0-43AA-80F7-BEEED8D878A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7E72E08-AE1D-483B-8144-8EC68AB0C9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AEFDD-F533-42D1-98FA-45017EE327E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AE45-B2B1-41E7-B896-40C3347AEC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73356 w 9164371"/>
              <a:gd name="T1" fmla="*/ 3 h 1402412"/>
              <a:gd name="T2" fmla="*/ 9182899 w 9164371"/>
              <a:gd name="T3" fmla="*/ 3 h 1402412"/>
              <a:gd name="T4" fmla="*/ 9167565 w 9164371"/>
              <a:gd name="T5" fmla="*/ 3 h 1402412"/>
              <a:gd name="T6" fmla="*/ 6517810 w 9164371"/>
              <a:gd name="T7" fmla="*/ 3 h 1402412"/>
              <a:gd name="T8" fmla="*/ 3122802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4032 w 9164371"/>
              <a:gd name="T19" fmla="*/ 3 h 1402412"/>
              <a:gd name="T20" fmla="*/ 6463964 w 9164371"/>
              <a:gd name="T21" fmla="*/ 3 h 1402412"/>
              <a:gd name="T22" fmla="*/ 9193786 w 9164371"/>
              <a:gd name="T23" fmla="*/ 0 h 1402412"/>
              <a:gd name="T24" fmla="*/ 9173356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B51C76BB-3F09-421C-83D1-5E0425E080D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CB834356-83E7-400F-B204-34F3FA158FE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Lesson27Justtalk&#35838;&#25991;&#21160;&#30011;.SW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U5\Lesson27%20&#25945;&#23398;&#35838;&#20214;\TALK04.MP3" TargetMode="External"/><Relationship Id="rId13" Type="http://schemas.microsoft.com/office/2007/relationships/media" Target="file:///E:\&#20154;&#25945;&#26032;&#29256;5&#19978;\U5\Lesson27%20&#25945;&#23398;&#35838;&#20214;\TALK07.MP3" TargetMode="External"/><Relationship Id="rId3" Type="http://schemas.microsoft.com/office/2007/relationships/media" Target="file:///E:\&#20154;&#25945;&#26032;&#29256;5&#19978;\U5\Lesson27%20&#25945;&#23398;&#35838;&#20214;\TALK02.MP3" TargetMode="External"/><Relationship Id="rId7" Type="http://schemas.microsoft.com/office/2007/relationships/media" Target="file:///E:\&#20154;&#25945;&#26032;&#29256;5&#19978;\U5\Lesson27%20&#25945;&#23398;&#35838;&#20214;\TALK04.MP3" TargetMode="External"/><Relationship Id="rId12" Type="http://schemas.openxmlformats.org/officeDocument/2006/relationships/audio" Target="file:///E:\&#20154;&#25945;&#26032;&#29256;5&#19978;\U5\Lesson27%20&#25945;&#23398;&#35838;&#20214;\TALK06.MP3" TargetMode="External"/><Relationship Id="rId17" Type="http://schemas.openxmlformats.org/officeDocument/2006/relationships/image" Target="../media/image10.png"/><Relationship Id="rId2" Type="http://schemas.openxmlformats.org/officeDocument/2006/relationships/audio" Target="file:///E:\&#20154;&#25945;&#26032;&#29256;5&#19978;\U5\Lesson27%20&#25945;&#23398;&#35838;&#20214;\TALK01.MP3" TargetMode="External"/><Relationship Id="rId16" Type="http://schemas.openxmlformats.org/officeDocument/2006/relationships/image" Target="../media/image6.png"/><Relationship Id="rId1" Type="http://schemas.microsoft.com/office/2007/relationships/media" Target="file:///E:\&#20154;&#25945;&#26032;&#29256;5&#19978;\U5\Lesson27%20&#25945;&#23398;&#35838;&#20214;\TALK01.MP3" TargetMode="External"/><Relationship Id="rId6" Type="http://schemas.openxmlformats.org/officeDocument/2006/relationships/audio" Target="file:///E:\&#20154;&#25945;&#26032;&#29256;5&#19978;\U5\Lesson27%20&#25945;&#23398;&#35838;&#20214;\TALK03.MP3" TargetMode="External"/><Relationship Id="rId11" Type="http://schemas.microsoft.com/office/2007/relationships/media" Target="file:///E:\&#20154;&#25945;&#26032;&#29256;5&#19978;\U5\Lesson27%20&#25945;&#23398;&#35838;&#20214;\TALK06.MP3" TargetMode="External"/><Relationship Id="rId5" Type="http://schemas.microsoft.com/office/2007/relationships/media" Target="file:///E:\&#20154;&#25945;&#26032;&#29256;5&#19978;\U5\Lesson27%20&#25945;&#23398;&#35838;&#20214;\TALK03.MP3" TargetMode="External"/><Relationship Id="rId15" Type="http://schemas.openxmlformats.org/officeDocument/2006/relationships/slideLayout" Target="../slideLayouts/slideLayout4.xml"/><Relationship Id="rId10" Type="http://schemas.openxmlformats.org/officeDocument/2006/relationships/audio" Target="file:///E:\&#20154;&#25945;&#26032;&#29256;5&#19978;\U5\Lesson27%20&#25945;&#23398;&#35838;&#20214;\TALK05.MP3" TargetMode="External"/><Relationship Id="rId4" Type="http://schemas.openxmlformats.org/officeDocument/2006/relationships/audio" Target="file:///E:\&#20154;&#25945;&#26032;&#29256;5&#19978;\U5\Lesson27%20&#25945;&#23398;&#35838;&#20214;\TALK02.MP3" TargetMode="External"/><Relationship Id="rId9" Type="http://schemas.microsoft.com/office/2007/relationships/media" Target="file:///E:\&#20154;&#25945;&#26032;&#29256;5&#19978;\U5\Lesson27%20&#25945;&#23398;&#35838;&#20214;\TALK05.MP3" TargetMode="External"/><Relationship Id="rId14" Type="http://schemas.openxmlformats.org/officeDocument/2006/relationships/audio" Target="file:///E:\&#20154;&#25945;&#26032;&#29256;5&#19978;\U5\Lesson27%20&#25945;&#23398;&#35838;&#20214;\TALK07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E:\&#20154;&#25945;&#26032;&#29256;5&#19978;\U5\Lesson27%20&#25945;&#23398;&#35838;&#20214;\goose_128k.mp3" TargetMode="Externa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png"/><Relationship Id="rId2" Type="http://schemas.openxmlformats.org/officeDocument/2006/relationships/audio" Target="file:///E:\&#20154;&#25945;&#26032;&#29256;5&#19978;\U5\Lesson27%20&#25945;&#23398;&#35838;&#20214;\hen_128k.mp3" TargetMode="External"/><Relationship Id="rId1" Type="http://schemas.microsoft.com/office/2007/relationships/media" Target="file:///E:\&#20154;&#25945;&#26032;&#29256;5&#19978;\U5\Lesson27%20&#25945;&#23398;&#35838;&#20214;\hen_128k.mp3" TargetMode="External"/><Relationship Id="rId6" Type="http://schemas.openxmlformats.org/officeDocument/2006/relationships/audio" Target="file:///E:\&#20154;&#25945;&#26032;&#29256;5&#19978;\U5\Lesson27%20&#25945;&#23398;&#35838;&#20214;\cow_128k.mp3" TargetMode="External"/><Relationship Id="rId11" Type="http://schemas.openxmlformats.org/officeDocument/2006/relationships/image" Target="../media/image10.png"/><Relationship Id="rId5" Type="http://schemas.microsoft.com/office/2007/relationships/media" Target="file:///E:\&#20154;&#25945;&#26032;&#29256;5&#19978;\U5\Lesson27%20&#25945;&#23398;&#35838;&#20214;\cow_128k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E:\&#20154;&#25945;&#26032;&#29256;5&#19978;\U5\Lesson27%20&#25945;&#23398;&#35838;&#20214;\goose_128k.mp3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E:\&#20154;&#25945;&#26032;&#29256;5&#19978;\U5\Lesson27%20&#25945;&#23398;&#35838;&#20214;\elephant_128k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5&#19978;\U5\Lesson27%20&#25945;&#23398;&#35838;&#20214;\horse_128k.mp3" TargetMode="External"/><Relationship Id="rId1" Type="http://schemas.microsoft.com/office/2007/relationships/media" Target="file:///E:\&#20154;&#25945;&#26032;&#29256;5&#19978;\U5\Lesson27%20&#25945;&#23398;&#35838;&#20214;\horse_128k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0.png"/><Relationship Id="rId4" Type="http://schemas.openxmlformats.org/officeDocument/2006/relationships/audio" Target="file:///E:\&#20154;&#25945;&#26032;&#29256;5&#19978;\U5\Lesson27%20&#25945;&#23398;&#35838;&#20214;\elephant_128k.mp3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E:\&#20154;&#25945;&#26032;&#29256;5&#19978;\U5\Lesson27%20&#25945;&#23398;&#35838;&#20214;\fish_128k.mp3" TargetMode="External"/><Relationship Id="rId1" Type="http://schemas.microsoft.com/office/2007/relationships/media" Target="file:///E:\&#20154;&#25945;&#26032;&#29256;5&#19978;\U5\Lesson27%20&#25945;&#23398;&#35838;&#20214;\fish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64" y="764704"/>
            <a:ext cx="577575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144016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Unit5 Is this your schoolbag?</a:t>
            </a:r>
            <a:endParaRPr lang="zh-CN" alt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579438"/>
            <a:ext cx="2030413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801964" y="587727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2852738"/>
            <a:ext cx="19875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3" y="1592263"/>
            <a:ext cx="223043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7700" y="4175125"/>
            <a:ext cx="20542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051050" y="1223963"/>
            <a:ext cx="4506913" cy="1412875"/>
          </a:xfrm>
          <a:prstGeom prst="wedgeEllipseCallout">
            <a:avLst>
              <a:gd name="adj1" fmla="val -55443"/>
              <a:gd name="adj2" fmla="val 61658"/>
            </a:avLst>
          </a:prstGeom>
          <a:solidFill>
            <a:srgbClr val="FFCCFF"/>
          </a:solidFill>
          <a:ln w="9525">
            <a:solidFill>
              <a:srgbClr val="FFCCFF"/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 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kumimoji="0" lang="en-US" altLang="zh-CN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schoolbag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flipH="1">
            <a:off x="3851275" y="4941888"/>
            <a:ext cx="3241675" cy="1252537"/>
          </a:xfrm>
          <a:prstGeom prst="wedgeEllipseCallout">
            <a:avLst>
              <a:gd name="adj1" fmla="val -68188"/>
              <a:gd name="adj2" fmla="val 755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it is</a:t>
            </a:r>
            <a:r>
              <a:rPr kumimoji="0" lang="en-US" altLang="zh-CN" sz="3600" kern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n’t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632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3267075"/>
            <a:ext cx="10795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94" y="1924050"/>
            <a:ext cx="4972050" cy="4933950"/>
          </a:xfrm>
          <a:prstGeom prst="rect">
            <a:avLst/>
          </a:prstGeom>
        </p:spPr>
      </p:pic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734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812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3363" y="1441450"/>
            <a:ext cx="8723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see in this picture? Which animal do you like?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837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988" y="1530350"/>
            <a:ext cx="5297487" cy="104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图片 1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5732463"/>
            <a:ext cx="7524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376" name="组合 7"/>
          <p:cNvGrpSpPr/>
          <p:nvPr/>
        </p:nvGrpSpPr>
        <p:grpSpPr bwMode="auto">
          <a:xfrm>
            <a:off x="5219700" y="857250"/>
            <a:ext cx="2665413" cy="571500"/>
            <a:chOff x="5436096" y="1127125"/>
            <a:chExt cx="3071802" cy="571500"/>
          </a:xfrm>
        </p:grpSpPr>
        <p:sp>
          <p:nvSpPr>
            <p:cNvPr id="14" name="云形 13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8378" name="TextBox 25"/>
            <p:cNvSpPr txBox="1">
              <a:spLocks noChangeArrowheads="1"/>
            </p:cNvSpPr>
            <p:nvPr/>
          </p:nvSpPr>
          <p:spPr bwMode="auto">
            <a:xfrm>
              <a:off x="6183614" y="1198563"/>
              <a:ext cx="169571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Let’s watch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50825" y="1844675"/>
            <a:ext cx="43830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1. It that Lisa’s fish? </a:t>
            </a:r>
          </a:p>
        </p:txBody>
      </p:sp>
      <p:sp>
        <p:nvSpPr>
          <p:cNvPr id="5939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2788" y="28511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Yes, it is.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5939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32385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9" name="内容占位符 1"/>
          <p:cNvSpPr txBox="1"/>
          <p:nvPr/>
        </p:nvSpPr>
        <p:spPr bwMode="auto">
          <a:xfrm>
            <a:off x="1044575" y="8810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15963" y="4919663"/>
            <a:ext cx="2339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No, it isn’t.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5" y="3916363"/>
            <a:ext cx="6175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2. Is that Peter’s elephant? </a:t>
            </a:r>
          </a:p>
        </p:txBody>
      </p:sp>
      <p:pic>
        <p:nvPicPr>
          <p:cNvPr id="5940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25" y="1978025"/>
            <a:ext cx="31686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9975" y="4176713"/>
            <a:ext cx="2590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4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443" name="组合 7"/>
          <p:cNvGrpSpPr/>
          <p:nvPr/>
        </p:nvGrpSpPr>
        <p:grpSpPr bwMode="auto">
          <a:xfrm>
            <a:off x="5219700" y="908050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456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图片 19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50" y="1557338"/>
            <a:ext cx="8383588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Oh, what a big zoo!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Students: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It’s our zoo. We made all the animals.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Kate: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Look! This is my bear. I made it.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Is that your fish, Lisa?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Lisa: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Yes, it is.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Teacher: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Is that your elephant, Peter?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Peter: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No, it isn’t. Look! This is my elephant.</a:t>
            </a:r>
          </a:p>
        </p:txBody>
      </p:sp>
      <p:pic>
        <p:nvPicPr>
          <p:cNvPr id="3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7573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3891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9956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80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3068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LK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922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5895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2467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249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2469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70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62472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2473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2474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2475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2476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248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248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2479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80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2481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2482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2483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2484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2485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24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87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451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37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0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4541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4542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656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4863" y="1700213"/>
            <a:ext cx="49815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59113" y="5522913"/>
            <a:ext cx="2619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Yes, it is.</a:t>
            </a:r>
            <a:endParaRPr lang="zh-CN" altLang="en-US" sz="44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65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656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guess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154113" y="1412875"/>
            <a:ext cx="29130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 bwMode="auto">
          <a:xfrm>
            <a:off x="1609725" y="1808163"/>
            <a:ext cx="5976938" cy="2125662"/>
            <a:chOff x="1609681" y="1886058"/>
            <a:chExt cx="5976664" cy="2124719"/>
          </a:xfrm>
        </p:grpSpPr>
        <p:sp>
          <p:nvSpPr>
            <p:cNvPr id="15" name="云形标注 14"/>
            <p:cNvSpPr/>
            <p:nvPr/>
          </p:nvSpPr>
          <p:spPr>
            <a:xfrm>
              <a:off x="1609681" y="1886058"/>
              <a:ext cx="5976664" cy="2124719"/>
            </a:xfrm>
            <a:prstGeom prst="cloudCallout">
              <a:avLst>
                <a:gd name="adj1" fmla="val 45746"/>
                <a:gd name="adj2" fmla="val 8780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2700244" y="2562033"/>
              <a:ext cx="3844749" cy="7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44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that a cat?</a:t>
              </a:r>
              <a:endParaRPr lang="zh-CN" altLang="en-US" sz="44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08304" y="4361944"/>
            <a:ext cx="1604963" cy="2068508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4700" y="1758950"/>
            <a:ext cx="50546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927350" y="5445125"/>
            <a:ext cx="3084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No, it isn’t.</a:t>
            </a:r>
            <a:endParaRPr lang="zh-CN" altLang="en-US" sz="44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58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758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guess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154113" y="1412875"/>
            <a:ext cx="29130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 bwMode="auto">
          <a:xfrm>
            <a:off x="1609725" y="2239963"/>
            <a:ext cx="5976938" cy="2125662"/>
            <a:chOff x="1609681" y="1886058"/>
            <a:chExt cx="5976664" cy="2124719"/>
          </a:xfrm>
        </p:grpSpPr>
        <p:sp>
          <p:nvSpPr>
            <p:cNvPr id="15" name="云形标注 14"/>
            <p:cNvSpPr/>
            <p:nvPr/>
          </p:nvSpPr>
          <p:spPr>
            <a:xfrm>
              <a:off x="1609681" y="1886058"/>
              <a:ext cx="5976664" cy="2124719"/>
            </a:xfrm>
            <a:prstGeom prst="cloudCallout">
              <a:avLst>
                <a:gd name="adj1" fmla="val 44216"/>
                <a:gd name="adj2" fmla="val 7596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2484354" y="2562033"/>
              <a:ext cx="4305103" cy="7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44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that a tiger?</a:t>
              </a:r>
              <a:endParaRPr lang="zh-CN" altLang="en-US" sz="44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08304" y="4505961"/>
            <a:ext cx="1604963" cy="2068508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67013" y="1628775"/>
            <a:ext cx="3602037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927350" y="5540375"/>
            <a:ext cx="30845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No, it isn’t.</a:t>
            </a:r>
            <a:endParaRPr lang="zh-CN" altLang="en-US" sz="44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86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861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guess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154113" y="1412875"/>
            <a:ext cx="29130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 bwMode="auto">
          <a:xfrm>
            <a:off x="1609725" y="2384425"/>
            <a:ext cx="5976938" cy="2124075"/>
            <a:chOff x="1609681" y="1886058"/>
            <a:chExt cx="5976664" cy="2124719"/>
          </a:xfrm>
        </p:grpSpPr>
        <p:sp>
          <p:nvSpPr>
            <p:cNvPr id="15" name="云形标注 14"/>
            <p:cNvSpPr/>
            <p:nvPr/>
          </p:nvSpPr>
          <p:spPr>
            <a:xfrm>
              <a:off x="1609681" y="1886058"/>
              <a:ext cx="5976664" cy="2124719"/>
            </a:xfrm>
            <a:prstGeom prst="cloudCallout">
              <a:avLst>
                <a:gd name="adj1" fmla="val 44216"/>
                <a:gd name="adj2" fmla="val 7596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2268464" y="2540306"/>
              <a:ext cx="4901975" cy="76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44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that a giraffe?</a:t>
              </a:r>
              <a:endParaRPr lang="zh-CN" altLang="en-US" sz="44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08304" y="4505961"/>
            <a:ext cx="1604963" cy="2068508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813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6450" y="3151188"/>
            <a:ext cx="18430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316288"/>
            <a:ext cx="22002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600" y="3259138"/>
            <a:ext cx="1916113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96975" y="1577975"/>
            <a:ext cx="372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—Is this your …?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03325" y="2376488"/>
            <a:ext cx="5334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—Yes, it is. / No, it isn’t.</a:t>
            </a:r>
          </a:p>
        </p:txBody>
      </p:sp>
      <p:pic>
        <p:nvPicPr>
          <p:cNvPr id="48136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39750" y="5451475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schoolbag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286125" y="5461000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book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434138" y="5451475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8610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3075" y="1468438"/>
            <a:ext cx="56737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963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play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54113" y="1423988"/>
            <a:ext cx="1706562" cy="476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 bwMode="auto">
          <a:xfrm>
            <a:off x="4703763" y="3128963"/>
            <a:ext cx="1684337" cy="763587"/>
            <a:chOff x="396182" y="3651259"/>
            <a:chExt cx="1684910" cy="763623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3832243"/>
              <a:ext cx="1684910" cy="582639"/>
            </a:xfrm>
            <a:prstGeom prst="wedgeRoundRectCallout">
              <a:avLst>
                <a:gd name="adj1" fmla="val -35101"/>
                <a:gd name="adj2" fmla="val 86605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82215" y="3651259"/>
              <a:ext cx="289023" cy="28893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539750" y="4097338"/>
            <a:ext cx="2447925" cy="658812"/>
            <a:chOff x="342983" y="1351687"/>
            <a:chExt cx="2449866" cy="659040"/>
          </a:xfrm>
        </p:grpSpPr>
        <p:sp>
          <p:nvSpPr>
            <p:cNvPr id="10" name="圆角矩形标注 9"/>
            <p:cNvSpPr/>
            <p:nvPr/>
          </p:nvSpPr>
          <p:spPr>
            <a:xfrm>
              <a:off x="342983" y="1561310"/>
              <a:ext cx="2449866" cy="449417"/>
            </a:xfrm>
            <a:prstGeom prst="wedgeRoundRectCallout">
              <a:avLst>
                <a:gd name="adj1" fmla="val 36852"/>
                <a:gd name="adj2" fmla="val 8999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your fish?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23339" y="1351687"/>
              <a:ext cx="287566" cy="287436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860675" y="2997200"/>
            <a:ext cx="1768475" cy="1004888"/>
            <a:chOff x="5184023" y="3914686"/>
            <a:chExt cx="1769306" cy="1006249"/>
          </a:xfrm>
        </p:grpSpPr>
        <p:sp>
          <p:nvSpPr>
            <p:cNvPr id="19" name="圆角矩形标注 18"/>
            <p:cNvSpPr/>
            <p:nvPr/>
          </p:nvSpPr>
          <p:spPr>
            <a:xfrm>
              <a:off x="5184023" y="4113393"/>
              <a:ext cx="1769306" cy="807542"/>
            </a:xfrm>
            <a:prstGeom prst="wedgeRoundRectCallout">
              <a:avLst>
                <a:gd name="adj1" fmla="val -19709"/>
                <a:gd name="adj2" fmla="val 69571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that your sheep?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933675" y="3914686"/>
              <a:ext cx="289061" cy="287727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577013" y="3962400"/>
            <a:ext cx="1477962" cy="762000"/>
            <a:chOff x="396183" y="3651259"/>
            <a:chExt cx="1477843" cy="763623"/>
          </a:xfrm>
        </p:grpSpPr>
        <p:sp>
          <p:nvSpPr>
            <p:cNvPr id="23" name="圆角矩形标注 22"/>
            <p:cNvSpPr/>
            <p:nvPr/>
          </p:nvSpPr>
          <p:spPr>
            <a:xfrm>
              <a:off x="396183" y="3832619"/>
              <a:ext cx="1477843" cy="582263"/>
            </a:xfrm>
            <a:prstGeom prst="wedgeRoundRectCallout">
              <a:avLst>
                <a:gd name="adj1" fmla="val -73057"/>
                <a:gd name="adj2" fmla="val 17829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Yes, it is.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10496" y="3651259"/>
              <a:ext cx="288902" cy="28954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504825" y="1901825"/>
            <a:ext cx="8137525" cy="36147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四人一组，</a:t>
            </a:r>
            <a:r>
              <a:rPr lang="zh-CN" altLang="zh-CN" sz="28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合作完成以下任务：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1.</a:t>
            </a:r>
            <a:r>
              <a:rPr lang="zh-CN" altLang="zh-CN" sz="28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确认每张动物卡片是谁的？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2.</a:t>
            </a:r>
            <a:r>
              <a:rPr lang="zh-CN" altLang="zh-CN" sz="28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确认后把动物卡片按照</a:t>
            </a:r>
            <a:r>
              <a:rPr lang="en-US" altLang="zh-CN" sz="28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 river, sea, grassland, farm, forest, desert </a:t>
            </a:r>
            <a:r>
              <a:rPr lang="zh-CN" altLang="zh-CN" sz="28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分类并摆在正确的背景图上。在合作过程中创设真实情景，学生自然运用英语询问动物卡片的归属并确认。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42925" y="1196975"/>
            <a:ext cx="8061325" cy="56165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34143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41475" y="1427163"/>
            <a:ext cx="51149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本课的学到的动物类单词有：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68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06525" y="3535363"/>
            <a:ext cx="1030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fish </a:t>
            </a:r>
            <a:endParaRPr lang="zh-CN" altLang="en-US" sz="20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995738" y="3535363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goose</a:t>
            </a:r>
            <a:endParaRPr lang="zh-CN" altLang="en-US" sz="20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804025" y="35353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hen</a:t>
            </a:r>
          </a:p>
        </p:txBody>
      </p:sp>
      <p:pic>
        <p:nvPicPr>
          <p:cNvPr id="71689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22375" y="2363788"/>
            <a:ext cx="139858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56400" y="1955800"/>
            <a:ext cx="10890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03663" y="2235200"/>
            <a:ext cx="14795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23975" y="4149725"/>
            <a:ext cx="15843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32250" y="4511675"/>
            <a:ext cx="153511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图片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688" y="4297363"/>
            <a:ext cx="15113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65275" y="5930900"/>
            <a:ext cx="133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horse</a:t>
            </a:r>
            <a:endParaRPr lang="zh-CN" altLang="en-US" sz="20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841750" y="5932488"/>
            <a:ext cx="1954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elephant</a:t>
            </a:r>
            <a:endParaRPr lang="zh-CN" altLang="en-US" sz="200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851650" y="593248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  <p:bldP spid="16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685800" y="1412875"/>
            <a:ext cx="7773988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06550" y="3554413"/>
            <a:ext cx="3775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—Is that your …?</a:t>
            </a:r>
          </a:p>
        </p:txBody>
      </p:sp>
      <p:sp>
        <p:nvSpPr>
          <p:cNvPr id="7373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1225" y="207168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81150" y="2101850"/>
            <a:ext cx="68072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如何询问某物是否属于某人，并作肯定或否定回答？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06550" y="4543425"/>
            <a:ext cx="51133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—Yes, it is. / No, it isn’t.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1676400" y="1948925"/>
            <a:ext cx="6597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用纸折出或用笔画出你最喜欢的小动物，然后用英文给爸爸妈妈介绍一下它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29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12850" y="2278063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09650" y="37163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65250" y="37163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11213" y="51943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43000" y="51943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54150" y="51943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578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9157" name="图片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9325" y="4775200"/>
            <a:ext cx="19923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63" y="3813175"/>
            <a:ext cx="1081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7763" y="4165600"/>
            <a:ext cx="165576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49700" y="4708525"/>
            <a:ext cx="205263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06488" y="3357563"/>
            <a:ext cx="154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goose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183063" y="3817938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4" name="h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935413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se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468688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64" name="图片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连接符 17"/>
          <p:cNvCxnSpPr/>
          <p:nvPr/>
        </p:nvCxnSpPr>
        <p:spPr>
          <a:xfrm flipV="1">
            <a:off x="1154113" y="1390650"/>
            <a:ext cx="198913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cow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39417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074988" y="2351088"/>
            <a:ext cx="3800475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big farm!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2" grpId="0"/>
      <p:bldP spid="13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017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6725" y="2700338"/>
            <a:ext cx="2087563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1154113" y="1377950"/>
            <a:ext cx="198913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735263" y="2595563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983038" y="3579813"/>
            <a:ext cx="208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elephant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13188" y="4329113"/>
            <a:ext cx="2024062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hors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7003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elephant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6957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124075" y="1493838"/>
            <a:ext cx="482600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beautiful zoo!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/>
      <p:bldP spid="21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0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0182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578350"/>
            <a:ext cx="1905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779838" y="3578225"/>
            <a:ext cx="1096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2" name="fish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7115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87600" y="1701800"/>
            <a:ext cx="441642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beautiful sea!</a:t>
            </a:r>
            <a:endParaRPr lang="zh-CN" alt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49775"/>
            <a:ext cx="18240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547813"/>
            <a:ext cx="36480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3563938" y="1933575"/>
            <a:ext cx="4968875" cy="2232025"/>
            <a:chOff x="3563888" y="1934111"/>
            <a:chExt cx="4968552" cy="2232248"/>
          </a:xfrm>
        </p:grpSpPr>
        <p:sp>
          <p:nvSpPr>
            <p:cNvPr id="8" name="云形标注 7"/>
            <p:cNvSpPr/>
            <p:nvPr/>
          </p:nvSpPr>
          <p:spPr>
            <a:xfrm>
              <a:off x="3563888" y="1934111"/>
              <a:ext cx="4968552" cy="2232248"/>
            </a:xfrm>
            <a:prstGeom prst="cloudCallout">
              <a:avLst>
                <a:gd name="adj1" fmla="val 24256"/>
                <a:gd name="adj2" fmla="val 8656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125826" y="2362779"/>
              <a:ext cx="3852612" cy="1370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0" lang="en-US" altLang="zh-CN" sz="36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This is my bear. I made it.</a:t>
              </a:r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00" y="1498600"/>
            <a:ext cx="17335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49775"/>
            <a:ext cx="18240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201863" y="1403350"/>
            <a:ext cx="4386262" cy="792163"/>
          </a:xfrm>
          <a:prstGeom prst="wedgeRectCallout">
            <a:avLst>
              <a:gd name="adj1" fmla="val -55860"/>
              <a:gd name="adj2" fmla="val 10685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th</a:t>
            </a:r>
            <a:r>
              <a:rPr kumimoji="0" lang="en-US" altLang="zh-CN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your </a:t>
            </a: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fish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20838" y="33909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165350" y="5307013"/>
            <a:ext cx="4386263" cy="792162"/>
          </a:xfrm>
          <a:prstGeom prst="wedgeRectCallout">
            <a:avLst>
              <a:gd name="adj1" fmla="val 67137"/>
              <a:gd name="adj2" fmla="val 2749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Yes, it is.</a:t>
            </a:r>
            <a:endParaRPr kumimoji="0" lang="zh-CN" altLang="en-US" sz="36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7125" y="3063875"/>
            <a:ext cx="13906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8113" y="3063875"/>
            <a:ext cx="283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25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17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00" y="1498600"/>
            <a:ext cx="17335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49775"/>
            <a:ext cx="18240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01863" y="1403350"/>
            <a:ext cx="5106987" cy="792163"/>
          </a:xfrm>
          <a:prstGeom prst="wedgeRectCallout">
            <a:avLst>
              <a:gd name="adj1" fmla="val -55860"/>
              <a:gd name="adj2" fmla="val 10685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th</a:t>
            </a:r>
            <a:r>
              <a:rPr kumimoji="0" lang="en-US" altLang="zh-CN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your </a:t>
            </a: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elephant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5" y="3206750"/>
            <a:ext cx="108426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165350" y="5307013"/>
            <a:ext cx="4386263" cy="792162"/>
          </a:xfrm>
          <a:prstGeom prst="wedgeRectCallout">
            <a:avLst>
              <a:gd name="adj1" fmla="val 67137"/>
              <a:gd name="adj2" fmla="val 2749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No, it isn’t.</a:t>
            </a:r>
            <a:endParaRPr kumimoji="0" lang="zh-CN" altLang="en-US" sz="36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620838" y="33909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6900" y="2708275"/>
            <a:ext cx="21748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25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8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9225" y="1984375"/>
            <a:ext cx="24860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051050" y="1223963"/>
            <a:ext cx="4687888" cy="1700212"/>
          </a:xfrm>
          <a:prstGeom prst="wedgeEllipseCallout">
            <a:avLst>
              <a:gd name="adj1" fmla="val -55443"/>
              <a:gd name="adj2" fmla="val 61658"/>
            </a:avLst>
          </a:prstGeom>
          <a:solidFill>
            <a:srgbClr val="FFCCFF"/>
          </a:solidFill>
          <a:ln w="9525">
            <a:solidFill>
              <a:srgbClr val="FFCCFF"/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 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kumimoji="0" lang="en-US" altLang="zh-CN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dog?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flipH="1">
            <a:off x="4160838" y="3113088"/>
            <a:ext cx="2660650" cy="1252537"/>
          </a:xfrm>
          <a:prstGeom prst="wedgeEllipseCallout">
            <a:avLst>
              <a:gd name="adj1" fmla="val -70210"/>
              <a:gd name="adj2" fmla="val 2721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Yes, it is.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7888" y="4803775"/>
            <a:ext cx="126523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6763" y="3989388"/>
            <a:ext cx="254158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1488" y="2708275"/>
            <a:ext cx="235267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5" grpId="0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581</Words>
  <Application>Microsoft Office PowerPoint</Application>
  <PresentationFormat>全屏显示(4:3)</PresentationFormat>
  <Paragraphs>138</Paragraphs>
  <Slides>23</Slides>
  <Notes>9</Notes>
  <HiddenSlides>0</HiddenSlides>
  <MMClips>13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Unit5 Is this your schoolbag?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2023-01-16T16:17:04Z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C66B57702469424DA1496170F31D7EB5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