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00" r:id="rId2"/>
    <p:sldId id="354" r:id="rId3"/>
    <p:sldId id="355" r:id="rId4"/>
    <p:sldId id="356" r:id="rId5"/>
    <p:sldId id="361" r:id="rId6"/>
    <p:sldId id="383" r:id="rId7"/>
    <p:sldId id="330" r:id="rId8"/>
    <p:sldId id="331" r:id="rId9"/>
    <p:sldId id="332" r:id="rId10"/>
    <p:sldId id="333" r:id="rId11"/>
    <p:sldId id="38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88" r:id="rId22"/>
    <p:sldId id="389" r:id="rId23"/>
    <p:sldId id="390" r:id="rId24"/>
    <p:sldId id="319" r:id="rId25"/>
    <p:sldId id="320" r:id="rId26"/>
    <p:sldId id="321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6">
          <p15:clr>
            <a:srgbClr val="A4A3A4"/>
          </p15:clr>
        </p15:guide>
        <p15:guide id="2" pos="29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00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206"/>
        <p:guide pos="29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A064D-1511-47D0-8EC5-074B1FDAC46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ABAE6-7E26-4A25-A16F-EC41E852CC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ABAE6-7E26-4A25-A16F-EC41E852CC4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组合 7"/>
          <p:cNvGrpSpPr/>
          <p:nvPr userDrawn="1"/>
        </p:nvGrpSpPr>
        <p:grpSpPr bwMode="auto">
          <a:xfrm>
            <a:off x="0" y="0"/>
            <a:ext cx="9144000" cy="6858000"/>
            <a:chOff x="0" y="0"/>
            <a:chExt cx="9144001" cy="5143500"/>
          </a:xfrm>
        </p:grpSpPr>
        <p:pic>
          <p:nvPicPr>
            <p:cNvPr id="8195" name="Picture 2" descr="C:\Users\Administrator\Desktop\新建文件夹 (9)\5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286002" y="0"/>
              <a:ext cx="6857999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196" name="矩形 9"/>
            <p:cNvGrpSpPr/>
            <p:nvPr userDrawn="1"/>
          </p:nvGrpSpPr>
          <p:grpSpPr bwMode="auto">
            <a:xfrm>
              <a:off x="1" y="0"/>
              <a:ext cx="4005072" cy="5143500"/>
              <a:chOff x="0" y="0"/>
              <a:chExt cx="5340096" cy="6858000"/>
            </a:xfrm>
          </p:grpSpPr>
          <p:pic>
            <p:nvPicPr>
              <p:cNvPr id="8197" name="矩形 9"/>
              <p:cNvPicPr>
                <a:picLocks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0" y="0"/>
                <a:ext cx="5340096" cy="685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-1" y="0"/>
                <a:ext cx="5340745" cy="685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32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199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0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201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398A38-117F-40AB-9B79-2AC968B51077}" type="slidenum">
              <a:rPr lang="zh-CN" altLang="en-US"/>
              <a:t>‹#›</a:t>
            </a:fld>
            <a:endParaRPr lang="en-US"/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577976"/>
            <a:ext cx="4686300" cy="1774825"/>
          </a:xfrm>
        </p:spPr>
        <p:txBody>
          <a:bodyPr/>
          <a:lstStyle>
            <a:lvl1pPr algn="ctr">
              <a:lnSpc>
                <a:spcPct val="12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8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7" y="3352800"/>
            <a:ext cx="4700588" cy="628650"/>
          </a:xfrm>
        </p:spPr>
        <p:txBody>
          <a:bodyPr/>
          <a:lstStyle>
            <a:lvl1pPr marL="0" indent="0" algn="ctr">
              <a:buFont typeface="Wingdings 2" panose="05020102010507070707" pitchFamily="18" charset="2"/>
              <a:buNone/>
              <a:defRPr>
                <a:solidFill>
                  <a:srgbClr val="FFBC01"/>
                </a:solidFill>
              </a:defRPr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CFB8E-B8A7-4FCD-B45B-2CCD4948503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3922" y="447675"/>
            <a:ext cx="2084784" cy="57340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55997" y="447675"/>
            <a:ext cx="6143625" cy="57340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15C72-5230-427E-B0D2-6B2BBD7F5F5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D0F75-D0BC-43FE-A7C8-7F9D91B4131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C81AA-1811-4D36-9874-331BAB5BE51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5997" y="1304925"/>
            <a:ext cx="4113609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83906" y="1304925"/>
            <a:ext cx="411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F5005-833C-433C-8D3B-2BC3FD3AC36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397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397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4628" y="1535113"/>
            <a:ext cx="40421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4628" y="2174875"/>
            <a:ext cx="40421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7AE09-07E8-4072-9896-902C9FBC212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A0433-316B-4AE6-9A0F-67C1D8F1A36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7B8DC-1BB7-4E1F-8C01-4A697D038DB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71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448" y="273051"/>
            <a:ext cx="511135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7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77CF6-AE13-4E3A-9BBD-4EAD2F61CD2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89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89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89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835D0-83DE-4361-9CE1-8A550867E22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istrator\Desktop\新建文件夹 (9)\8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580210" y="1293813"/>
            <a:ext cx="5563790" cy="556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F5B2734-422D-465D-8313-CECE27C0B7F1}" type="slidenum">
              <a:rPr lang="zh-CN" altLang="en-US"/>
              <a:t>‹#›</a:t>
            </a:fld>
            <a:endParaRPr lang="en-US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997" y="447675"/>
            <a:ext cx="8342709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997" y="1304925"/>
            <a:ext cx="8342709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AF1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AF1900"/>
          </a:solidFill>
          <a:latin typeface="Arial" panose="020B0604020202020204" pitchFamily="34" charset="0"/>
          <a:ea typeface="幼圆" panose="02010509060101010101" pitchFamily="49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AF1900"/>
          </a:solidFill>
          <a:latin typeface="Arial" panose="020B0604020202020204" pitchFamily="34" charset="0"/>
          <a:ea typeface="幼圆" panose="02010509060101010101" pitchFamily="49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AF1900"/>
          </a:solidFill>
          <a:latin typeface="Arial" panose="020B0604020202020204" pitchFamily="34" charset="0"/>
          <a:ea typeface="幼圆" panose="02010509060101010101" pitchFamily="49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AF1900"/>
          </a:solidFill>
          <a:latin typeface="Arial" panose="020B0604020202020204" pitchFamily="34" charset="0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AF1900"/>
          </a:solidFill>
          <a:latin typeface="Arial" panose="020B0604020202020204" pitchFamily="34" charset="0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AF1900"/>
          </a:solidFill>
          <a:latin typeface="Arial" panose="020B0604020202020204" pitchFamily="34" charset="0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AF1900"/>
          </a:solidFill>
          <a:latin typeface="Arial" panose="020B0604020202020204" pitchFamily="34" charset="0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AF1900"/>
          </a:solidFill>
          <a:latin typeface="Arial" panose="020B0604020202020204" pitchFamily="34" charset="0"/>
          <a:ea typeface="幼圆" panose="02010509060101010101" pitchFamily="49" charset="-122"/>
        </a:defRPr>
      </a:lvl9pPr>
    </p:titleStyle>
    <p:bodyStyle>
      <a:lvl1pPr marL="361950" indent="-361950" algn="l" rtl="0" fontAlgn="base"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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355600" indent="-355600" algn="l" rtl="0" fontAlgn="base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 "/>
        <a:defRPr sz="2000">
          <a:solidFill>
            <a:srgbClr val="7F7F7F"/>
          </a:solidFill>
          <a:latin typeface="+mn-lt"/>
          <a:ea typeface="+mn-ea"/>
        </a:defRPr>
      </a:lvl2pPr>
      <a:lvl3pPr marL="1141730" indent="-22733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chemeClr val="bg1"/>
          </a:solidFill>
          <a:latin typeface="+mn-lt"/>
          <a:ea typeface="+mn-ea"/>
        </a:defRPr>
      </a:lvl3pPr>
      <a:lvl4pPr marL="1598930" indent="-22733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>
          <a:solidFill>
            <a:schemeClr val="bg1"/>
          </a:solidFill>
          <a:latin typeface="+mn-lt"/>
          <a:ea typeface="+mn-ea"/>
        </a:defRPr>
      </a:lvl4pPr>
      <a:lvl5pPr marL="2056130" indent="-22733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bg1"/>
          </a:solidFill>
          <a:latin typeface="+mn-lt"/>
          <a:ea typeface="+mn-ea"/>
        </a:defRPr>
      </a:lvl5pPr>
      <a:lvl6pPr marL="2513330" indent="-22733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bg1"/>
          </a:solidFill>
          <a:latin typeface="+mn-lt"/>
          <a:ea typeface="+mn-ea"/>
        </a:defRPr>
      </a:lvl6pPr>
      <a:lvl7pPr marL="2970530" indent="-22733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bg1"/>
          </a:solidFill>
          <a:latin typeface="+mn-lt"/>
          <a:ea typeface="+mn-ea"/>
        </a:defRPr>
      </a:lvl7pPr>
      <a:lvl8pPr marL="3427730" indent="-22733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bg1"/>
          </a:solidFill>
          <a:latin typeface="+mn-lt"/>
          <a:ea typeface="+mn-ea"/>
        </a:defRPr>
      </a:lvl8pPr>
      <a:lvl9pPr marL="3884930" indent="-22733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20048;&#24605;&#23398;\&#25945;&#23398;\&#35838;&#20214;\&#21516;&#27493;&#35838;&#31243;\8&#24180;&#32423;&#19978;&#33521;&#35821;&#35838;&#20214;\M12\new_jh3_m12u3a6.mp3" TargetMode="External"/><Relationship Id="rId1" Type="http://schemas.microsoft.com/office/2007/relationships/media" Target="file:///F:\&#20048;&#24605;&#23398;\&#25945;&#23398;\&#35838;&#20214;\&#21516;&#27493;&#35838;&#31243;\8&#24180;&#32423;&#19978;&#33521;&#35821;&#35838;&#20214;\M12\new_jh3_m12u3a6.mp3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20048;&#24605;&#23398;\&#25945;&#23398;\&#35838;&#20214;\&#21516;&#27493;&#35838;&#31243;\8&#24180;&#32423;&#19978;&#33521;&#35821;&#35838;&#20214;\M12\new_jh3_m12u3a7.mp3" TargetMode="External"/><Relationship Id="rId1" Type="http://schemas.microsoft.com/office/2007/relationships/media" Target="file:///F:\&#20048;&#24605;&#23398;\&#25945;&#23398;\&#35838;&#20214;\&#21516;&#27493;&#35838;&#31243;\8&#24180;&#32423;&#19978;&#33521;&#35821;&#35838;&#20214;\M12\new_jh3_m12u3a7.mp3" TargetMode="Externa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9766" y="584842"/>
            <a:ext cx="6210458" cy="1080060"/>
          </a:xfrm>
        </p:spPr>
        <p:txBody>
          <a:bodyPr/>
          <a:lstStyle/>
          <a:p>
            <a:pPr algn="l"/>
            <a:r>
              <a:rPr lang="en-US" sz="4000" b="1" dirty="0">
                <a:solidFill>
                  <a:srgbClr val="0000FF"/>
                </a:solidFill>
                <a:sym typeface="Arial" panose="020B0604020202020204" pitchFamily="34" charset="0"/>
              </a:rPr>
              <a:t>Module 12  Help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16916"/>
            <a:ext cx="7488162" cy="628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5400" b="1" i="1" dirty="0">
                <a:solidFill>
                  <a:srgbClr val="C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Unit 3 Language in use</a:t>
            </a:r>
          </a:p>
        </p:txBody>
      </p:sp>
      <p:sp>
        <p:nvSpPr>
          <p:cNvPr id="6" name="矩形 5"/>
          <p:cNvSpPr/>
          <p:nvPr/>
        </p:nvSpPr>
        <p:spPr>
          <a:xfrm>
            <a:off x="1305538" y="544056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"/>
          <p:cNvSpPr>
            <a:spLocks noChangeArrowheads="1"/>
          </p:cNvSpPr>
          <p:nvPr/>
        </p:nvSpPr>
        <p:spPr bwMode="auto">
          <a:xfrm>
            <a:off x="539353" y="593726"/>
            <a:ext cx="7775972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/>
          <a:lstStyle/>
          <a:p>
            <a:pPr>
              <a:lnSpc>
                <a:spcPct val="110000"/>
              </a:lnSpc>
            </a:pPr>
            <a:endParaRPr lang="en-US" sz="3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矩形 2"/>
          <p:cNvSpPr>
            <a:spLocks noChangeArrowheads="1"/>
          </p:cNvSpPr>
          <p:nvPr/>
        </p:nvSpPr>
        <p:spPr bwMode="auto">
          <a:xfrm>
            <a:off x="197643" y="626626"/>
            <a:ext cx="8696325" cy="349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en-US" sz="3600" dirty="0"/>
              <a:t>6</a:t>
            </a:r>
            <a:r>
              <a:rPr lang="en-US" sz="3600" dirty="0">
                <a:cs typeface="Arial" panose="020B0604020202020204" pitchFamily="34" charset="0"/>
              </a:rPr>
              <a:t>. Johnson ______ be a policeman. He is much too </a:t>
            </a:r>
            <a:r>
              <a:rPr lang="en-US" sz="3600" dirty="0" smtClean="0">
                <a:cs typeface="Arial" panose="020B0604020202020204" pitchFamily="34" charset="0"/>
              </a:rPr>
              <a:t>short</a:t>
            </a:r>
            <a:r>
              <a:rPr lang="en-US" sz="3600" dirty="0">
                <a:cs typeface="Arial" panose="020B0604020202020204" pitchFamily="34" charset="0"/>
              </a:rPr>
              <a:t>.</a:t>
            </a:r>
            <a:br>
              <a:rPr lang="en-US" sz="3600" dirty="0">
                <a:cs typeface="Arial" panose="020B0604020202020204" pitchFamily="34" charset="0"/>
              </a:rPr>
            </a:br>
            <a:r>
              <a:rPr lang="en-US" sz="3600" dirty="0">
                <a:cs typeface="Arial" panose="020B0604020202020204" pitchFamily="34" charset="0"/>
              </a:rPr>
              <a:t>A. may </a:t>
            </a:r>
            <a:r>
              <a:rPr lang="zh-CN" altLang="en-US" sz="3600" dirty="0"/>
              <a:t>  </a:t>
            </a:r>
            <a:r>
              <a:rPr lang="en-US" sz="3600" dirty="0" smtClean="0">
                <a:cs typeface="Arial" panose="020B0604020202020204" pitchFamily="34" charset="0"/>
              </a:rPr>
              <a:t>B</a:t>
            </a:r>
            <a:r>
              <a:rPr lang="en-US" sz="3600" dirty="0">
                <a:cs typeface="Arial" panose="020B0604020202020204" pitchFamily="34" charset="0"/>
              </a:rPr>
              <a:t>. mustn’t </a:t>
            </a:r>
            <a:r>
              <a:rPr lang="zh-CN" altLang="en-US" sz="3600" dirty="0"/>
              <a:t>   </a:t>
            </a:r>
            <a:r>
              <a:rPr lang="en-US" sz="3600" dirty="0" smtClean="0">
                <a:cs typeface="Arial" panose="020B0604020202020204" pitchFamily="34" charset="0"/>
              </a:rPr>
              <a:t>C</a:t>
            </a:r>
            <a:r>
              <a:rPr lang="en-US" sz="3600" dirty="0">
                <a:cs typeface="Arial" panose="020B0604020202020204" pitchFamily="34" charset="0"/>
              </a:rPr>
              <a:t>. should </a:t>
            </a:r>
            <a:r>
              <a:rPr lang="zh-CN" altLang="en-US" sz="3600" dirty="0"/>
              <a:t>   </a:t>
            </a:r>
            <a:r>
              <a:rPr lang="en-US" sz="3600" dirty="0" smtClean="0">
                <a:cs typeface="Arial" panose="020B0604020202020204" pitchFamily="34" charset="0"/>
              </a:rPr>
              <a:t>D</a:t>
            </a:r>
            <a:r>
              <a:rPr lang="en-US" sz="3600" dirty="0">
                <a:cs typeface="Arial" panose="020B0604020202020204" pitchFamily="34" charset="0"/>
              </a:rPr>
              <a:t>. can’t</a:t>
            </a:r>
          </a:p>
          <a:p>
            <a:pPr>
              <a:lnSpc>
                <a:spcPct val="135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2951910" y="582614"/>
            <a:ext cx="857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4000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798" y="1268880"/>
            <a:ext cx="6552364" cy="23399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zh-CN" altLang="en-US" sz="12000" b="1" dirty="0">
                <a:solidFill>
                  <a:srgbClr val="0000FF"/>
                </a:solidFill>
                <a:latin typeface="HanWangWCL10" charset="-120"/>
              </a:rPr>
              <a:t>Exercises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6"/>
          <p:cNvSpPr txBox="1">
            <a:spLocks noChangeArrowheads="1"/>
          </p:cNvSpPr>
          <p:nvPr/>
        </p:nvSpPr>
        <p:spPr bwMode="auto">
          <a:xfrm>
            <a:off x="90488" y="1880914"/>
            <a:ext cx="8820150" cy="434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>
            <a:lvl1pPr marL="443230" indent="-4432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sz="2800" dirty="0">
                <a:solidFill>
                  <a:srgbClr val="0000FF"/>
                </a:solidFill>
                <a:cs typeface="Times New Roman" panose="02020603050405020304" pitchFamily="18" charset="0"/>
              </a:rPr>
              <a:t>It is dangerous. You ______keep out!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sz="2800" dirty="0">
                <a:cs typeface="Times New Roman" panose="02020603050405020304" pitchFamily="18" charset="0"/>
              </a:rPr>
              <a:t>These stairs are not safe. You _______use them.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sz="2800" dirty="0">
                <a:solidFill>
                  <a:srgbClr val="0000FF"/>
                </a:solidFill>
                <a:cs typeface="Times New Roman" panose="02020603050405020304" pitchFamily="18" charset="0"/>
              </a:rPr>
              <a:t>The rocks are falling down. You _____get hit.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sz="2800" dirty="0">
                <a:cs typeface="Times New Roman" panose="02020603050405020304" pitchFamily="18" charset="0"/>
              </a:rPr>
              <a:t>The river is too deep. You _______swim in it.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sz="2800" dirty="0">
                <a:solidFill>
                  <a:srgbClr val="0000FF"/>
                </a:solidFill>
                <a:cs typeface="Times New Roman" panose="02020603050405020304" pitchFamily="18" charset="0"/>
              </a:rPr>
              <a:t>Betty</a:t>
            </a:r>
            <a:r>
              <a:rPr lang="zh-CN" altLang="en-US" sz="2800" dirty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_____</a:t>
            </a:r>
            <a:r>
              <a:rPr lang="en-US" sz="2800" dirty="0">
                <a:solidFill>
                  <a:srgbClr val="0000FF"/>
                </a:solidFill>
                <a:cs typeface="Times New Roman" panose="02020603050405020304" pitchFamily="18" charset="0"/>
              </a:rPr>
              <a:t>know what to do , because she did some</a:t>
            </a:r>
            <a:r>
              <a:rPr lang="zh-CN" altLang="en-US" sz="2800" dirty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  <a:cs typeface="Times New Roman" panose="02020603050405020304" pitchFamily="18" charset="0"/>
              </a:rPr>
              <a:t>basic medical training.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Text Box 17"/>
          <p:cNvSpPr txBox="1">
            <a:spLocks noChangeArrowheads="1"/>
          </p:cNvSpPr>
          <p:nvPr/>
        </p:nvSpPr>
        <p:spPr bwMode="auto">
          <a:xfrm>
            <a:off x="73819" y="296826"/>
            <a:ext cx="882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sym typeface="Arial" panose="020B0604020202020204" pitchFamily="34" charset="0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sym typeface="Arial" panose="020B0604020202020204" pitchFamily="34" charset="0"/>
              </a:rPr>
              <a:t>.</a:t>
            </a:r>
            <a:r>
              <a:rPr lang="en-US" sz="2800" dirty="0">
                <a:solidFill>
                  <a:srgbClr val="000000"/>
                </a:solidFill>
                <a:sym typeface="Arial" panose="020B0604020202020204" pitchFamily="34" charset="0"/>
              </a:rPr>
              <a:t> Complete the sentences with could, must or mustn’t.</a:t>
            </a:r>
          </a:p>
        </p:txBody>
      </p:sp>
      <p:sp>
        <p:nvSpPr>
          <p:cNvPr id="21508" name="Rectangle 7"/>
          <p:cNvSpPr>
            <a:spLocks noChangeArrowheads="1"/>
          </p:cNvSpPr>
          <p:nvPr/>
        </p:nvSpPr>
        <p:spPr bwMode="auto">
          <a:xfrm>
            <a:off x="3896916" y="1872927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must</a:t>
            </a:r>
          </a:p>
        </p:txBody>
      </p:sp>
      <p:sp>
        <p:nvSpPr>
          <p:cNvPr id="21509" name="Rectangle 9"/>
          <p:cNvSpPr>
            <a:spLocks noChangeArrowheads="1"/>
          </p:cNvSpPr>
          <p:nvPr/>
        </p:nvSpPr>
        <p:spPr bwMode="auto">
          <a:xfrm>
            <a:off x="5382478" y="2612991"/>
            <a:ext cx="16209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mustn't</a:t>
            </a:r>
          </a:p>
        </p:txBody>
      </p:sp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5436394" y="3176588"/>
            <a:ext cx="12362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could</a:t>
            </a:r>
          </a:p>
        </p:txBody>
      </p:sp>
      <p:sp>
        <p:nvSpPr>
          <p:cNvPr id="21511" name="Rectangle 13"/>
          <p:cNvSpPr>
            <a:spLocks noChangeArrowheads="1"/>
          </p:cNvSpPr>
          <p:nvPr/>
        </p:nvSpPr>
        <p:spPr bwMode="auto">
          <a:xfrm>
            <a:off x="4572000" y="4149726"/>
            <a:ext cx="16209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mustn't</a:t>
            </a:r>
          </a:p>
        </p:txBody>
      </p:sp>
      <p:sp>
        <p:nvSpPr>
          <p:cNvPr id="21512" name="Rectangle 15"/>
          <p:cNvSpPr>
            <a:spLocks noChangeArrowheads="1"/>
          </p:cNvSpPr>
          <p:nvPr/>
        </p:nvSpPr>
        <p:spPr bwMode="auto">
          <a:xfrm>
            <a:off x="1466851" y="4792535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must</a:t>
            </a:r>
          </a:p>
        </p:txBody>
      </p:sp>
      <p:sp>
        <p:nvSpPr>
          <p:cNvPr id="21513" name="Rectangle 9" descr="colored_paper1"/>
          <p:cNvSpPr>
            <a:spLocks noChangeArrowheads="1"/>
          </p:cNvSpPr>
          <p:nvPr/>
        </p:nvSpPr>
        <p:spPr bwMode="auto">
          <a:xfrm>
            <a:off x="90488" y="938177"/>
            <a:ext cx="8965406" cy="76135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45" tIns="288290" rIns="360045" bIns="107950"/>
          <a:lstStyle/>
          <a:p>
            <a:r>
              <a:rPr lang="zh-CN" altLang="en-US" sz="2800" dirty="0">
                <a:solidFill>
                  <a:schemeClr val="bg1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▲</a:t>
            </a:r>
            <a:r>
              <a:rPr lang="zh-CN" altLang="en-US" sz="2800" dirty="0">
                <a:solidFill>
                  <a:schemeClr val="bg1"/>
                </a:solidFill>
                <a:ea typeface="方正卡通简体" charset="-122"/>
                <a:sym typeface="Arial" panose="020B0604020202020204" pitchFamily="34" charset="0"/>
              </a:rPr>
              <a:t>keep out</a:t>
            </a:r>
            <a:r>
              <a:rPr lang="zh-CN" altLang="en-US" sz="2800" dirty="0">
                <a:solidFill>
                  <a:schemeClr val="bg1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意为“留在外面；置身......之外”。</a:t>
            </a:r>
            <a:endParaRPr lang="zh-CN" altLang="en-US" sz="2800" dirty="0">
              <a:solidFill>
                <a:schemeClr val="bg1"/>
              </a:solidFill>
              <a:ea typeface="方正卡通简体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  <p:bldP spid="21510" grpId="0" autoUpdateAnimBg="0"/>
      <p:bldP spid="21511" grpId="0" autoUpdateAnimBg="0"/>
      <p:bldP spid="21512" grpId="0" autoUpdateAnimBg="0"/>
      <p:bldP spid="21513" grpId="0" bldLvl="0" animBg="1" autoUpdateAnimBg="0"/>
      <p:bldP spid="21513" grpId="1" bldLvl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7"/>
          <p:cNvSpPr txBox="1">
            <a:spLocks noChangeArrowheads="1"/>
          </p:cNvSpPr>
          <p:nvPr/>
        </p:nvSpPr>
        <p:spPr bwMode="auto">
          <a:xfrm>
            <a:off x="154783" y="693324"/>
            <a:ext cx="8612981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/>
          <a:lstStyle>
            <a:lvl1pPr marL="443230" indent="-4432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3399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Arial" panose="020B0604020202020204" pitchFamily="34" charset="0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sym typeface="Arial" panose="020B0604020202020204" pitchFamily="34" charset="0"/>
              </a:rPr>
              <a:t>.</a:t>
            </a:r>
            <a:r>
              <a:rPr lang="en-US" sz="2800" dirty="0">
                <a:solidFill>
                  <a:srgbClr val="000000"/>
                </a:solidFill>
                <a:sym typeface="Arial" panose="020B0604020202020204" pitchFamily="34" charset="0"/>
              </a:rPr>
              <a:t> Underline the correct words to complete</a:t>
            </a:r>
            <a:r>
              <a:rPr lang="zh-CN" altLang="en-US" sz="2800" dirty="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Arial" panose="020B0604020202020204" pitchFamily="34" charset="0"/>
              </a:rPr>
              <a:t>the first aid </a:t>
            </a:r>
          </a:p>
          <a:p>
            <a:r>
              <a:rPr lang="zh-CN" altLang="en-US" sz="2800" dirty="0">
                <a:solidFill>
                  <a:srgbClr val="000000"/>
                </a:solidFill>
                <a:sym typeface="Arial" panose="020B0604020202020204" pitchFamily="34" charset="0"/>
              </a:rPr>
              <a:t>     </a:t>
            </a:r>
            <a:r>
              <a:rPr lang="en-US" sz="2800" dirty="0">
                <a:solidFill>
                  <a:srgbClr val="000000"/>
                </a:solidFill>
                <a:sym typeface="Arial" panose="020B0604020202020204" pitchFamily="34" charset="0"/>
              </a:rPr>
              <a:t>instructions.</a:t>
            </a:r>
          </a:p>
        </p:txBody>
      </p:sp>
      <p:sp>
        <p:nvSpPr>
          <p:cNvPr id="22531" name="矩形 4"/>
          <p:cNvSpPr>
            <a:spLocks noChangeArrowheads="1"/>
          </p:cNvSpPr>
          <p:nvPr/>
        </p:nvSpPr>
        <p:spPr bwMode="auto">
          <a:xfrm>
            <a:off x="154783" y="1916916"/>
            <a:ext cx="8497490" cy="2597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 1 </a:t>
            </a:r>
            <a:r>
              <a:rPr lang="zh-CN" alt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Get 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/ Do not get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medical help immediately.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 2 </a:t>
            </a:r>
            <a:r>
              <a:rPr lang="zh-CN" alt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Ask / Do not ask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them where the pain is.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 3 </a:t>
            </a:r>
            <a:r>
              <a:rPr lang="zh-CN" alt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Lift / Do not lift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them because you may drop them.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 4</a:t>
            </a:r>
            <a:r>
              <a:rPr lang="zh-CN" altLang="en-US" sz="2800" dirty="0"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Keep / Do not keep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them warm.</a:t>
            </a: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819150" y="2492375"/>
            <a:ext cx="576263" cy="0"/>
          </a:xfrm>
          <a:prstGeom prst="line">
            <a:avLst/>
          </a:prstGeom>
          <a:noFill/>
          <a:ln w="38100" cmpd="sng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764381" y="3357563"/>
            <a:ext cx="576263" cy="0"/>
          </a:xfrm>
          <a:prstGeom prst="line">
            <a:avLst/>
          </a:prstGeom>
          <a:noFill/>
          <a:ln w="38100" cmpd="sng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1466851" y="4113213"/>
            <a:ext cx="1584722" cy="0"/>
          </a:xfrm>
          <a:prstGeom prst="line">
            <a:avLst/>
          </a:prstGeom>
          <a:noFill/>
          <a:ln w="38100" cmpd="sng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738188" y="4458006"/>
            <a:ext cx="864394" cy="1587"/>
          </a:xfrm>
          <a:prstGeom prst="line">
            <a:avLst/>
          </a:prstGeom>
          <a:noFill/>
          <a:ln w="38100" cmpd="sng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  <p:bldP spid="225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"/>
          <p:cNvSpPr>
            <a:spLocks noChangeArrowheads="1"/>
          </p:cNvSpPr>
          <p:nvPr/>
        </p:nvSpPr>
        <p:spPr bwMode="auto">
          <a:xfrm>
            <a:off x="684610" y="1700213"/>
            <a:ext cx="806410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矩形 2"/>
          <p:cNvSpPr>
            <a:spLocks noChangeArrowheads="1"/>
          </p:cNvSpPr>
          <p:nvPr/>
        </p:nvSpPr>
        <p:spPr bwMode="auto">
          <a:xfrm>
            <a:off x="36910" y="82550"/>
            <a:ext cx="893683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3230" indent="-443230"/>
            <a:r>
              <a:rPr 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3</a:t>
            </a:r>
            <a:r>
              <a:rPr lang="zh-CN" alt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 Complete the poster about earthquake</a:t>
            </a:r>
            <a:r>
              <a:rPr lang="zh-CN" alt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with the correct form of the words and expressions in the box.</a:t>
            </a:r>
          </a:p>
        </p:txBody>
      </p:sp>
      <p:sp>
        <p:nvSpPr>
          <p:cNvPr id="23556" name="TextBox 6"/>
          <p:cNvSpPr txBox="1">
            <a:spLocks noChangeArrowheads="1"/>
          </p:cNvSpPr>
          <p:nvPr/>
        </p:nvSpPr>
        <p:spPr bwMode="auto">
          <a:xfrm>
            <a:off x="292893" y="1669465"/>
            <a:ext cx="8424863" cy="580608"/>
          </a:xfrm>
          <a:prstGeom prst="rect">
            <a:avLst/>
          </a:prstGeom>
          <a:solidFill>
            <a:srgbClr val="FFCC00"/>
          </a:solidFill>
          <a:ln w="9525" cmpd="sng">
            <a:solidFill>
              <a:srgbClr val="FFFF99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zh-CN" altLang="en-US" sz="2800" dirty="0">
                <a:solidFill>
                  <a:srgbClr val="0000FF"/>
                </a:solidFill>
                <a:cs typeface="Times New Roman" panose="02020603050405020304" pitchFamily="18" charset="0"/>
              </a:rPr>
              <a:t>do not use   hide under   keep  leave   stay away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33375" y="2819400"/>
            <a:ext cx="8810625" cy="306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zh-CN" altLang="en-US" sz="2800" dirty="0"/>
              <a:t>1 </a:t>
            </a:r>
            <a:r>
              <a:rPr lang="en-US" sz="2800" dirty="0" smtClean="0"/>
              <a:t>__________</a:t>
            </a:r>
            <a:r>
              <a:rPr lang="en-US" sz="2800" dirty="0"/>
              <a:t>from the windows.</a:t>
            </a:r>
          </a:p>
          <a:p>
            <a:pPr>
              <a:lnSpc>
                <a:spcPct val="115000"/>
              </a:lnSpc>
            </a:pPr>
            <a:r>
              <a:rPr lang="zh-CN" altLang="en-US" sz="2800" dirty="0"/>
              <a:t>2  </a:t>
            </a:r>
            <a:r>
              <a:rPr lang="en-US" sz="2800" dirty="0" smtClean="0"/>
              <a:t>__________a </a:t>
            </a:r>
            <a:r>
              <a:rPr lang="en-US" sz="2800" dirty="0"/>
              <a:t>table.</a:t>
            </a:r>
          </a:p>
          <a:p>
            <a:pPr>
              <a:lnSpc>
                <a:spcPct val="115000"/>
              </a:lnSpc>
            </a:pPr>
            <a:r>
              <a:rPr lang="zh-CN" altLang="en-US" sz="2800" dirty="0"/>
              <a:t>3  </a:t>
            </a:r>
            <a:r>
              <a:rPr lang="en-US" sz="2800" dirty="0" smtClean="0"/>
              <a:t>__________the </a:t>
            </a:r>
            <a:r>
              <a:rPr lang="en-US" sz="2800" dirty="0"/>
              <a:t>lift.</a:t>
            </a:r>
          </a:p>
          <a:p>
            <a:pPr>
              <a:lnSpc>
                <a:spcPct val="115000"/>
              </a:lnSpc>
            </a:pPr>
            <a:r>
              <a:rPr lang="zh-CN" altLang="en-US" sz="2800" dirty="0"/>
              <a:t>4  </a:t>
            </a:r>
            <a:r>
              <a:rPr lang="en-US" sz="2800" dirty="0" smtClean="0"/>
              <a:t>_________the </a:t>
            </a:r>
            <a:r>
              <a:rPr lang="en-US" sz="2800" dirty="0"/>
              <a:t>building quickly when the </a:t>
            </a:r>
            <a:r>
              <a:rPr lang="zh-CN" altLang="en-US" sz="2800" dirty="0" smtClean="0"/>
              <a:t>ground stops </a:t>
            </a:r>
            <a:r>
              <a:rPr lang="zh-CN" altLang="en-US" sz="2800" dirty="0"/>
              <a:t>shaking.</a:t>
            </a:r>
          </a:p>
          <a:p>
            <a:pPr>
              <a:lnSpc>
                <a:spcPct val="115000"/>
              </a:lnSpc>
            </a:pPr>
            <a:r>
              <a:rPr lang="zh-CN" altLang="en-US" sz="2800" dirty="0"/>
              <a:t>5 </a:t>
            </a:r>
            <a:r>
              <a:rPr lang="en-US" sz="2800" dirty="0" smtClean="0"/>
              <a:t>_______calm</a:t>
            </a:r>
            <a:r>
              <a:rPr lang="en-US" sz="2800" dirty="0"/>
              <a:t>.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252413" y="2205039"/>
            <a:ext cx="61718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  <a:cs typeface="Arial" panose="020B0604020202020204" pitchFamily="34" charset="0"/>
              </a:rPr>
              <a:t>When there is an earthquake…</a:t>
            </a:r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823013" y="2789814"/>
            <a:ext cx="16690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Stay away</a:t>
            </a:r>
          </a:p>
        </p:txBody>
      </p:sp>
      <p:sp>
        <p:nvSpPr>
          <p:cNvPr id="23560" name="Rectangle 12"/>
          <p:cNvSpPr>
            <a:spLocks noChangeArrowheads="1"/>
          </p:cNvSpPr>
          <p:nvPr/>
        </p:nvSpPr>
        <p:spPr bwMode="auto">
          <a:xfrm>
            <a:off x="837188" y="3313034"/>
            <a:ext cx="18694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Hide under</a:t>
            </a:r>
          </a:p>
        </p:txBody>
      </p:sp>
      <p:sp>
        <p:nvSpPr>
          <p:cNvPr id="23561" name="Rectangle 14"/>
          <p:cNvSpPr>
            <a:spLocks noChangeArrowheads="1"/>
          </p:cNvSpPr>
          <p:nvPr/>
        </p:nvSpPr>
        <p:spPr bwMode="auto">
          <a:xfrm>
            <a:off x="925354" y="3828907"/>
            <a:ext cx="17812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Do not use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1073911" y="4274206"/>
            <a:ext cx="10599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Leave</a:t>
            </a:r>
          </a:p>
        </p:txBody>
      </p:sp>
      <p:sp>
        <p:nvSpPr>
          <p:cNvPr id="23563" name="Rectangle 18"/>
          <p:cNvSpPr>
            <a:spLocks noChangeArrowheads="1"/>
          </p:cNvSpPr>
          <p:nvPr/>
        </p:nvSpPr>
        <p:spPr bwMode="auto">
          <a:xfrm>
            <a:off x="897697" y="5229100"/>
            <a:ext cx="9204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Keep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ldLvl="0" animBg="1" autoUpdateAnimBg="0"/>
      <p:bldP spid="23559" grpId="0" autoUpdateAnimBg="0"/>
      <p:bldP spid="23560" grpId="0" autoUpdateAnimBg="0"/>
      <p:bldP spid="23561" grpId="0" autoUpdateAnimBg="0"/>
      <p:bldP spid="23562" grpId="0" autoUpdateAnimBg="0"/>
      <p:bldP spid="2356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"/>
          <p:cNvSpPr>
            <a:spLocks noChangeArrowheads="1"/>
          </p:cNvSpPr>
          <p:nvPr/>
        </p:nvSpPr>
        <p:spPr bwMode="auto">
          <a:xfrm>
            <a:off x="576263" y="1987551"/>
            <a:ext cx="8065294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矩形 2"/>
          <p:cNvSpPr>
            <a:spLocks noChangeArrowheads="1"/>
          </p:cNvSpPr>
          <p:nvPr/>
        </p:nvSpPr>
        <p:spPr bwMode="auto">
          <a:xfrm>
            <a:off x="129183" y="296826"/>
            <a:ext cx="878443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4. Complete the conversation with the words and expressions </a:t>
            </a:r>
            <a:r>
              <a:rPr lang="zh-CN" altLang="en-US" sz="3200" dirty="0" smtClean="0">
                <a:solidFill>
                  <a:srgbClr val="000000"/>
                </a:solidFill>
                <a:sym typeface="Arial" panose="020B0604020202020204" pitchFamily="34" charset="0"/>
              </a:rPr>
              <a:t>in </a:t>
            </a:r>
            <a:r>
              <a:rPr lang="zh-CN" alt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the box.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2262" y="2312989"/>
            <a:ext cx="895945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cs typeface="Arial" panose="020B0604020202020204" pitchFamily="34" charset="0"/>
              </a:rPr>
              <a:t>Tony:   </a:t>
            </a:r>
            <a:r>
              <a:rPr lang="zh-CN" altLang="en-US" sz="2800" dirty="0" smtClean="0">
                <a:cs typeface="Arial" panose="020B0604020202020204" pitchFamily="34" charset="0"/>
              </a:rPr>
              <a:t>Daming </a:t>
            </a:r>
            <a:r>
              <a:rPr lang="zh-CN" altLang="en-US" sz="2800" dirty="0">
                <a:cs typeface="Arial" panose="020B0604020202020204" pitchFamily="34" charset="0"/>
              </a:rPr>
              <a:t>is training hard for the big match.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Lingling: Yes, the team has a good (1) 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_______this year.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cs typeface="Arial" panose="020B0604020202020204" pitchFamily="34" charset="0"/>
              </a:rPr>
              <a:t>Tony:     Oh no, Daming</a:t>
            </a:r>
            <a:r>
              <a:rPr lang="en-US" sz="2800" dirty="0">
                <a:cs typeface="Arial" panose="020B0604020202020204" pitchFamily="34" charset="0"/>
              </a:rPr>
              <a:t>’</a:t>
            </a:r>
            <a:r>
              <a:rPr lang="zh-CN" altLang="en-US" sz="2800" dirty="0">
                <a:cs typeface="Arial" panose="020B0604020202020204" pitchFamily="34" charset="0"/>
              </a:rPr>
              <a:t>s (2)</a:t>
            </a:r>
            <a:r>
              <a:rPr lang="en-US" sz="2800" dirty="0">
                <a:cs typeface="Arial" panose="020B0604020202020204" pitchFamily="34" charset="0"/>
              </a:rPr>
              <a:t>_________. He’s down!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Lingling: It looks like he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’</a:t>
            </a:r>
            <a:r>
              <a:rPr lang="zh-CN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s (3) 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________</a:t>
            </a:r>
            <a:r>
              <a:rPr lang="zh-CN" altLang="en-US" sz="2800" dirty="0">
                <a:solidFill>
                  <a:srgbClr val="0000FF"/>
                </a:solidFill>
              </a:rPr>
              <a:t>.</a:t>
            </a:r>
            <a:endParaRPr lang="en-US" sz="28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cs typeface="Arial" panose="020B0604020202020204" pitchFamily="34" charset="0"/>
              </a:rPr>
              <a:t>Tony:     Daming, what happened?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60760" y="1723887"/>
            <a:ext cx="8280797" cy="52322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solidFill>
                  <a:srgbClr val="0000FF"/>
                </a:solidFill>
                <a:cs typeface="Times New Roman" panose="02020603050405020304" pitchFamily="18" charset="0"/>
              </a:rPr>
              <a:t>chance    Cover   in pain    in trouble   medical</a:t>
            </a:r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6105659" y="2916229"/>
            <a:ext cx="15985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i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chance </a:t>
            </a:r>
          </a:p>
        </p:txBody>
      </p:sp>
      <p:sp>
        <p:nvSpPr>
          <p:cNvPr id="24583" name="Rectangle 10"/>
          <p:cNvSpPr>
            <a:spLocks noChangeArrowheads="1"/>
          </p:cNvSpPr>
          <p:nvPr/>
        </p:nvSpPr>
        <p:spPr bwMode="auto">
          <a:xfrm>
            <a:off x="4626769" y="4149726"/>
            <a:ext cx="18373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in trouble</a:t>
            </a:r>
          </a:p>
        </p:txBody>
      </p:sp>
      <p:sp>
        <p:nvSpPr>
          <p:cNvPr id="24584" name="Rectangle 12"/>
          <p:cNvSpPr>
            <a:spLocks noChangeArrowheads="1"/>
          </p:cNvSpPr>
          <p:nvPr/>
        </p:nvSpPr>
        <p:spPr bwMode="auto">
          <a:xfrm>
            <a:off x="4788694" y="4941888"/>
            <a:ext cx="13805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in pain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utoUpdateAnimBg="0"/>
      <p:bldP spid="24583" grpId="0" autoUpdateAnimBg="0"/>
      <p:bldP spid="2458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381879" y="1147533"/>
            <a:ext cx="8774906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cs typeface="Arial" panose="020B0604020202020204" pitchFamily="34" charset="0"/>
                <a:sym typeface="Arial" panose="020B0604020202020204" pitchFamily="34" charset="0"/>
              </a:rPr>
              <a:t>Daming: It</a:t>
            </a:r>
            <a:r>
              <a:rPr lang="en-US" sz="2800" dirty="0">
                <a:cs typeface="Arial" panose="020B0604020202020204" pitchFamily="34" charset="0"/>
                <a:sym typeface="Arial" panose="020B0604020202020204" pitchFamily="34" charset="0"/>
              </a:rPr>
              <a:t>’</a:t>
            </a:r>
            <a:r>
              <a:rPr lang="zh-CN" altLang="en-US" sz="2800" dirty="0">
                <a:cs typeface="Arial" panose="020B0604020202020204" pitchFamily="34" charset="0"/>
                <a:sym typeface="Arial" panose="020B0604020202020204" pitchFamily="34" charset="0"/>
              </a:rPr>
              <a:t>s my leg.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00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Lingling: (4) 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_______him with  my coat.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cs typeface="Arial" panose="020B0604020202020204" pitchFamily="34" charset="0"/>
                <a:sym typeface="Arial" panose="020B0604020202020204" pitchFamily="34" charset="0"/>
              </a:rPr>
              <a:t>Tony:  </a:t>
            </a:r>
            <a:r>
              <a:rPr lang="zh-CN" altLang="en-US" sz="2800" dirty="0" smtClean="0">
                <a:cs typeface="Arial" panose="020B0604020202020204" pitchFamily="34" charset="0"/>
                <a:sym typeface="Arial" panose="020B0604020202020204" pitchFamily="34" charset="0"/>
              </a:rPr>
              <a:t>But </a:t>
            </a:r>
            <a:r>
              <a:rPr lang="zh-CN" altLang="en-US" sz="2800" dirty="0">
                <a:cs typeface="Arial" panose="020B0604020202020204" pitchFamily="34" charset="0"/>
                <a:sym typeface="Arial" panose="020B0604020202020204" pitchFamily="34" charset="0"/>
              </a:rPr>
              <a:t>don</a:t>
            </a:r>
            <a:r>
              <a:rPr lang="en-US" sz="2800" dirty="0">
                <a:cs typeface="Arial" panose="020B0604020202020204" pitchFamily="34" charset="0"/>
                <a:sym typeface="Arial" panose="020B0604020202020204" pitchFamily="34" charset="0"/>
              </a:rPr>
              <a:t>’</a:t>
            </a:r>
            <a:r>
              <a:rPr lang="zh-CN" altLang="en-US" sz="2800" dirty="0">
                <a:cs typeface="Arial" panose="020B0604020202020204" pitchFamily="34" charset="0"/>
                <a:sym typeface="Arial" panose="020B0604020202020204" pitchFamily="34" charset="0"/>
              </a:rPr>
              <a:t>t move him. Let</a:t>
            </a:r>
            <a:r>
              <a:rPr lang="en-US" sz="2800" dirty="0">
                <a:cs typeface="Arial" panose="020B0604020202020204" pitchFamily="34" charset="0"/>
                <a:sym typeface="Arial" panose="020B0604020202020204" pitchFamily="34" charset="0"/>
              </a:rPr>
              <a:t>’</a:t>
            </a:r>
            <a:r>
              <a:rPr lang="zh-CN" altLang="en-US" sz="2800" dirty="0">
                <a:cs typeface="Arial" panose="020B0604020202020204" pitchFamily="34" charset="0"/>
                <a:sym typeface="Arial" panose="020B0604020202020204" pitchFamily="34" charset="0"/>
              </a:rPr>
              <a:t>s wait for someone 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cs typeface="Arial" panose="020B0604020202020204" pitchFamily="34" charset="0"/>
                <a:sym typeface="Arial" panose="020B0604020202020204" pitchFamily="34" charset="0"/>
              </a:rPr>
              <a:t>           </a:t>
            </a:r>
            <a:r>
              <a:rPr lang="zh-CN" altLang="en-US" sz="2800" dirty="0" smtClean="0">
                <a:cs typeface="Arial" panose="020B0604020202020204" pitchFamily="34" charset="0"/>
                <a:sym typeface="Arial" panose="020B0604020202020204" pitchFamily="34" charset="0"/>
              </a:rPr>
              <a:t>with </a:t>
            </a:r>
            <a:r>
              <a:rPr lang="zh-CN" altLang="en-US" sz="2800" dirty="0">
                <a:cs typeface="Arial" panose="020B0604020202020204" pitchFamily="34" charset="0"/>
                <a:sym typeface="Arial" panose="020B0604020202020204" pitchFamily="34" charset="0"/>
              </a:rPr>
              <a:t>(5) </a:t>
            </a:r>
            <a:r>
              <a:rPr lang="en-US" sz="2800" dirty="0">
                <a:cs typeface="Arial" panose="020B0604020202020204" pitchFamily="34" charset="0"/>
                <a:sym typeface="Arial" panose="020B0604020202020204" pitchFamily="34" charset="0"/>
              </a:rPr>
              <a:t>________training.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00FF"/>
                </a:solidFill>
                <a:cs typeface="Arial" panose="020B0604020202020204" pitchFamily="34" charset="0"/>
                <a:sym typeface="Arial" panose="020B0604020202020204" pitchFamily="34" charset="0"/>
              </a:rPr>
              <a:t>Lingling: Ok.</a:t>
            </a:r>
          </a:p>
        </p:txBody>
      </p:sp>
      <p:sp>
        <p:nvSpPr>
          <p:cNvPr id="25603" name="Rectangle 7"/>
          <p:cNvSpPr>
            <a:spLocks noChangeArrowheads="1"/>
          </p:cNvSpPr>
          <p:nvPr/>
        </p:nvSpPr>
        <p:spPr bwMode="auto">
          <a:xfrm>
            <a:off x="2250282" y="1809065"/>
            <a:ext cx="15440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Cover</a:t>
            </a:r>
            <a:r>
              <a:rPr lang="zh-CN" altLang="en-US" sz="3600" b="1" i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5604" name="Rectangle 9"/>
          <p:cNvSpPr>
            <a:spLocks noChangeArrowheads="1"/>
          </p:cNvSpPr>
          <p:nvPr/>
        </p:nvSpPr>
        <p:spPr bwMode="auto">
          <a:xfrm>
            <a:off x="2663894" y="3098967"/>
            <a:ext cx="19030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i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medical </a:t>
            </a:r>
          </a:p>
        </p:txBody>
      </p:sp>
      <p:sp>
        <p:nvSpPr>
          <p:cNvPr id="25605" name="WordArt 5"/>
          <p:cNvSpPr>
            <a:spLocks noChangeArrowheads="1" noChangeShapeType="1"/>
          </p:cNvSpPr>
          <p:nvPr/>
        </p:nvSpPr>
        <p:spPr bwMode="auto">
          <a:xfrm>
            <a:off x="7704535" y="6381750"/>
            <a:ext cx="1257300" cy="3063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1600">
                <a:ln w="9525" cmpd="sng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en.12999.com</a:t>
            </a:r>
            <a:endParaRPr lang="zh-CN" altLang="en-US" sz="1600">
              <a:ln w="9525" cmpd="sng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152995" y="512838"/>
            <a:ext cx="8918972" cy="110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 Complete the news report with the correct form of the words </a:t>
            </a:r>
            <a:r>
              <a:rPr lang="en-US" sz="3200" dirty="0" smtClean="0">
                <a:solidFill>
                  <a:srgbClr val="000000"/>
                </a:solidFill>
                <a:sym typeface="Arial" panose="020B0604020202020204" pitchFamily="34" charset="0"/>
              </a:rPr>
              <a:t>in </a:t>
            </a:r>
            <a:r>
              <a:rPr 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the box.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18261" y="1736906"/>
            <a:ext cx="6669881" cy="46166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/>
              <a:t> clear  inside   power  rock   trouble   warn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243013" y="3136901"/>
            <a:ext cx="35444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600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51222" y="2450079"/>
            <a:ext cx="8722519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/>
              <a:t>Information is coming in that there could be(1)</a:t>
            </a:r>
            <a:r>
              <a:rPr lang="en-US" sz="2400" dirty="0"/>
              <a:t>________</a:t>
            </a:r>
            <a:r>
              <a:rPr lang="zh-CN" altLang="en-US" sz="2400" dirty="0"/>
              <a:t> </a:t>
            </a:r>
            <a:r>
              <a:rPr lang="en-US" sz="2400" dirty="0"/>
              <a:t>because of heavy rain in the north. The government is (2)_________people about falling (3)________. Some roads have a lot of rocks on them, but people are trying to (4)______them quickly. In some places there is no</a:t>
            </a:r>
            <a:r>
              <a:rPr lang="zh-CN" altLang="en-US" sz="2400" dirty="0"/>
              <a:t> </a:t>
            </a:r>
            <a:r>
              <a:rPr lang="en-US" sz="2400" dirty="0"/>
              <a:t>(5)________.And people must stay (6)________to keep away from falling rocks.</a:t>
            </a:r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6561258" y="2198571"/>
            <a:ext cx="14959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trouble</a:t>
            </a:r>
          </a:p>
        </p:txBody>
      </p:sp>
      <p:sp>
        <p:nvSpPr>
          <p:cNvPr id="26632" name="Rectangle 11"/>
          <p:cNvSpPr>
            <a:spLocks noChangeArrowheads="1"/>
          </p:cNvSpPr>
          <p:nvPr/>
        </p:nvSpPr>
        <p:spPr bwMode="auto">
          <a:xfrm>
            <a:off x="719786" y="2972614"/>
            <a:ext cx="17011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warning</a:t>
            </a:r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endParaRPr lang="zh-CN" altLang="en-US" sz="3200" b="1" i="1" dirty="0">
              <a:latin typeface="Times New Roman" panose="02020603050405020304" pitchFamily="18" charset="0"/>
            </a:endParaRPr>
          </a:p>
        </p:txBody>
      </p:sp>
      <p:sp>
        <p:nvSpPr>
          <p:cNvPr id="26633" name="Rectangle 13"/>
          <p:cNvSpPr>
            <a:spLocks noChangeArrowheads="1"/>
          </p:cNvSpPr>
          <p:nvPr/>
        </p:nvSpPr>
        <p:spPr bwMode="auto">
          <a:xfrm>
            <a:off x="5436048" y="3013790"/>
            <a:ext cx="1303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rocks </a:t>
            </a:r>
          </a:p>
        </p:txBody>
      </p:sp>
      <p:sp>
        <p:nvSpPr>
          <p:cNvPr id="26634" name="Rectangle 15"/>
          <p:cNvSpPr>
            <a:spLocks noChangeArrowheads="1"/>
          </p:cNvSpPr>
          <p:nvPr/>
        </p:nvSpPr>
        <p:spPr bwMode="auto">
          <a:xfrm>
            <a:off x="748198" y="3788907"/>
            <a:ext cx="10294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clear</a:t>
            </a:r>
          </a:p>
        </p:txBody>
      </p:sp>
      <p:sp>
        <p:nvSpPr>
          <p:cNvPr id="26635" name="Rectangle 17"/>
          <p:cNvSpPr>
            <a:spLocks noChangeArrowheads="1"/>
          </p:cNvSpPr>
          <p:nvPr/>
        </p:nvSpPr>
        <p:spPr bwMode="auto">
          <a:xfrm>
            <a:off x="649940" y="4221044"/>
            <a:ext cx="14173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power</a:t>
            </a:r>
            <a:r>
              <a:rPr lang="en-US" sz="3200" b="1" i="1" dirty="0">
                <a:latin typeface="Times New Roman" panose="02020603050405020304" pitchFamily="18" charset="0"/>
              </a:rPr>
              <a:t> </a:t>
            </a:r>
            <a:endParaRPr lang="zh-CN" altLang="en-US" sz="3200" b="1" i="1" dirty="0">
              <a:latin typeface="Times New Roman" panose="02020603050405020304" pitchFamily="18" charset="0"/>
            </a:endParaRPr>
          </a:p>
        </p:txBody>
      </p:sp>
      <p:sp>
        <p:nvSpPr>
          <p:cNvPr id="26636" name="Rectangle 19"/>
          <p:cNvSpPr>
            <a:spLocks noChangeArrowheads="1"/>
          </p:cNvSpPr>
          <p:nvPr/>
        </p:nvSpPr>
        <p:spPr bwMode="auto">
          <a:xfrm>
            <a:off x="5629017" y="4104701"/>
            <a:ext cx="11881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inside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utoUpdateAnimBg="0"/>
      <p:bldP spid="26632" grpId="0" autoUpdateAnimBg="0"/>
      <p:bldP spid="26633" grpId="0" autoUpdateAnimBg="0"/>
      <p:bldP spid="26634" grpId="0" autoUpdateAnimBg="0"/>
      <p:bldP spid="26635" grpId="0" autoUpdateAnimBg="0"/>
      <p:bldP spid="2663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 txBox="1">
            <a:spLocks noChangeArrowheads="1"/>
          </p:cNvSpPr>
          <p:nvPr/>
        </p:nvSpPr>
        <p:spPr bwMode="auto">
          <a:xfrm>
            <a:off x="322660" y="460375"/>
            <a:ext cx="846891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400"/>
              </a:lnSpc>
            </a:pPr>
            <a:r>
              <a:rPr 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Now read the report again and check (√) the true sentences.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56138" y="2060924"/>
            <a:ext cx="8882063" cy="39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</a:rPr>
              <a:t>1 There are problems everywhere because of rain.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2 The government is warning people about an   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   earthquake.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</a:rPr>
              <a:t>3 Some roads in the mountains have a lot of rocks on 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</a:rPr>
              <a:t>   them. 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/>
              <a:t>4 People are trying to clear the rocks off the roads.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</a:rPr>
              <a:t>5 There is no problem with power.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36910" y="3716339"/>
            <a:ext cx="5715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35719" y="5334000"/>
            <a:ext cx="4940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</a:rPr>
              <a:t>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ChangeArrowheads="1"/>
          </p:cNvSpPr>
          <p:nvPr/>
        </p:nvSpPr>
        <p:spPr bwMode="auto">
          <a:xfrm>
            <a:off x="150616" y="1312178"/>
            <a:ext cx="9026128" cy="3878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>
                <a:solidFill>
                  <a:srgbClr val="0000FF"/>
                </a:solidFill>
                <a:cs typeface="Times New Roman" panose="02020603050405020304" pitchFamily="18" charset="0"/>
              </a:rPr>
              <a:t>1 We were having _________at home when the</a:t>
            </a:r>
          </a:p>
          <a:p>
            <a:pPr>
              <a:lnSpc>
                <a:spcPct val="115000"/>
              </a:lnSpc>
            </a:pPr>
            <a:r>
              <a:rPr lang="zh-CN" altLang="en-US" sz="2400" dirty="0">
                <a:solidFill>
                  <a:srgbClr val="0000FF"/>
                </a:solidFill>
              </a:rPr>
              <a:t>   </a:t>
            </a:r>
            <a:r>
              <a:rPr lang="en-US" sz="2400" dirty="0">
                <a:solidFill>
                  <a:srgbClr val="0000FF"/>
                </a:solidFill>
                <a:cs typeface="Times New Roman" panose="02020603050405020304" pitchFamily="18" charset="0"/>
              </a:rPr>
              <a:t>earthquake happened.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cs typeface="Times New Roman" panose="02020603050405020304" pitchFamily="18" charset="0"/>
              </a:rPr>
              <a:t>2 The room started to  __________.      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rgbClr val="0000FF"/>
                </a:solidFill>
                <a:cs typeface="Times New Roman" panose="02020603050405020304" pitchFamily="18" charset="0"/>
              </a:rPr>
              <a:t>3 Father shouted to everyone to get under the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rgbClr val="0000FF"/>
                </a:solidFill>
                <a:cs typeface="Times New Roman" panose="02020603050405020304" pitchFamily="18" charset="0"/>
              </a:rPr>
              <a:t>   __________.   </a:t>
            </a:r>
            <a:r>
              <a:rPr lang="en-US" sz="2400" dirty="0"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cs typeface="Times New Roman" panose="02020603050405020304" pitchFamily="18" charset="0"/>
              </a:rPr>
              <a:t>4 We could not get out of the room because the_______</a:t>
            </a:r>
          </a:p>
          <a:p>
            <a:pPr>
              <a:lnSpc>
                <a:spcPct val="115000"/>
              </a:lnSpc>
            </a:pPr>
            <a:r>
              <a:rPr lang="zh-CN" altLang="en-US" sz="2400" dirty="0"/>
              <a:t>   </a:t>
            </a:r>
            <a:r>
              <a:rPr lang="en-US" sz="2400" dirty="0">
                <a:cs typeface="Times New Roman" panose="02020603050405020304" pitchFamily="18" charset="0"/>
              </a:rPr>
              <a:t>would not open.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rgbClr val="0000FF"/>
                </a:solidFill>
                <a:cs typeface="Times New Roman" panose="02020603050405020304" pitchFamily="18" charset="0"/>
              </a:rPr>
              <a:t>5 My father called for help on his ____________.  </a:t>
            </a:r>
            <a:r>
              <a:rPr lang="en-US" sz="2400" dirty="0">
                <a:cs typeface="Times New Roman" panose="02020603050405020304" pitchFamily="18" charset="0"/>
              </a:rPr>
              <a:t>        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cs typeface="Times New Roman" panose="02020603050405020304" pitchFamily="18" charset="0"/>
              </a:rPr>
              <a:t>6 People came to help us and we left our_________.       </a:t>
            </a:r>
          </a:p>
        </p:txBody>
      </p:sp>
      <p:sp>
        <p:nvSpPr>
          <p:cNvPr id="28675" name="Rectangle 2"/>
          <p:cNvSpPr txBox="1">
            <a:spLocks noChangeArrowheads="1"/>
          </p:cNvSpPr>
          <p:nvPr/>
        </p:nvSpPr>
        <p:spPr bwMode="auto">
          <a:xfrm>
            <a:off x="144066" y="152401"/>
            <a:ext cx="8280797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en-US" sz="3200">
                <a:solidFill>
                  <a:srgbClr val="000000"/>
                </a:solidFill>
                <a:sym typeface="Arial" panose="020B0604020202020204" pitchFamily="34" charset="0"/>
              </a:rPr>
              <a:t>6</a:t>
            </a:r>
            <a:r>
              <a:rPr lang="zh-CN" altLang="en-US" sz="3200">
                <a:solidFill>
                  <a:srgbClr val="000000"/>
                </a:solidFill>
                <a:sym typeface="Arial" panose="020B0604020202020204" pitchFamily="34" charset="0"/>
              </a:rPr>
              <a:t>.</a:t>
            </a:r>
            <a:r>
              <a:rPr lang="en-US" sz="3200">
                <a:solidFill>
                  <a:srgbClr val="000000"/>
                </a:solidFill>
                <a:sym typeface="Arial" panose="020B0604020202020204" pitchFamily="34" charset="0"/>
              </a:rPr>
              <a:t> Listen and complete the sentences.</a:t>
            </a: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2763418" y="1024463"/>
            <a:ext cx="14414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dinner</a:t>
            </a:r>
          </a:p>
        </p:txBody>
      </p:sp>
      <p:sp>
        <p:nvSpPr>
          <p:cNvPr id="28677" name="Rectangle 10"/>
          <p:cNvSpPr>
            <a:spLocks noChangeArrowheads="1"/>
          </p:cNvSpPr>
          <p:nvPr/>
        </p:nvSpPr>
        <p:spPr bwMode="auto">
          <a:xfrm>
            <a:off x="3376148" y="1983612"/>
            <a:ext cx="12875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shake</a:t>
            </a:r>
          </a:p>
        </p:txBody>
      </p:sp>
      <p:sp>
        <p:nvSpPr>
          <p:cNvPr id="28678" name="Rectangle 11"/>
          <p:cNvSpPr>
            <a:spLocks noChangeArrowheads="1"/>
          </p:cNvSpPr>
          <p:nvPr/>
        </p:nvSpPr>
        <p:spPr bwMode="auto">
          <a:xfrm>
            <a:off x="144066" y="2911697"/>
            <a:ext cx="26340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kitchen table</a:t>
            </a:r>
          </a:p>
        </p:txBody>
      </p:sp>
      <p:sp>
        <p:nvSpPr>
          <p:cNvPr id="28679" name="Rectangle 12"/>
          <p:cNvSpPr>
            <a:spLocks noChangeArrowheads="1"/>
          </p:cNvSpPr>
          <p:nvPr/>
        </p:nvSpPr>
        <p:spPr bwMode="auto">
          <a:xfrm>
            <a:off x="6647835" y="3140984"/>
            <a:ext cx="1056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door</a:t>
            </a:r>
          </a:p>
        </p:txBody>
      </p:sp>
      <p:sp>
        <p:nvSpPr>
          <p:cNvPr id="28680" name="Rectangle 13"/>
          <p:cNvSpPr>
            <a:spLocks noChangeArrowheads="1"/>
          </p:cNvSpPr>
          <p:nvPr/>
        </p:nvSpPr>
        <p:spPr bwMode="auto">
          <a:xfrm>
            <a:off x="4647013" y="4041034"/>
            <a:ext cx="27622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phone</a:t>
            </a:r>
          </a:p>
        </p:txBody>
      </p:sp>
      <p:sp>
        <p:nvSpPr>
          <p:cNvPr id="28681" name="Rectangle 14"/>
          <p:cNvSpPr>
            <a:spLocks noChangeArrowheads="1"/>
          </p:cNvSpPr>
          <p:nvPr/>
        </p:nvSpPr>
        <p:spPr bwMode="auto">
          <a:xfrm>
            <a:off x="6234901" y="4698952"/>
            <a:ext cx="8258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</a:p>
        </p:txBody>
      </p:sp>
      <p:pic>
        <p:nvPicPr>
          <p:cNvPr id="28682" name="new_jh3_m12u3a6.mp3" descr="new_jh3_m12u3a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50" y="333375"/>
            <a:ext cx="492919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86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38348" fill="hold"/>
                                        <p:tgtEl>
                                          <p:spTgt spid="286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90488" y="1020763"/>
            <a:ext cx="8964216" cy="5592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3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600" dirty="0">
                <a:latin typeface="方正卡通简体" charset="-122"/>
                <a:ea typeface="方正卡通简体" charset="-122"/>
              </a:rPr>
              <a:t>祈使句表达说话人对对方的叮嘱、劝告、希望、禁止、建议、请求或命令等。祈使句一 般以动词原形开头，无时态和数的变化。</a:t>
            </a:r>
          </a:p>
          <a:p>
            <a:pPr>
              <a:lnSpc>
                <a:spcPct val="123000"/>
              </a:lnSpc>
            </a:pPr>
            <a:endParaRPr lang="en-US" sz="2000" dirty="0">
              <a:latin typeface="方正卡通简体" charset="-122"/>
              <a:ea typeface="方正卡通简体" charset="-122"/>
            </a:endParaRPr>
          </a:p>
          <a:p>
            <a:pPr>
              <a:lnSpc>
                <a:spcPts val="4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▲</a:t>
            </a:r>
            <a:r>
              <a:rPr lang="en-US" sz="3600" b="1" dirty="0">
                <a:solidFill>
                  <a:srgbClr val="FF0000"/>
                </a:solidFill>
                <a:latin typeface="方正卡通简体" charset="-122"/>
                <a:ea typeface="方正卡通简体" charset="-122"/>
              </a:rPr>
              <a:t>1. </a:t>
            </a:r>
            <a:r>
              <a:rPr lang="zh-CN" altLang="en-US" sz="3600" b="1" dirty="0">
                <a:solidFill>
                  <a:srgbClr val="FF0000"/>
                </a:solidFill>
                <a:latin typeface="方正卡通简体" charset="-122"/>
                <a:ea typeface="方正卡通简体" charset="-122"/>
              </a:rPr>
              <a:t>动词原形构成的祈使句</a:t>
            </a:r>
          </a:p>
          <a:p>
            <a:pPr>
              <a:lnSpc>
                <a:spcPts val="4000"/>
              </a:lnSpc>
            </a:pPr>
            <a:r>
              <a:rPr lang="zh-CN" altLang="en-US" sz="3600" dirty="0">
                <a:solidFill>
                  <a:srgbClr val="0000FF"/>
                </a:solidFill>
                <a:ea typeface="方正卡通简体" charset="-122"/>
                <a:sym typeface="Arial" panose="020B0604020202020204" pitchFamily="34" charset="0"/>
              </a:rPr>
              <a:t>肯定形式</a:t>
            </a:r>
          </a:p>
          <a:p>
            <a:pPr>
              <a:lnSpc>
                <a:spcPts val="4000"/>
              </a:lnSpc>
            </a:pPr>
            <a:r>
              <a:rPr lang="zh-CN" altLang="en-US" sz="3600" dirty="0">
                <a:solidFill>
                  <a:srgbClr val="0000FF"/>
                </a:solidFill>
                <a:sym typeface="Arial" panose="020B0604020202020204" pitchFamily="34" charset="0"/>
              </a:rPr>
              <a:t>Do</a:t>
            </a:r>
            <a:r>
              <a:rPr lang="zh-CN" altLang="en-US" sz="3600" dirty="0">
                <a:solidFill>
                  <a:srgbClr val="0000FF"/>
                </a:solidFill>
                <a:ea typeface="方正卡通简体" charset="-122"/>
                <a:sym typeface="Arial" panose="020B0604020202020204" pitchFamily="34" charset="0"/>
              </a:rPr>
              <a:t>型，即动词原形（+宾语）+其他</a:t>
            </a:r>
          </a:p>
          <a:p>
            <a:pPr>
              <a:lnSpc>
                <a:spcPts val="4000"/>
              </a:lnSpc>
            </a:pPr>
            <a:r>
              <a:rPr lang="zh-CN" altLang="en-US" sz="3600" dirty="0">
                <a:solidFill>
                  <a:srgbClr val="0000FF"/>
                </a:solidFill>
                <a:sym typeface="Arial" panose="020B0604020202020204" pitchFamily="34" charset="0"/>
              </a:rPr>
              <a:t>Be</a:t>
            </a:r>
            <a:r>
              <a:rPr lang="zh-CN" altLang="en-US" sz="3600" dirty="0">
                <a:solidFill>
                  <a:srgbClr val="0000FF"/>
                </a:solidFill>
                <a:ea typeface="方正卡通简体" charset="-122"/>
                <a:sym typeface="Arial" panose="020B0604020202020204" pitchFamily="34" charset="0"/>
              </a:rPr>
              <a:t>型，即</a:t>
            </a:r>
            <a:r>
              <a:rPr lang="zh-CN" altLang="en-US" sz="3600" dirty="0">
                <a:solidFill>
                  <a:srgbClr val="0000FF"/>
                </a:solidFill>
                <a:sym typeface="Arial" panose="020B0604020202020204" pitchFamily="34" charset="0"/>
              </a:rPr>
              <a:t>Be+</a:t>
            </a:r>
            <a:r>
              <a:rPr lang="zh-CN" altLang="en-US" sz="3600" dirty="0">
                <a:solidFill>
                  <a:srgbClr val="0000FF"/>
                </a:solidFill>
                <a:ea typeface="方正卡通简体" charset="-122"/>
                <a:sym typeface="Arial" panose="020B0604020202020204" pitchFamily="34" charset="0"/>
              </a:rPr>
              <a:t>表语（名词或形容词）+其他</a:t>
            </a:r>
          </a:p>
          <a:p>
            <a:pPr>
              <a:lnSpc>
                <a:spcPts val="4000"/>
              </a:lnSpc>
            </a:pPr>
            <a:r>
              <a:rPr lang="zh-CN" altLang="en-US" sz="3600" dirty="0">
                <a:ea typeface="方正卡通简体" charset="-122"/>
                <a:sym typeface="Arial" panose="020B0604020202020204" pitchFamily="34" charset="0"/>
              </a:rPr>
              <a:t>否定形式：动词原形前加</a:t>
            </a:r>
            <a:r>
              <a:rPr lang="zh-CN" altLang="en-US" sz="3600" dirty="0">
                <a:sym typeface="Arial" panose="020B0604020202020204" pitchFamily="34" charset="0"/>
              </a:rPr>
              <a:t>don't，</a:t>
            </a:r>
            <a:r>
              <a:rPr lang="zh-CN" altLang="en-US" sz="3600" dirty="0">
                <a:ea typeface="方正卡通简体" charset="-122"/>
                <a:sym typeface="Arial" panose="020B0604020202020204" pitchFamily="34" charset="0"/>
              </a:rPr>
              <a:t>也可以用否定副词</a:t>
            </a:r>
            <a:r>
              <a:rPr lang="zh-CN" altLang="en-US" sz="3600" dirty="0" smtClean="0">
                <a:sym typeface="Arial" panose="020B0604020202020204" pitchFamily="34" charset="0"/>
              </a:rPr>
              <a:t>never</a:t>
            </a:r>
            <a:r>
              <a:rPr lang="zh-CN" altLang="en-US" sz="3600" dirty="0" smtClean="0">
                <a:ea typeface="方正卡通简体" charset="-122"/>
                <a:sym typeface="Arial" panose="020B0604020202020204" pitchFamily="34" charset="0"/>
              </a:rPr>
              <a:t>开</a:t>
            </a:r>
            <a:r>
              <a:rPr lang="zh-CN" altLang="en-US" sz="3600" dirty="0">
                <a:ea typeface="方正卡通简体" charset="-122"/>
                <a:sym typeface="Arial" panose="020B0604020202020204" pitchFamily="34" charset="0"/>
              </a:rPr>
              <a:t>头。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225028" y="46039"/>
            <a:ext cx="27860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000" b="1" dirty="0">
                <a:solidFill>
                  <a:srgbClr val="0000FF"/>
                </a:solidFill>
                <a:ea typeface="HanWangWCL10" charset="-120"/>
              </a:rPr>
              <a:t>祈使句</a:t>
            </a:r>
          </a:p>
        </p:txBody>
      </p:sp>
      <p:sp>
        <p:nvSpPr>
          <p:cNvPr id="11268" name="Rectangle 4" descr="colored_paper1"/>
          <p:cNvSpPr>
            <a:spLocks noChangeArrowheads="1"/>
          </p:cNvSpPr>
          <p:nvPr/>
        </p:nvSpPr>
        <p:spPr bwMode="auto">
          <a:xfrm>
            <a:off x="90488" y="1090613"/>
            <a:ext cx="8964216" cy="199231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45" tIns="288290" rIns="360045" bIns="107950"/>
          <a:lstStyle/>
          <a:p>
            <a:r>
              <a:rPr lang="zh-CN" altLang="en-US" sz="3600" dirty="0">
                <a:solidFill>
                  <a:schemeClr val="bg1"/>
                </a:solidFill>
                <a:latin typeface="方正卡通简体" charset="-122"/>
                <a:ea typeface="方正卡通简体" charset="-122"/>
              </a:rPr>
              <a:t>此类祈使句喑含的主</a:t>
            </a:r>
            <a:r>
              <a:rPr lang="zh-TW" altLang="en-US" sz="3600" dirty="0">
                <a:solidFill>
                  <a:schemeClr val="bg1"/>
                </a:solidFill>
                <a:latin typeface="方正卡通简体" charset="-122"/>
                <a:ea typeface="方正卡通简体" charset="-122"/>
              </a:rPr>
              <a:t>语是</a:t>
            </a:r>
            <a:r>
              <a:rPr lang="en-US" sz="3600" dirty="0">
                <a:solidFill>
                  <a:schemeClr val="bg1"/>
                </a:solidFill>
                <a:ea typeface="方正卡通简体" charset="-122"/>
              </a:rPr>
              <a:t>you</a:t>
            </a:r>
            <a:r>
              <a:rPr lang="zh-CN" altLang="en-US" sz="3600" dirty="0">
                <a:solidFill>
                  <a:schemeClr val="bg1"/>
                </a:solidFill>
                <a:latin typeface="方正卡通简体" charset="-122"/>
                <a:ea typeface="方正卡通简体" charset="-122"/>
              </a:rPr>
              <a:t>，</a:t>
            </a:r>
            <a:r>
              <a:rPr lang="zh-TW" altLang="en-US" sz="3600" dirty="0">
                <a:solidFill>
                  <a:schemeClr val="bg1"/>
                </a:solidFill>
                <a:latin typeface="方正卡通简体" charset="-122"/>
                <a:ea typeface="方正卡通简体" charset="-122"/>
              </a:rPr>
              <a:t>但通常</a:t>
            </a:r>
            <a:r>
              <a:rPr lang="zh-CN" altLang="en-US" sz="3600" dirty="0">
                <a:solidFill>
                  <a:schemeClr val="bg1"/>
                </a:solidFill>
                <a:latin typeface="方正卡通简体" charset="-122"/>
                <a:ea typeface="方正卡通简体" charset="-122"/>
              </a:rPr>
              <a:t>省略</a:t>
            </a:r>
            <a:r>
              <a:rPr lang="zh-TW" altLang="en-US" sz="3600" dirty="0">
                <a:solidFill>
                  <a:schemeClr val="bg1"/>
                </a:solidFill>
                <a:latin typeface="方正卡通简体" charset="-122"/>
                <a:ea typeface="方正卡通简体" charset="-122"/>
              </a:rPr>
              <a:t>。</a:t>
            </a:r>
            <a:r>
              <a:rPr lang="zh-CN" altLang="en-US" sz="3600" dirty="0">
                <a:solidFill>
                  <a:schemeClr val="bg1"/>
                </a:solidFill>
                <a:latin typeface="方正卡通简体" charset="-122"/>
                <a:ea typeface="方正卡通简体" charset="-122"/>
              </a:rPr>
              <a:t>句首或句末有时加</a:t>
            </a:r>
            <a:r>
              <a:rPr lang="en-US" sz="3600" dirty="0">
                <a:solidFill>
                  <a:schemeClr val="bg1"/>
                </a:solidFill>
                <a:ea typeface="方正卡通简体" charset="-122"/>
                <a:sym typeface="Arial" panose="020B0604020202020204" pitchFamily="34" charset="0"/>
              </a:rPr>
              <a:t>please</a:t>
            </a:r>
            <a:r>
              <a:rPr lang="zh-CN" altLang="en-US" sz="3600" dirty="0">
                <a:solidFill>
                  <a:schemeClr val="bg1"/>
                </a:solidFill>
                <a:latin typeface="方正卡通简体" charset="-122"/>
                <a:ea typeface="方正卡通简体" charset="-122"/>
              </a:rPr>
              <a:t>，还可以加上称呼语，用逗号与句子主体隔开。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 autoUpdateAnimBg="0"/>
      <p:bldP spid="11268" grpId="1" bldLvl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 txBox="1">
            <a:spLocks noChangeArrowheads="1"/>
          </p:cNvSpPr>
          <p:nvPr/>
        </p:nvSpPr>
        <p:spPr bwMode="auto">
          <a:xfrm>
            <a:off x="109538" y="192089"/>
            <a:ext cx="8570119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sym typeface="Arial" panose="020B0604020202020204" pitchFamily="34" charset="0"/>
              </a:rPr>
              <a:t>7</a:t>
            </a:r>
            <a:r>
              <a:rPr lang="zh-CN" altLang="en-US" sz="2400" dirty="0">
                <a:solidFill>
                  <a:srgbClr val="000000"/>
                </a:solidFill>
                <a:sym typeface="Arial" panose="020B0604020202020204" pitchFamily="34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sym typeface="Arial" panose="020B0604020202020204" pitchFamily="34" charset="0"/>
              </a:rPr>
              <a:t> Read the passage and choose the correct answer.</a:t>
            </a:r>
          </a:p>
        </p:txBody>
      </p:sp>
      <p:pic>
        <p:nvPicPr>
          <p:cNvPr id="29699" name="new_jh3_m12u3a7.mp3" descr="new_jh3_m12u3a7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657" y="260351"/>
            <a:ext cx="573881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76514" y="881063"/>
            <a:ext cx="9067486" cy="597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61950" indent="-361950">
              <a:lnSpc>
                <a:spcPct val="115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</a:pPr>
            <a:r>
              <a:rPr lang="en-US" sz="2400" dirty="0">
                <a:solidFill>
                  <a:srgbClr val="0000FF"/>
                </a:solidFill>
                <a:ea typeface="幼圆" panose="02010509060101010101" pitchFamily="49" charset="-122"/>
              </a:rPr>
              <a:t>1 What is the best title for this passage?</a:t>
            </a:r>
          </a:p>
          <a:p>
            <a:pPr marL="361950" indent="-361950">
              <a:lnSpc>
                <a:spcPct val="115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</a:pPr>
            <a:r>
              <a:rPr lang="en-US" sz="2400" dirty="0">
                <a:solidFill>
                  <a:srgbClr val="0000FF"/>
                </a:solidFill>
                <a:ea typeface="幼圆" panose="02010509060101010101" pitchFamily="49" charset="-122"/>
              </a:rPr>
              <a:t> a) 2004 Asian tsunami.</a:t>
            </a:r>
            <a:r>
              <a:rPr lang="zh-CN" altLang="en-US" sz="2400" dirty="0">
                <a:solidFill>
                  <a:srgbClr val="0000FF"/>
                </a:solidFill>
                <a:ea typeface="幼圆" panose="02010509060101010101" pitchFamily="49" charset="-122"/>
              </a:rPr>
              <a:t>         </a:t>
            </a:r>
            <a:r>
              <a:rPr lang="en-US" sz="2400" dirty="0">
                <a:solidFill>
                  <a:srgbClr val="0000FF"/>
                </a:solidFill>
                <a:ea typeface="幼圆" panose="02010509060101010101" pitchFamily="49" charset="-122"/>
              </a:rPr>
              <a:t>b) A girl saves tourists from tsunami.</a:t>
            </a:r>
          </a:p>
          <a:p>
            <a:pPr marL="361950" indent="-361950">
              <a:lnSpc>
                <a:spcPct val="115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</a:pPr>
            <a:r>
              <a:rPr lang="en-US" sz="2400" dirty="0">
                <a:solidFill>
                  <a:srgbClr val="0000FF"/>
                </a:solidFill>
                <a:ea typeface="幼圆" panose="02010509060101010101" pitchFamily="49" charset="-122"/>
              </a:rPr>
              <a:t> c) Underwater earthquakes</a:t>
            </a:r>
          </a:p>
          <a:p>
            <a:pPr marL="361950" indent="-361950">
              <a:lnSpc>
                <a:spcPct val="115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</a:pPr>
            <a:endParaRPr lang="en-US" sz="1050" dirty="0">
              <a:ea typeface="幼圆" panose="02010509060101010101" pitchFamily="49" charset="-122"/>
            </a:endParaRPr>
          </a:p>
          <a:p>
            <a:pPr marL="361950" indent="-361950">
              <a:lnSpc>
                <a:spcPct val="115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</a:pPr>
            <a:r>
              <a:rPr lang="zh-CN" altLang="en-US" sz="2400" dirty="0">
                <a:ea typeface="幼圆" panose="02010509060101010101" pitchFamily="49" charset="-122"/>
              </a:rPr>
              <a:t>2 What did Tilly notice?</a:t>
            </a:r>
          </a:p>
          <a:p>
            <a:pPr marL="361950" indent="-361950">
              <a:lnSpc>
                <a:spcPct val="115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</a:pPr>
            <a:r>
              <a:rPr lang="zh-CN" altLang="en-US" sz="2400" dirty="0">
                <a:ea typeface="幼圆" panose="02010509060101010101" pitchFamily="49" charset="-122"/>
              </a:rPr>
              <a:t> a) Water coming to the beach.        b) People watching the water.</a:t>
            </a:r>
          </a:p>
          <a:p>
            <a:pPr marL="361950" indent="-361950">
              <a:lnSpc>
                <a:spcPct val="115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</a:pPr>
            <a:r>
              <a:rPr lang="zh-CN" altLang="en-US" sz="2400" dirty="0">
                <a:solidFill>
                  <a:srgbClr val="FF0000"/>
                </a:solidFill>
                <a:ea typeface="幼圆" panose="02010509060101010101" pitchFamily="49" charset="-122"/>
              </a:rPr>
              <a:t> </a:t>
            </a:r>
            <a:r>
              <a:rPr lang="zh-CN" altLang="en-US" sz="2400" dirty="0">
                <a:ea typeface="幼圆" panose="02010509060101010101" pitchFamily="49" charset="-122"/>
              </a:rPr>
              <a:t>c) Bubbles in the water.</a:t>
            </a:r>
          </a:p>
          <a:p>
            <a:pPr marL="361950" indent="-361950">
              <a:lnSpc>
                <a:spcPct val="115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</a:pPr>
            <a:endParaRPr lang="zh-CN" altLang="en-US" sz="1050" dirty="0">
              <a:ea typeface="幼圆" panose="02010509060101010101" pitchFamily="49" charset="-122"/>
            </a:endParaRPr>
          </a:p>
          <a:p>
            <a:pPr marL="361950" indent="-361950">
              <a:lnSpc>
                <a:spcPct val="115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</a:pPr>
            <a:r>
              <a:rPr lang="zh-CN" altLang="en-US" sz="2400" dirty="0">
                <a:solidFill>
                  <a:srgbClr val="0000FF"/>
                </a:solidFill>
                <a:ea typeface="幼圆" panose="02010509060101010101" pitchFamily="49" charset="-122"/>
              </a:rPr>
              <a:t>3 What does her teacher think of Tilly?</a:t>
            </a:r>
          </a:p>
          <a:p>
            <a:pPr marL="361950" indent="-361950">
              <a:lnSpc>
                <a:spcPct val="115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</a:pPr>
            <a:r>
              <a:rPr lang="zh-CN" altLang="en-US" sz="2400" dirty="0">
                <a:solidFill>
                  <a:srgbClr val="0000FF"/>
                </a:solidFill>
                <a:ea typeface="幼圆" panose="02010509060101010101" pitchFamily="49" charset="-122"/>
              </a:rPr>
              <a:t> a) She is lucky                      b) She does not do silly things.</a:t>
            </a:r>
          </a:p>
          <a:p>
            <a:pPr marL="361950" indent="-361950">
              <a:lnSpc>
                <a:spcPct val="115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</a:pPr>
            <a:r>
              <a:rPr lang="zh-CN" altLang="en-US" sz="2400" dirty="0">
                <a:solidFill>
                  <a:srgbClr val="0000FF"/>
                </a:solidFill>
                <a:ea typeface="幼圆" panose="02010509060101010101" pitchFamily="49" charset="-122"/>
              </a:rPr>
              <a:t> c) She is a clever student.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4031080" y="1064667"/>
            <a:ext cx="49404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90488" y="2672958"/>
            <a:ext cx="49404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38269" y="4581064"/>
            <a:ext cx="49404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</a:rPr>
              <a:t>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96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68624" fill="hold"/>
                                        <p:tgtEl>
                                          <p:spTgt spid="296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9"/>
                  </p:tgtEl>
                </p:cond>
              </p:nextCondLst>
            </p:seq>
          </p:childTnLst>
        </p:cTn>
      </p:par>
    </p:tnLst>
    <p:bldLst>
      <p:bldP spid="29701" grpId="0" autoUpdateAnimBg="0"/>
      <p:bldP spid="29702" grpId="0" autoUpdateAnimBg="0"/>
      <p:bldP spid="2970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44066" y="225426"/>
            <a:ext cx="8883253" cy="657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 ten-year-old </a:t>
            </a:r>
            <a:r>
              <a:rPr 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girl saved about one hundred other tourists in 2004 </a:t>
            </a:r>
            <a:r>
              <a:rPr lang="en-US" sz="3600" dirty="0">
                <a:solidFill>
                  <a:srgbClr val="FF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by</a:t>
            </a:r>
            <a:r>
              <a:rPr 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 warning them that a tsunami</a:t>
            </a:r>
            <a:r>
              <a:rPr lang="zh-CN" alt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..</a:t>
            </a:r>
            <a:r>
              <a:rPr 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ten-year-old  </a:t>
            </a:r>
            <a:r>
              <a:rPr lang="en-US" sz="3600" dirty="0">
                <a:solidFill>
                  <a:srgbClr val="0000FF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“</a:t>
            </a:r>
            <a:r>
              <a:rPr lang="zh-CN" altLang="en-US" sz="3600" dirty="0">
                <a:solidFill>
                  <a:srgbClr val="0000FF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十岁的”</a:t>
            </a:r>
          </a:p>
          <a:p>
            <a:pPr>
              <a:lnSpc>
                <a:spcPct val="130000"/>
              </a:lnSpc>
            </a:pPr>
            <a:r>
              <a:rPr lang="zh-CN" alt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▲</a:t>
            </a:r>
            <a:r>
              <a:rPr lang="zh-CN" altLang="en-US" sz="3600" dirty="0">
                <a:solidFill>
                  <a:srgbClr val="000000"/>
                </a:solidFill>
                <a:ea typeface="方正卡通简体" charset="-122"/>
                <a:sym typeface="Arial" panose="020B0604020202020204" pitchFamily="34" charset="0"/>
              </a:rPr>
              <a:t>基数词</a:t>
            </a:r>
            <a:r>
              <a:rPr lang="zh-CN" alt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+ year </a:t>
            </a:r>
            <a:r>
              <a:rPr lang="en-US" sz="36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(</a:t>
            </a:r>
            <a:r>
              <a:rPr lang="zh-CN" altLang="en-US" sz="36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注意单数</a:t>
            </a:r>
            <a:r>
              <a:rPr lang="en-US" sz="36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)</a:t>
            </a:r>
            <a:r>
              <a:rPr 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 + old </a:t>
            </a:r>
            <a:r>
              <a:rPr lang="zh-CN" altLang="en-US" sz="36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用作形容词 表示 </a:t>
            </a:r>
            <a:r>
              <a:rPr lang="en-US" sz="36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“</a:t>
            </a:r>
            <a:r>
              <a:rPr lang="zh-CN" altLang="en-US" sz="36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几岁的</a:t>
            </a:r>
            <a:r>
              <a:rPr lang="en-US" sz="36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”</a:t>
            </a:r>
          </a:p>
          <a:p>
            <a:pPr>
              <a:lnSpc>
                <a:spcPct val="130000"/>
              </a:lnSpc>
            </a:pPr>
            <a:r>
              <a:rPr lang="zh-CN" alt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▲</a:t>
            </a:r>
            <a:r>
              <a:rPr lang="zh-CN" altLang="en-US" sz="3600" dirty="0">
                <a:solidFill>
                  <a:srgbClr val="000000"/>
                </a:solidFill>
                <a:ea typeface="方正卡通简体" charset="-122"/>
                <a:sym typeface="Arial" panose="020B0604020202020204" pitchFamily="34" charset="0"/>
              </a:rPr>
              <a:t>复合形容词结构：基数词</a:t>
            </a:r>
            <a:r>
              <a:rPr lang="zh-CN" alt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—</a:t>
            </a:r>
            <a:r>
              <a:rPr lang="zh-CN" altLang="en-US" sz="3600" dirty="0">
                <a:solidFill>
                  <a:srgbClr val="000000"/>
                </a:solidFill>
                <a:ea typeface="方正卡通简体" charset="-122"/>
                <a:sym typeface="Arial" panose="020B0604020202020204" pitchFamily="34" charset="0"/>
              </a:rPr>
              <a:t>名词</a:t>
            </a:r>
            <a:r>
              <a:rPr lang="zh-CN" altLang="en-US" sz="36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单数</a:t>
            </a:r>
            <a:r>
              <a:rPr lang="zh-CN" alt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—</a:t>
            </a:r>
            <a:r>
              <a:rPr lang="zh-CN" altLang="en-US" sz="36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形容词，在句中只能做定语，不能做表语。</a:t>
            </a:r>
          </a:p>
          <a:p>
            <a:pPr>
              <a:lnSpc>
                <a:spcPct val="130000"/>
              </a:lnSpc>
            </a:pPr>
            <a:r>
              <a:rPr 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e.g. She has a eight</a:t>
            </a:r>
            <a:r>
              <a:rPr lang="zh-CN" alt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—</a:t>
            </a:r>
            <a:r>
              <a:rPr 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year</a:t>
            </a:r>
            <a:r>
              <a:rPr lang="zh-CN" alt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—</a:t>
            </a:r>
            <a:r>
              <a:rPr 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old brother.</a:t>
            </a:r>
            <a:endParaRPr lang="zh-CN" altLang="en-US" sz="3600" dirty="0">
              <a:solidFill>
                <a:srgbClr val="000000"/>
              </a:solidFill>
              <a:ea typeface="幼圆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30723" name="Rectangle 3" descr="colored_paper1"/>
          <p:cNvSpPr>
            <a:spLocks noChangeArrowheads="1"/>
          </p:cNvSpPr>
          <p:nvPr/>
        </p:nvSpPr>
        <p:spPr bwMode="auto">
          <a:xfrm>
            <a:off x="117873" y="406401"/>
            <a:ext cx="8964215" cy="399465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45" tIns="288290" rIns="360045" bIns="107950"/>
          <a:lstStyle/>
          <a:p>
            <a:pPr>
              <a:lnSpc>
                <a:spcPct val="135000"/>
              </a:lnSpc>
            </a:pPr>
            <a:r>
              <a:rPr lang="zh-CN" altLang="en-US" sz="3600" dirty="0">
                <a:solidFill>
                  <a:srgbClr val="000000"/>
                </a:solidFill>
                <a:ea typeface="方正卡通简体" charset="-122"/>
                <a:sym typeface="Arial" panose="020B0604020202020204" pitchFamily="34" charset="0"/>
              </a:rPr>
              <a:t>（中考链接）</a:t>
            </a:r>
            <a:endParaRPr lang="en-US" sz="3600" dirty="0">
              <a:solidFill>
                <a:srgbClr val="000000"/>
              </a:solidFill>
              <a:ea typeface="方正卡通简体" charset="-122"/>
              <a:sym typeface="Arial" panose="020B0604020202020204" pitchFamily="34" charset="0"/>
            </a:endParaRPr>
          </a:p>
          <a:p>
            <a:pPr>
              <a:lnSpc>
                <a:spcPct val="135000"/>
              </a:lnSpc>
            </a:pPr>
            <a:r>
              <a:rPr lang="zh-CN" alt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I don't believe that this______boy can paint such a nice picture.</a:t>
            </a:r>
          </a:p>
          <a:p>
            <a:pPr>
              <a:lnSpc>
                <a:spcPct val="135000"/>
              </a:lnSpc>
            </a:pPr>
            <a:r>
              <a:rPr lang="zh-CN" alt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A. five years old             B. five-years-old    </a:t>
            </a:r>
          </a:p>
          <a:p>
            <a:pPr>
              <a:lnSpc>
                <a:spcPct val="135000"/>
              </a:lnSpc>
            </a:pPr>
            <a:r>
              <a:rPr lang="zh-CN" alt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C. five-year-old              </a:t>
            </a:r>
            <a:endParaRPr lang="en-US" sz="3600" dirty="0">
              <a:solidFill>
                <a:srgbClr val="000000"/>
              </a:solidFill>
              <a:ea typeface="幼圆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30724" name="Rectangle 8"/>
          <p:cNvSpPr>
            <a:spLocks noChangeArrowheads="1"/>
          </p:cNvSpPr>
          <p:nvPr/>
        </p:nvSpPr>
        <p:spPr bwMode="auto">
          <a:xfrm>
            <a:off x="3977879" y="1376363"/>
            <a:ext cx="67678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i="1">
                <a:latin typeface="Times New Roman" panose="02020603050405020304" pitchFamily="18" charset="0"/>
              </a:rPr>
              <a:t> </a:t>
            </a:r>
            <a:r>
              <a:rPr lang="zh-CN" altLang="en-US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ldLvl="0" animBg="1" autoUpdateAnimBg="0"/>
      <p:bldP spid="30723" grpId="1" bldLvl="0" animBg="1" autoUpdateAnimBg="0"/>
      <p:bldP spid="30724" grpId="0" autoUpdateAnimBg="0"/>
      <p:bldP spid="30724" grpId="1" bldLvl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44067" y="82550"/>
            <a:ext cx="8964215" cy="689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FF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by</a:t>
            </a:r>
            <a:r>
              <a:rPr lang="en-US" sz="28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 warning them that a tsunami</a:t>
            </a:r>
            <a:r>
              <a:rPr lang="zh-CN" altLang="en-US" sz="28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..</a:t>
            </a:r>
            <a:r>
              <a:rPr lang="en-US" sz="28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0000FF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by</a:t>
            </a:r>
            <a:r>
              <a:rPr lang="zh-CN" altLang="en-US" sz="28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意思是“通过；以（某种方式）”，</a:t>
            </a:r>
            <a:r>
              <a:rPr lang="zh-CN" altLang="en-US" sz="2800" dirty="0">
                <a:solidFill>
                  <a:srgbClr val="0000FF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后面常跟名词，代词，</a:t>
            </a:r>
            <a:r>
              <a:rPr lang="zh-CN" altLang="en-US" sz="2800" dirty="0">
                <a:solidFill>
                  <a:srgbClr val="0000FF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V-ing</a:t>
            </a:r>
            <a:r>
              <a:rPr lang="zh-CN" altLang="en-US" sz="2800" dirty="0">
                <a:solidFill>
                  <a:srgbClr val="0000FF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形式，表示通过某种方式、手段等。</a:t>
            </a:r>
            <a:r>
              <a:rPr lang="zh-CN" altLang="en-US" sz="28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提问时用</a:t>
            </a:r>
            <a:r>
              <a:rPr lang="zh-CN" altLang="en-US" sz="28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how。</a:t>
            </a:r>
            <a:endParaRPr lang="zh-CN" altLang="en-US" sz="2800" dirty="0">
              <a:solidFill>
                <a:srgbClr val="0000FF"/>
              </a:solidFill>
              <a:latin typeface="方正卡通简体" charset="-122"/>
              <a:ea typeface="方正卡通简体" charset="-122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The old man makes his living by selling newspapers.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0000FF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by</a:t>
            </a:r>
            <a:r>
              <a:rPr lang="zh-CN" altLang="en-US" sz="2800" dirty="0">
                <a:solidFill>
                  <a:srgbClr val="0000FF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的其他几种用法：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1、表示方位“在......旁边”。</a:t>
            </a:r>
            <a:r>
              <a:rPr lang="zh-CN" altLang="en-US" sz="24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He sat down by the door.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2、表示时间“在......之前”。</a:t>
            </a:r>
            <a:r>
              <a:rPr lang="zh-CN" altLang="en-US" sz="24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Can you finish the work by 5 o'clock.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3、表示交通方式“搭乘”。</a:t>
            </a:r>
            <a:r>
              <a:rPr lang="zh-CN" altLang="en-US" sz="24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I go to school by bike.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4、</a:t>
            </a:r>
            <a:r>
              <a:rPr lang="zh-CN" altLang="en-US" sz="2800" dirty="0">
                <a:solidFill>
                  <a:srgbClr val="000000"/>
                </a:solidFill>
                <a:ea typeface="方正卡通简体" charset="-122"/>
                <a:sym typeface="Arial" panose="020B0604020202020204" pitchFamily="34" charset="0"/>
              </a:rPr>
              <a:t>by</a:t>
            </a:r>
            <a:r>
              <a:rPr lang="zh-CN" altLang="en-US" sz="28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固定搭配</a:t>
            </a:r>
            <a:r>
              <a:rPr lang="zh-CN" altLang="en-US" sz="24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。by the way</a:t>
            </a:r>
            <a:r>
              <a:rPr lang="zh-CN" altLang="en-US" sz="28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顺便说一下     </a:t>
            </a:r>
            <a:r>
              <a:rPr lang="zh-CN" altLang="en-US" sz="24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by oneself</a:t>
            </a:r>
            <a:r>
              <a:rPr lang="zh-CN" altLang="en-US" sz="2800" dirty="0">
                <a:solidFill>
                  <a:srgbClr val="00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独自一人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756048" y="593725"/>
            <a:ext cx="183356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3200" b="1">
              <a:latin typeface="Times New Roman" panose="02020603050405020304" pitchFamily="18" charset="0"/>
            </a:endParaRPr>
          </a:p>
          <a:p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16682" y="622301"/>
            <a:ext cx="8776097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360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2. Tilly’s teacher </a:t>
            </a:r>
            <a:r>
              <a:rPr lang="en-US" sz="3600">
                <a:solidFill>
                  <a:srgbClr val="FF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was</a:t>
            </a:r>
            <a:r>
              <a:rPr lang="en-US" sz="360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 very</a:t>
            </a:r>
            <a:r>
              <a:rPr lang="en-US" sz="3600">
                <a:solidFill>
                  <a:srgbClr val="FF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 proud of</a:t>
            </a:r>
            <a:r>
              <a:rPr lang="en-US" sz="360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 her</a:t>
            </a:r>
            <a:r>
              <a:rPr lang="zh-CN" altLang="en-US" sz="360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.</a:t>
            </a:r>
            <a:endParaRPr lang="en-US" sz="3600">
              <a:solidFill>
                <a:srgbClr val="000000"/>
              </a:solidFill>
              <a:ea typeface="幼圆" panose="02010509060101010101" pitchFamily="49" charset="-122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360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   </a:t>
            </a:r>
            <a:r>
              <a:rPr lang="zh-CN" altLang="en-US" sz="3600">
                <a:solidFill>
                  <a:srgbClr val="0000FF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  ▲</a:t>
            </a:r>
            <a:r>
              <a:rPr lang="en-US" sz="3600">
                <a:solidFill>
                  <a:srgbClr val="0000FF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be proud of  sb. </a:t>
            </a:r>
            <a:r>
              <a:rPr lang="zh-CN" altLang="en-US" sz="3600">
                <a:solidFill>
                  <a:srgbClr val="0000FF"/>
                </a:solidFill>
                <a:ea typeface="方正卡通简体" charset="-122"/>
                <a:sym typeface="Arial" panose="020B0604020202020204" pitchFamily="34" charset="0"/>
              </a:rPr>
              <a:t>为某人感到自豪</a:t>
            </a:r>
          </a:p>
          <a:p>
            <a:pPr>
              <a:lnSpc>
                <a:spcPct val="130000"/>
              </a:lnSpc>
            </a:pPr>
            <a:r>
              <a:rPr lang="zh-CN" altLang="en-US" sz="360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    Jack is very proud of his model plane.</a:t>
            </a:r>
          </a:p>
          <a:p>
            <a:pPr>
              <a:lnSpc>
                <a:spcPct val="130000"/>
              </a:lnSpc>
            </a:pPr>
            <a:r>
              <a:rPr lang="zh-CN" altLang="en-US" sz="3600">
                <a:solidFill>
                  <a:srgbClr val="000000"/>
                </a:solidFill>
                <a:ea typeface="方正卡通简体" charset="-122"/>
                <a:sym typeface="Arial" panose="020B0604020202020204" pitchFamily="34" charset="0"/>
              </a:rPr>
              <a:t>    杰克为他的飞机模型感到自豪。</a:t>
            </a:r>
          </a:p>
        </p:txBody>
      </p:sp>
      <p:sp>
        <p:nvSpPr>
          <p:cNvPr id="32772" name="Rectangle 4" descr="colored_paper1"/>
          <p:cNvSpPr>
            <a:spLocks noChangeArrowheads="1"/>
          </p:cNvSpPr>
          <p:nvPr/>
        </p:nvSpPr>
        <p:spPr bwMode="auto">
          <a:xfrm>
            <a:off x="90487" y="585788"/>
            <a:ext cx="8586788" cy="482332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45" tIns="288290" rIns="360045" bIns="107950"/>
          <a:lstStyle/>
          <a:p>
            <a:pPr>
              <a:lnSpc>
                <a:spcPct val="135000"/>
              </a:lnSpc>
            </a:pPr>
            <a:r>
              <a:rPr lang="zh-CN" altLang="en-US" sz="3600" dirty="0">
                <a:solidFill>
                  <a:srgbClr val="000000"/>
                </a:solidFill>
                <a:ea typeface="方正卡通简体" charset="-122"/>
                <a:sym typeface="Arial" panose="020B0604020202020204" pitchFamily="34" charset="0"/>
              </a:rPr>
              <a:t>（中考链接）</a:t>
            </a:r>
            <a:endParaRPr lang="en-US" sz="3600" dirty="0">
              <a:solidFill>
                <a:srgbClr val="000000"/>
              </a:solidFill>
              <a:ea typeface="方正卡通简体" charset="-122"/>
              <a:sym typeface="Arial" panose="020B0604020202020204" pitchFamily="34" charset="0"/>
            </a:endParaRPr>
          </a:p>
          <a:p>
            <a:pPr>
              <a:lnSpc>
                <a:spcPct val="135000"/>
              </a:lnSpc>
            </a:pPr>
            <a:r>
              <a:rPr lang="zh-CN" alt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Parents enjoy any progress their children have made and will feel____them.</a:t>
            </a:r>
          </a:p>
          <a:p>
            <a:pPr>
              <a:lnSpc>
                <a:spcPct val="135000"/>
              </a:lnSpc>
            </a:pPr>
            <a:r>
              <a:rPr lang="zh-CN" alt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A. angry with             B. interested in    </a:t>
            </a:r>
          </a:p>
          <a:p>
            <a:pPr>
              <a:lnSpc>
                <a:spcPct val="135000"/>
              </a:lnSpc>
            </a:pPr>
            <a:r>
              <a:rPr lang="zh-CN" altLang="en-US" sz="3600" dirty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C. proud of                D. worried </a:t>
            </a:r>
            <a:r>
              <a:rPr lang="zh-CN" altLang="en-US" sz="3600" dirty="0" smtClean="0">
                <a:solidFill>
                  <a:srgbClr val="000000"/>
                </a:solidFill>
                <a:ea typeface="幼圆" panose="02010509060101010101" pitchFamily="49" charset="-122"/>
                <a:sym typeface="Arial" panose="020B0604020202020204" pitchFamily="34" charset="0"/>
              </a:rPr>
              <a:t>about</a:t>
            </a:r>
            <a:endParaRPr lang="en-US" sz="3600" dirty="0">
              <a:solidFill>
                <a:srgbClr val="000000"/>
              </a:solidFill>
              <a:ea typeface="幼圆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32773" name="Rectangle 8"/>
          <p:cNvSpPr>
            <a:spLocks noChangeArrowheads="1"/>
          </p:cNvSpPr>
          <p:nvPr/>
        </p:nvSpPr>
        <p:spPr bwMode="auto">
          <a:xfrm>
            <a:off x="2250282" y="2349500"/>
            <a:ext cx="67678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i="1">
                <a:latin typeface="Times New Roman" panose="02020603050405020304" pitchFamily="18" charset="0"/>
              </a:rPr>
              <a:t> </a:t>
            </a:r>
            <a:r>
              <a:rPr lang="zh-CN" altLang="en-US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ldLvl="0" animBg="1" autoUpdateAnimBg="0"/>
      <p:bldP spid="32772" grpId="1" bldLvl="0" animBg="1" autoUpdateAnimBg="0"/>
      <p:bldP spid="32773" grpId="0" autoUpdateAnimBg="0"/>
      <p:bldP spid="32773" grpId="1" bldLvl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 txBox="1">
            <a:spLocks noChangeArrowheads="1"/>
          </p:cNvSpPr>
          <p:nvPr/>
        </p:nvSpPr>
        <p:spPr bwMode="auto">
          <a:xfrm>
            <a:off x="322221" y="260824"/>
            <a:ext cx="8212931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/>
          <a:lstStyle>
            <a:lvl1pPr marL="443230" indent="-4432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600" b="1" i="1" dirty="0"/>
              <a:t>Module task: Making a poster about </a:t>
            </a:r>
            <a:r>
              <a:rPr lang="en-US" sz="3600" b="1" i="1" dirty="0" smtClean="0"/>
              <a:t>preventing  accidents </a:t>
            </a:r>
            <a:r>
              <a:rPr lang="en-US" sz="3600" b="1" i="1" dirty="0"/>
              <a:t>at school</a:t>
            </a:r>
            <a:r>
              <a:rPr lang="zh-CN" altLang="en-US" sz="3600" b="1" i="1" dirty="0"/>
              <a:t>.</a:t>
            </a:r>
            <a:endParaRPr lang="en-US" sz="3600" b="1" i="1" dirty="0"/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322221" y="1556224"/>
            <a:ext cx="8570119" cy="7271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bg1"/>
            </a:solidFill>
            <a:miter lim="800000"/>
          </a:ln>
        </p:spPr>
        <p:txBody>
          <a:bodyPr wrap="none" lIns="118745" tIns="57785" rIns="118745" bIns="5778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solidFill>
                  <a:srgbClr val="000000"/>
                </a:solidFill>
                <a:sym typeface="Arial" panose="020B0604020202020204" pitchFamily="34" charset="0"/>
              </a:rPr>
              <a:t>8. Make a list of accidents that can happen at school.</a:t>
            </a:r>
          </a:p>
        </p:txBody>
      </p:sp>
      <p:graphicFrame>
        <p:nvGraphicFramePr>
          <p:cNvPr id="33796" name="Group 4"/>
          <p:cNvGraphicFramePr>
            <a:graphicFrameLocks noGrp="1"/>
          </p:cNvGraphicFramePr>
          <p:nvPr/>
        </p:nvGraphicFramePr>
        <p:xfrm>
          <a:off x="548879" y="2492375"/>
          <a:ext cx="7705726" cy="4288156"/>
        </p:xfrm>
        <a:graphic>
          <a:graphicData uri="http://schemas.openxmlformats.org/drawingml/2006/table">
            <a:tbl>
              <a:tblPr/>
              <a:tblGrid>
                <a:gridCol w="295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7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1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幼圆" panose="02010509060101010101" pitchFamily="49" charset="-122"/>
                        </a:rPr>
                        <a:t>School accidents</a:t>
                      </a: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幼圆" panose="02010509060101010101" pitchFamily="49" charset="-122"/>
                        </a:rPr>
                        <a:t>How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幼圆" panose="02010509060101010101" pitchFamily="49" charset="-122"/>
                        </a:rPr>
                        <a:t>where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幼圆" panose="02010509060101010101" pitchFamily="49" charset="-122"/>
                        </a:rPr>
                        <a:t>Hurting hands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幼圆" panose="02010509060101010101" pitchFamily="49" charset="-122"/>
                        </a:rPr>
                        <a:t>/ knees</a:t>
                      </a:r>
                      <a:r>
                        <a:rPr kumimoji="0" lang="zh-CN" alt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幼圆" panose="02010509060101010101" pitchFamily="49" charset="-122"/>
                        </a:rPr>
                        <a:t> </a:t>
                      </a: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幼圆" panose="02010509060101010101" pitchFamily="49" charset="-122"/>
                        </a:rPr>
                        <a:t>/</a:t>
                      </a:r>
                      <a:r>
                        <a:rPr kumimoji="0" lang="zh-CN" alt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幼圆" panose="02010509060101010101" pitchFamily="49" charset="-122"/>
                        </a:rPr>
                        <a:t> </a:t>
                      </a: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幼圆" panose="02010509060101010101" pitchFamily="49" charset="-122"/>
                        </a:rPr>
                        <a:t>legs</a:t>
                      </a: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幼圆" panose="02010509060101010101" pitchFamily="49" charset="-122"/>
                        </a:rPr>
                        <a:t>Running fast/ playing football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幼圆" panose="02010509060101010101" pitchFamily="49" charset="-122"/>
                        </a:rPr>
                        <a:t>Playground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7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幼圆" panose="02010509060101010101" pitchFamily="49" charset="-122"/>
                        </a:rPr>
                        <a:t>Hitting your head</a:t>
                      </a: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幼圆" panose="02010509060101010101" pitchFamily="49" charset="-122"/>
                        </a:rPr>
                        <a:t>Climbing a tree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幼圆" panose="02010509060101010101" pitchFamily="49" charset="-122"/>
                        </a:rPr>
                        <a:t>Garden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幼圆" panose="02010509060101010101" pitchFamily="49" charset="-122"/>
                        </a:rPr>
                        <a:t>…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幼圆" panose="02010509060101010101" pitchFamily="49" charset="-122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幼圆" panose="02010509060101010101" pitchFamily="49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幼圆" panose="02010509060101010101" pitchFamily="49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ldLvl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197644" y="260350"/>
            <a:ext cx="8453438" cy="21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9. Work in groups. Choose an accident from the list in </a:t>
            </a:r>
            <a:r>
              <a:rPr lang="zh-CN" altLang="en-US" sz="3200" dirty="0" smtClean="0">
                <a:solidFill>
                  <a:srgbClr val="000000"/>
                </a:solidFill>
                <a:sym typeface="Arial" panose="020B0604020202020204" pitchFamily="34" charset="0"/>
              </a:rPr>
              <a:t>Activity 8 </a:t>
            </a:r>
            <a:r>
              <a:rPr lang="zh-CN" alt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and give instructions about what to do.</a:t>
            </a: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710803" y="2997200"/>
            <a:ext cx="2031325" cy="241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sz="3600" b="1" i="1" dirty="0">
                <a:latin typeface="Times New Roman" panose="02020603050405020304" pitchFamily="18" charset="0"/>
              </a:rPr>
              <a:t>First…</a:t>
            </a:r>
          </a:p>
          <a:p>
            <a:pPr>
              <a:lnSpc>
                <a:spcPct val="140000"/>
              </a:lnSpc>
            </a:pPr>
            <a:r>
              <a:rPr lang="en-US" sz="3600" b="1" i="1" dirty="0">
                <a:latin typeface="Times New Roman" panose="02020603050405020304" pitchFamily="18" charset="0"/>
              </a:rPr>
              <a:t>Second…</a:t>
            </a:r>
          </a:p>
          <a:p>
            <a:pPr>
              <a:lnSpc>
                <a:spcPct val="140000"/>
              </a:lnSpc>
            </a:pPr>
            <a:r>
              <a:rPr lang="en-US" sz="3600" b="1" i="1" dirty="0">
                <a:latin typeface="Times New Roman" panose="02020603050405020304" pitchFamily="18" charset="0"/>
              </a:rPr>
              <a:t>Third</a:t>
            </a:r>
            <a:r>
              <a:rPr lang="en-US" sz="3600" b="1" i="1" dirty="0" smtClean="0">
                <a:latin typeface="Times New Roman" panose="02020603050405020304" pitchFamily="18" charset="0"/>
              </a:rPr>
              <a:t>… </a:t>
            </a:r>
            <a:endParaRPr lang="en-US" sz="3600" b="1" i="1" dirty="0">
              <a:latin typeface="Times New Roman" panose="02020603050405020304" pitchFamily="18" charset="0"/>
            </a:endParaRPr>
          </a:p>
        </p:txBody>
      </p:sp>
      <p:sp>
        <p:nvSpPr>
          <p:cNvPr id="34820" name="Rectangle 7"/>
          <p:cNvSpPr>
            <a:spLocks noChangeArrowheads="1"/>
          </p:cNvSpPr>
          <p:nvPr/>
        </p:nvSpPr>
        <p:spPr bwMode="auto">
          <a:xfrm>
            <a:off x="629840" y="2455714"/>
            <a:ext cx="64171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there is School accident…</a:t>
            </a:r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ChangeArrowheads="1"/>
          </p:cNvSpPr>
          <p:nvPr/>
        </p:nvSpPr>
        <p:spPr bwMode="auto">
          <a:xfrm>
            <a:off x="198835" y="476836"/>
            <a:ext cx="87213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10. Make a poster about preventing accidents at school </a:t>
            </a:r>
            <a:r>
              <a:rPr lang="zh-CN" altLang="en-US" sz="3200" dirty="0" smtClean="0">
                <a:solidFill>
                  <a:srgbClr val="000000"/>
                </a:solidFill>
                <a:sym typeface="Arial" panose="020B0604020202020204" pitchFamily="34" charset="0"/>
              </a:rPr>
              <a:t>using must </a:t>
            </a:r>
            <a:r>
              <a:rPr lang="zh-CN" alt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/ mustn’t. </a:t>
            </a:r>
            <a:r>
              <a:rPr 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Then Present your poster to the class.</a:t>
            </a:r>
          </a:p>
        </p:txBody>
      </p:sp>
      <p:pic>
        <p:nvPicPr>
          <p:cNvPr id="35843" name="Picture 6" descr="g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5748" y="2252663"/>
            <a:ext cx="5724525" cy="460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"/>
          <p:cNvSpPr>
            <a:spLocks noChangeArrowheads="1"/>
          </p:cNvSpPr>
          <p:nvPr/>
        </p:nvSpPr>
        <p:spPr bwMode="auto">
          <a:xfrm>
            <a:off x="1347" y="260824"/>
            <a:ext cx="91440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0000"/>
                </a:solidFill>
                <a:cs typeface="Arial" panose="020B0604020202020204" pitchFamily="34" charset="0"/>
              </a:rPr>
              <a:t>Have a nice </a:t>
            </a:r>
            <a:r>
              <a:rPr lang="zh-CN" altLang="en-US" sz="3600" dirty="0">
                <a:solidFill>
                  <a:srgbClr val="000000"/>
                </a:solidFill>
              </a:rPr>
              <a:t>d</a:t>
            </a:r>
            <a:r>
              <a:rPr lang="en-US" sz="3600" dirty="0">
                <a:solidFill>
                  <a:srgbClr val="000000"/>
                </a:solidFill>
                <a:cs typeface="Arial" panose="020B0604020202020204" pitchFamily="34" charset="0"/>
              </a:rPr>
              <a:t>ay! </a:t>
            </a:r>
            <a:r>
              <a:rPr lang="zh-CN" altLang="en-US" sz="3600" dirty="0">
                <a:solidFill>
                  <a:srgbClr val="000000"/>
                </a:solidFill>
              </a:rPr>
              <a:t>         </a:t>
            </a:r>
            <a:r>
              <a:rPr lang="zh-CN" altLang="en-US" sz="3600" dirty="0" smtClean="0">
                <a:solidFill>
                  <a:srgbClr val="000000"/>
                </a:solidFill>
                <a:ea typeface="方正卡通简体" charset="-122"/>
              </a:rPr>
              <a:t>祝</a:t>
            </a:r>
            <a:r>
              <a:rPr lang="zh-CN" altLang="en-US" sz="3600" dirty="0">
                <a:solidFill>
                  <a:srgbClr val="000000"/>
                </a:solidFill>
                <a:ea typeface="方正卡通简体" charset="-122"/>
              </a:rPr>
              <a:t>你度过美好的一天！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00FF"/>
                </a:solidFill>
                <a:cs typeface="Arial" panose="020B0604020202020204" pitchFamily="34" charset="0"/>
              </a:rPr>
              <a:t>Don’t waste your time!  </a:t>
            </a:r>
            <a:r>
              <a:rPr lang="zh-CN" altLang="en-US" sz="3600" dirty="0">
                <a:solidFill>
                  <a:srgbClr val="0000FF"/>
                </a:solidFill>
              </a:rPr>
              <a:t> </a:t>
            </a:r>
            <a:r>
              <a:rPr lang="zh-CN" altLang="en-US" sz="3600" dirty="0">
                <a:solidFill>
                  <a:srgbClr val="0000FF"/>
                </a:solidFill>
                <a:ea typeface="方正卡通简体" charset="-122"/>
                <a:sym typeface="Arial" panose="020B0604020202020204" pitchFamily="34" charset="0"/>
              </a:rPr>
              <a:t>别浪费时间 了！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0000"/>
                </a:solidFill>
                <a:cs typeface="Arial" panose="020B0604020202020204" pitchFamily="34" charset="0"/>
              </a:rPr>
              <a:t>Never be late again!  </a:t>
            </a:r>
            <a:r>
              <a:rPr lang="zh-CN" altLang="en-US" sz="3600" dirty="0">
                <a:solidFill>
                  <a:srgbClr val="000000"/>
                </a:solidFill>
              </a:rPr>
              <a:t>    </a:t>
            </a:r>
            <a:r>
              <a:rPr lang="zh-CN" altLang="en-US" sz="3600" dirty="0">
                <a:solidFill>
                  <a:srgbClr val="000000"/>
                </a:solidFill>
                <a:ea typeface="方正卡通简体" charset="-122"/>
                <a:sym typeface="Arial" panose="020B0604020202020204" pitchFamily="34" charset="0"/>
              </a:rPr>
              <a:t>再也不要迟到 了！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00FF"/>
                </a:solidFill>
                <a:ea typeface="方正卡通简体" charset="-122"/>
                <a:sym typeface="Arial" panose="020B0604020202020204" pitchFamily="34" charset="0"/>
              </a:rPr>
              <a:t>Come this way please ! </a:t>
            </a:r>
            <a:r>
              <a:rPr lang="zh-TW" altLang="en-US" sz="3600" dirty="0">
                <a:solidFill>
                  <a:srgbClr val="0000FF"/>
                </a:solidFill>
                <a:ea typeface="方正卡通简体" charset="-122"/>
                <a:sym typeface="Arial" panose="020B0604020202020204" pitchFamily="34" charset="0"/>
              </a:rPr>
              <a:t>请走这边。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0000"/>
                </a:solidFill>
                <a:cs typeface="Arial" panose="020B0604020202020204" pitchFamily="34" charset="0"/>
              </a:rPr>
              <a:t>Please be quiet, boys!   </a:t>
            </a:r>
            <a:r>
              <a:rPr lang="zh-CN" altLang="en-US" sz="3600" dirty="0">
                <a:solidFill>
                  <a:srgbClr val="000000"/>
                </a:solidFill>
                <a:ea typeface="方正卡通简体" charset="-122"/>
                <a:sym typeface="Arial" panose="020B0604020202020204" pitchFamily="34" charset="0"/>
              </a:rPr>
              <a:t>男孩们，请安静！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00FF"/>
                </a:solidFill>
                <a:cs typeface="Arial" panose="020B0604020202020204" pitchFamily="34" charset="0"/>
              </a:rPr>
              <a:t>Make sure he’s warm.   </a:t>
            </a:r>
            <a:r>
              <a:rPr lang="zh-CN" altLang="en-US" sz="3600" dirty="0">
                <a:solidFill>
                  <a:srgbClr val="0000FF"/>
                </a:solidFill>
                <a:ea typeface="方正卡通简体" charset="-122"/>
                <a:sym typeface="Arial" panose="020B0604020202020204" pitchFamily="34" charset="0"/>
              </a:rPr>
              <a:t>确保他不受凉。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0000"/>
                </a:solidFill>
                <a:cs typeface="Arial" panose="020B0604020202020204" pitchFamily="34" charset="0"/>
              </a:rPr>
              <a:t>Don’t use the lift.   </a:t>
            </a:r>
            <a:r>
              <a:rPr lang="zh-CN" altLang="en-US" sz="3600" dirty="0">
                <a:solidFill>
                  <a:srgbClr val="000000"/>
                </a:solidFill>
              </a:rPr>
              <a:t>        </a:t>
            </a:r>
            <a:r>
              <a:rPr lang="zh-CN" altLang="en-US" sz="3600" dirty="0">
                <a:solidFill>
                  <a:srgbClr val="000000"/>
                </a:solidFill>
                <a:ea typeface="方正卡通简体" charset="-122"/>
                <a:sym typeface="Arial" panose="020B0604020202020204" pitchFamily="34" charset="0"/>
              </a:rPr>
              <a:t>不要使用电梯。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"/>
          <p:cNvSpPr>
            <a:spLocks noChangeArrowheads="1"/>
          </p:cNvSpPr>
          <p:nvPr/>
        </p:nvSpPr>
        <p:spPr bwMode="auto">
          <a:xfrm>
            <a:off x="252412" y="296863"/>
            <a:ext cx="8721329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▲</a:t>
            </a:r>
            <a:r>
              <a:rPr lang="en-US" sz="3600" b="1" dirty="0">
                <a:solidFill>
                  <a:srgbClr val="FF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2.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t> let’s</a:t>
            </a:r>
            <a:r>
              <a:rPr lang="zh-TW" altLang="en-US" sz="3600" b="1" dirty="0">
                <a:solidFill>
                  <a:srgbClr val="FF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构成的祈使句</a:t>
            </a:r>
            <a:endParaRPr lang="en-US" sz="3600" b="1" dirty="0">
              <a:solidFill>
                <a:srgbClr val="FF0000"/>
              </a:solidFill>
              <a:latin typeface="方正卡通简体" charset="-122"/>
              <a:ea typeface="方正卡通简体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方正卡通简体" charset="-122"/>
              </a:rPr>
              <a:t>这类祈使句往往用于提出建议。</a:t>
            </a:r>
          </a:p>
          <a:p>
            <a:pPr>
              <a:lnSpc>
                <a:spcPct val="150000"/>
              </a:lnSpc>
            </a:pPr>
            <a:r>
              <a:rPr lang="zh-CN" altLang="en-US" sz="3600" dirty="0">
                <a:latin typeface="Times New Roman" panose="02020603050405020304" pitchFamily="18" charset="0"/>
                <a:ea typeface="方正卡通简体" charset="-122"/>
              </a:rPr>
              <a:t>肯定结构：</a:t>
            </a:r>
            <a:r>
              <a:rPr lang="zh-CN" altLang="en-US" sz="3600" dirty="0">
                <a:ea typeface="方正卡通简体" charset="-122"/>
              </a:rPr>
              <a:t>Let+</a:t>
            </a:r>
            <a:r>
              <a:rPr lang="zh-CN" altLang="en-US" sz="3600" dirty="0">
                <a:latin typeface="Times New Roman" panose="02020603050405020304" pitchFamily="18" charset="0"/>
                <a:ea typeface="方正卡通简体" charset="-122"/>
              </a:rPr>
              <a:t>宾语+动原+其他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600" dirty="0">
                <a:latin typeface="Times New Roman" panose="02020603050405020304" pitchFamily="18" charset="0"/>
                <a:ea typeface="方正卡通简体" charset="-122"/>
              </a:rPr>
              <a:t>否定结构：</a:t>
            </a:r>
            <a:r>
              <a:rPr lang="zh-CN" altLang="en-US" sz="3600" dirty="0">
                <a:cs typeface="Times New Roman" panose="02020603050405020304" pitchFamily="18" charset="0"/>
              </a:rPr>
              <a:t>Don't let +</a:t>
            </a:r>
            <a:r>
              <a:rPr lang="zh-CN" altLang="en-US" sz="3600" dirty="0">
                <a:latin typeface="Times New Roman" panose="02020603050405020304" pitchFamily="18" charset="0"/>
                <a:ea typeface="方正卡通简体" charset="-122"/>
              </a:rPr>
              <a:t>宾语+动原+其他</a:t>
            </a:r>
          </a:p>
          <a:p>
            <a:pPr>
              <a:lnSpc>
                <a:spcPct val="150000"/>
              </a:lnSpc>
            </a:pPr>
            <a:r>
              <a:rPr lang="zh-CN" altLang="en-US" sz="3600" dirty="0">
                <a:latin typeface="Times New Roman" panose="02020603050405020304" pitchFamily="18" charset="0"/>
                <a:ea typeface="方正卡通简体" charset="-122"/>
              </a:rPr>
              <a:t>                   </a:t>
            </a:r>
            <a:r>
              <a:rPr lang="zh-CN" altLang="en-US" sz="3600" dirty="0">
                <a:ea typeface="方正卡通简体" charset="-122"/>
              </a:rPr>
              <a:t> Let+</a:t>
            </a:r>
            <a:r>
              <a:rPr lang="zh-CN" altLang="en-US" sz="3600" dirty="0">
                <a:latin typeface="Times New Roman" panose="02020603050405020304" pitchFamily="18" charset="0"/>
                <a:ea typeface="方正卡通简体" charset="-122"/>
              </a:rPr>
              <a:t>宾语+</a:t>
            </a:r>
            <a:r>
              <a:rPr lang="zh-CN" altLang="en-US" sz="3600" dirty="0">
                <a:ea typeface="方正卡通简体" charset="-122"/>
              </a:rPr>
              <a:t>not+</a:t>
            </a:r>
            <a:r>
              <a:rPr lang="zh-CN" altLang="en-US" sz="3600" dirty="0">
                <a:latin typeface="Times New Roman" panose="02020603050405020304" pitchFamily="18" charset="0"/>
                <a:ea typeface="方正卡通简体" charset="-122"/>
              </a:rPr>
              <a:t>动原+其他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▲</a:t>
            </a:r>
            <a:r>
              <a:rPr lang="en-US" sz="3600" b="1" dirty="0">
                <a:solidFill>
                  <a:srgbClr val="FF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3. </a:t>
            </a:r>
            <a:r>
              <a:rPr lang="zh-CN" altLang="en-US" sz="3600" b="1" dirty="0">
                <a:solidFill>
                  <a:srgbClr val="FF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无动词祈使句</a:t>
            </a:r>
          </a:p>
          <a:p>
            <a:r>
              <a:rPr lang="zh-CN" altLang="en-US" sz="3600" dirty="0">
                <a:solidFill>
                  <a:srgbClr val="0000FF"/>
                </a:solidFill>
                <a:latin typeface="方正卡通简体" charset="-122"/>
                <a:ea typeface="方正卡通简体" charset="-122"/>
              </a:rPr>
              <a:t>祈使句还可用名词、形容词、副词以及以</a:t>
            </a:r>
            <a:r>
              <a:rPr lang="zh-CN" altLang="en-US" sz="3600" dirty="0">
                <a:solidFill>
                  <a:srgbClr val="0000FF"/>
                </a:solidFill>
                <a:ea typeface="方正卡通简体" charset="-122"/>
              </a:rPr>
              <a:t>no</a:t>
            </a:r>
            <a:r>
              <a:rPr lang="zh-CN" altLang="en-US" sz="3600" dirty="0">
                <a:solidFill>
                  <a:srgbClr val="0000FF"/>
                </a:solidFill>
                <a:latin typeface="方正卡通简体" charset="-122"/>
                <a:ea typeface="方正卡通简体" charset="-122"/>
              </a:rPr>
              <a:t>开头的短语充当。</a:t>
            </a:r>
            <a:endParaRPr lang="zh-TW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3" descr="colored_paper1"/>
          <p:cNvSpPr>
            <a:spLocks noChangeArrowheads="1"/>
          </p:cNvSpPr>
          <p:nvPr/>
        </p:nvSpPr>
        <p:spPr bwMode="auto">
          <a:xfrm>
            <a:off x="90488" y="4041034"/>
            <a:ext cx="9053512" cy="252010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45" tIns="288290" rIns="360045" bIns="107950"/>
          <a:lstStyle/>
          <a:p>
            <a:r>
              <a:rPr lang="zh-CN" altLang="en-US" sz="3600" dirty="0" smtClean="0">
                <a:solidFill>
                  <a:schemeClr val="bg1"/>
                </a:solidFill>
                <a:ea typeface="方正卡通简体" charset="-122"/>
              </a:rPr>
              <a:t>Let </a:t>
            </a:r>
            <a:r>
              <a:rPr lang="zh-CN" altLang="en-US" sz="3600" dirty="0">
                <a:solidFill>
                  <a:schemeClr val="bg1"/>
                </a:solidFill>
                <a:ea typeface="方正卡通简体" charset="-122"/>
              </a:rPr>
              <a:t>them go! 让他们走。</a:t>
            </a:r>
          </a:p>
          <a:p>
            <a:endParaRPr lang="zh-CN" altLang="en-US" sz="3600" dirty="0">
              <a:solidFill>
                <a:schemeClr val="bg1"/>
              </a:solidFill>
              <a:ea typeface="方正卡通简体" charset="-122"/>
            </a:endParaRPr>
          </a:p>
          <a:p>
            <a:r>
              <a:rPr lang="zh-CN" altLang="en-US" sz="3600" dirty="0">
                <a:solidFill>
                  <a:schemeClr val="bg1"/>
                </a:solidFill>
                <a:ea typeface="方正卡通简体" charset="-122"/>
              </a:rPr>
              <a:t>Don't let him go. = Let him not go.别让他走。</a:t>
            </a:r>
          </a:p>
        </p:txBody>
      </p:sp>
      <p:sp>
        <p:nvSpPr>
          <p:cNvPr id="13316" name="Rectangle 4" descr="colored_paper1"/>
          <p:cNvSpPr>
            <a:spLocks noChangeArrowheads="1"/>
          </p:cNvSpPr>
          <p:nvPr/>
        </p:nvSpPr>
        <p:spPr bwMode="auto">
          <a:xfrm>
            <a:off x="91679" y="225425"/>
            <a:ext cx="9052321" cy="287955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45" tIns="288290" rIns="360045" bIns="107950"/>
          <a:lstStyle/>
          <a:p>
            <a:r>
              <a:rPr lang="zh-CN" altLang="en-US" sz="3600" dirty="0" smtClean="0">
                <a:solidFill>
                  <a:schemeClr val="bg1"/>
                </a:solidFill>
                <a:ea typeface="方正卡通简体" charset="-122"/>
              </a:rPr>
              <a:t>Help</a:t>
            </a:r>
            <a:r>
              <a:rPr lang="zh-CN" altLang="en-US" sz="3600" dirty="0">
                <a:solidFill>
                  <a:schemeClr val="bg1"/>
                </a:solidFill>
                <a:ea typeface="方正卡通简体" charset="-122"/>
              </a:rPr>
              <a:t>! 救命！                       Careful! 小心！</a:t>
            </a:r>
          </a:p>
          <a:p>
            <a:endParaRPr lang="zh-CN" altLang="en-US" sz="3600" dirty="0">
              <a:solidFill>
                <a:schemeClr val="bg1"/>
              </a:solidFill>
              <a:ea typeface="方正卡通简体" charset="-122"/>
            </a:endParaRPr>
          </a:p>
          <a:p>
            <a:r>
              <a:rPr lang="zh-CN" altLang="en-US" sz="3600" dirty="0">
                <a:solidFill>
                  <a:schemeClr val="bg1"/>
                </a:solidFill>
                <a:ea typeface="方正卡通简体" charset="-122"/>
              </a:rPr>
              <a:t>No parking! 禁止停车！      Hands up! 举起手来！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nimBg="1" autoUpdateAnimBg="0"/>
      <p:bldP spid="13315" grpId="1" bldLvl="0" animBg="1" autoUpdateAnimBg="0"/>
      <p:bldP spid="13316" grpId="0" bldLvl="0" animBg="1" autoUpdateAnimBg="0"/>
      <p:bldP spid="13316" grpId="1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矩形 2"/>
          <p:cNvSpPr>
            <a:spLocks noChangeArrowheads="1"/>
          </p:cNvSpPr>
          <p:nvPr/>
        </p:nvSpPr>
        <p:spPr bwMode="auto">
          <a:xfrm>
            <a:off x="252412" y="120650"/>
            <a:ext cx="8891588" cy="664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dirty="0">
                <a:cs typeface="Arial" panose="020B0604020202020204" pitchFamily="34" charset="0"/>
              </a:rPr>
              <a:t>1. </a:t>
            </a:r>
            <a:r>
              <a:rPr lang="zh-CN" altLang="en-US" sz="3200" dirty="0"/>
              <a:t>—</a:t>
            </a:r>
            <a:r>
              <a:rPr lang="en-US" sz="3200" dirty="0">
                <a:cs typeface="Arial" panose="020B0604020202020204" pitchFamily="34" charset="0"/>
              </a:rPr>
              <a:t> ____ </a:t>
            </a:r>
            <a:r>
              <a:rPr lang="zh-CN" altLang="en-US" sz="3200" dirty="0"/>
              <a:t>up, Anna. It's seven thirty.</a:t>
            </a:r>
          </a:p>
          <a:p>
            <a:pPr>
              <a:lnSpc>
                <a:spcPct val="115000"/>
              </a:lnSpc>
            </a:pPr>
            <a:r>
              <a:rPr lang="zh-CN" altLang="en-US" sz="3200" dirty="0"/>
              <a:t>    —One more minute, Mum.</a:t>
            </a:r>
            <a:r>
              <a:rPr lang="en-US" sz="3200" dirty="0">
                <a:cs typeface="Arial" panose="020B0604020202020204" pitchFamily="34" charset="0"/>
              </a:rPr>
              <a:t/>
            </a:r>
            <a:br>
              <a:rPr lang="en-US" sz="3200" dirty="0">
                <a:cs typeface="Arial" panose="020B0604020202020204" pitchFamily="34" charset="0"/>
              </a:rPr>
            </a:br>
            <a:r>
              <a:rPr lang="en-US" sz="3200" dirty="0">
                <a:cs typeface="Arial" panose="020B0604020202020204" pitchFamily="34" charset="0"/>
              </a:rPr>
              <a:t>A. </a:t>
            </a:r>
            <a:r>
              <a:rPr lang="zh-CN" altLang="en-US" sz="3200" dirty="0"/>
              <a:t>Get</a:t>
            </a:r>
            <a:r>
              <a:rPr lang="en-US" sz="3200" dirty="0">
                <a:cs typeface="Arial" panose="020B0604020202020204" pitchFamily="34" charset="0"/>
              </a:rPr>
              <a:t>  </a:t>
            </a:r>
            <a:r>
              <a:rPr lang="zh-CN" altLang="en-US" sz="3200" dirty="0"/>
              <a:t>  </a:t>
            </a:r>
            <a:r>
              <a:rPr lang="en-US" sz="3200" dirty="0" smtClean="0">
                <a:cs typeface="Arial" panose="020B0604020202020204" pitchFamily="34" charset="0"/>
              </a:rPr>
              <a:t>B</a:t>
            </a:r>
            <a:r>
              <a:rPr lang="en-US" sz="3200" dirty="0">
                <a:cs typeface="Arial" panose="020B0604020202020204" pitchFamily="34" charset="0"/>
              </a:rPr>
              <a:t>. </a:t>
            </a:r>
            <a:r>
              <a:rPr lang="zh-CN" altLang="en-US" sz="3200" dirty="0"/>
              <a:t>Gets</a:t>
            </a:r>
            <a:r>
              <a:rPr lang="en-US" sz="3200" dirty="0">
                <a:cs typeface="Arial" panose="020B0604020202020204" pitchFamily="34" charset="0"/>
              </a:rPr>
              <a:t> </a:t>
            </a:r>
            <a:r>
              <a:rPr lang="zh-CN" altLang="en-US" sz="3200" dirty="0"/>
              <a:t>    </a:t>
            </a:r>
            <a:r>
              <a:rPr lang="en-US" sz="3200" dirty="0" smtClean="0">
                <a:cs typeface="Arial" panose="020B0604020202020204" pitchFamily="34" charset="0"/>
              </a:rPr>
              <a:t>C</a:t>
            </a:r>
            <a:r>
              <a:rPr lang="en-US" sz="3200" dirty="0">
                <a:cs typeface="Arial" panose="020B0604020202020204" pitchFamily="34" charset="0"/>
              </a:rPr>
              <a:t>. </a:t>
            </a:r>
            <a:r>
              <a:rPr lang="zh-CN" altLang="en-US" sz="3200" dirty="0"/>
              <a:t>Geting</a:t>
            </a:r>
            <a:r>
              <a:rPr lang="en-US" sz="3200" dirty="0">
                <a:cs typeface="Arial" panose="020B0604020202020204" pitchFamily="34" charset="0"/>
              </a:rPr>
              <a:t>  </a:t>
            </a:r>
            <a:r>
              <a:rPr lang="zh-CN" altLang="en-US" sz="3200" dirty="0"/>
              <a:t>   </a:t>
            </a:r>
            <a:r>
              <a:rPr lang="en-US" sz="3200" dirty="0" smtClean="0">
                <a:cs typeface="Arial" panose="020B0604020202020204" pitchFamily="34" charset="0"/>
              </a:rPr>
              <a:t>D</a:t>
            </a:r>
            <a:r>
              <a:rPr lang="en-US" sz="3200" dirty="0">
                <a:cs typeface="Arial" panose="020B0604020202020204" pitchFamily="34" charset="0"/>
              </a:rPr>
              <a:t>. </a:t>
            </a:r>
            <a:r>
              <a:rPr lang="zh-CN" altLang="en-US" sz="3200" dirty="0"/>
              <a:t>Got</a:t>
            </a:r>
          </a:p>
          <a:p>
            <a:pPr>
              <a:lnSpc>
                <a:spcPct val="115000"/>
              </a:lnSpc>
            </a:pPr>
            <a:r>
              <a:rPr lang="en-US" dirty="0">
                <a:cs typeface="Arial" panose="020B0604020202020204" pitchFamily="34" charset="0"/>
              </a:rPr>
              <a:t/>
            </a:r>
            <a:br>
              <a:rPr lang="en-US" dirty="0"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>2. </a:t>
            </a:r>
            <a:r>
              <a:rPr lang="zh-CN" altLang="en-US" sz="3200" dirty="0">
                <a:solidFill>
                  <a:srgbClr val="0000FF"/>
                </a:solidFill>
              </a:rPr>
              <a:t>—</a:t>
            </a:r>
            <a:r>
              <a:rPr 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> </a:t>
            </a:r>
            <a:r>
              <a:rPr lang="zh-CN" altLang="en-US" sz="3200" dirty="0">
                <a:solidFill>
                  <a:srgbClr val="0000FF"/>
                </a:solidFill>
              </a:rPr>
              <a:t>I'm leaving now.</a:t>
            </a:r>
          </a:p>
          <a:p>
            <a:pPr>
              <a:lnSpc>
                <a:spcPct val="115000"/>
              </a:lnSpc>
            </a:pPr>
            <a:r>
              <a:rPr lang="zh-CN" altLang="en-US" sz="3200" dirty="0">
                <a:solidFill>
                  <a:srgbClr val="0000FF"/>
                </a:solidFill>
              </a:rPr>
              <a:t>  </a:t>
            </a:r>
            <a:r>
              <a:rPr lang="zh-CN" altLang="en-US" sz="3200" dirty="0" smtClean="0">
                <a:solidFill>
                  <a:srgbClr val="0000FF"/>
                </a:solidFill>
              </a:rPr>
              <a:t>—___</a:t>
            </a:r>
            <a:r>
              <a:rPr lang="zh-CN" altLang="en-US" sz="3200" dirty="0">
                <a:solidFill>
                  <a:srgbClr val="0000FF"/>
                </a:solidFill>
              </a:rPr>
              <a:t>you turn off the lights and the computer.</a:t>
            </a:r>
            <a:r>
              <a:rPr 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rgbClr val="0000FF"/>
                </a:solidFill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>A. </a:t>
            </a:r>
            <a:r>
              <a:rPr lang="zh-CN" altLang="en-US" sz="3200" dirty="0">
                <a:solidFill>
                  <a:srgbClr val="0000FF"/>
                </a:solidFill>
              </a:rPr>
              <a:t>To make sure</a:t>
            </a:r>
            <a:r>
              <a:rPr 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zh-CN" altLang="en-US" sz="3200" dirty="0">
                <a:solidFill>
                  <a:srgbClr val="0000FF"/>
                </a:solidFill>
              </a:rPr>
              <a:t>      </a:t>
            </a:r>
            <a:r>
              <a:rPr lang="en-US" sz="3200" dirty="0" smtClean="0">
                <a:solidFill>
                  <a:srgbClr val="0000FF"/>
                </a:solidFill>
                <a:cs typeface="Arial" panose="020B0604020202020204" pitchFamily="34" charset="0"/>
              </a:rPr>
              <a:t>B</a:t>
            </a:r>
            <a:r>
              <a:rPr 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>. </a:t>
            </a:r>
            <a:r>
              <a:rPr lang="zh-CN" altLang="en-US" sz="3200" dirty="0">
                <a:solidFill>
                  <a:srgbClr val="0000FF"/>
                </a:solidFill>
              </a:rPr>
              <a:t>Make sure       </a:t>
            </a:r>
          </a:p>
          <a:p>
            <a:pPr>
              <a:lnSpc>
                <a:spcPct val="115000"/>
              </a:lnSpc>
            </a:pPr>
            <a:r>
              <a:rPr 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>C. </a:t>
            </a:r>
            <a:r>
              <a:rPr lang="zh-CN" altLang="en-US" sz="3200" dirty="0">
                <a:solidFill>
                  <a:srgbClr val="0000FF"/>
                </a:solidFill>
              </a:rPr>
              <a:t>Made sure</a:t>
            </a:r>
            <a:r>
              <a:rPr 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zh-CN" altLang="en-US" sz="3200" dirty="0">
                <a:solidFill>
                  <a:srgbClr val="0000FF"/>
                </a:solidFill>
              </a:rPr>
              <a:t>     </a:t>
            </a:r>
            <a:r>
              <a:rPr 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> </a:t>
            </a:r>
            <a:r>
              <a:rPr lang="zh-CN" altLang="en-US" sz="3200" dirty="0">
                <a:solidFill>
                  <a:srgbClr val="0000FF"/>
                </a:solidFill>
              </a:rPr>
              <a:t>   </a:t>
            </a:r>
            <a:r>
              <a:rPr lang="en-US" sz="3200" dirty="0" smtClean="0">
                <a:solidFill>
                  <a:srgbClr val="0000FF"/>
                </a:solidFill>
                <a:cs typeface="Arial" panose="020B0604020202020204" pitchFamily="34" charset="0"/>
              </a:rPr>
              <a:t>D</a:t>
            </a:r>
            <a:r>
              <a:rPr 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>. </a:t>
            </a:r>
            <a:r>
              <a:rPr lang="zh-CN" altLang="en-US" sz="3200" dirty="0">
                <a:solidFill>
                  <a:srgbClr val="0000FF"/>
                </a:solidFill>
              </a:rPr>
              <a:t>Making sure</a:t>
            </a:r>
          </a:p>
          <a:p>
            <a:pPr>
              <a:lnSpc>
                <a:spcPct val="115000"/>
              </a:lnSpc>
            </a:pPr>
            <a:endParaRPr lang="zh-CN" altLang="en-US" dirty="0">
              <a:solidFill>
                <a:srgbClr val="0000FF"/>
              </a:solidFill>
            </a:endParaRPr>
          </a:p>
          <a:p>
            <a:pPr>
              <a:lnSpc>
                <a:spcPct val="115000"/>
              </a:lnSpc>
            </a:pPr>
            <a:r>
              <a:rPr lang="zh-CN" altLang="en-US" sz="3200" dirty="0">
                <a:solidFill>
                  <a:srgbClr val="000000"/>
                </a:solidFill>
              </a:rPr>
              <a:t>3. </a:t>
            </a:r>
            <a:r>
              <a:rPr lang="zh-CN" altLang="en-US" sz="3200" dirty="0">
                <a:solidFill>
                  <a:srgbClr val="000000"/>
                </a:solidFill>
                <a:ea typeface="方正卡通简体" charset="-122"/>
              </a:rPr>
              <a:t>改为否定句</a:t>
            </a:r>
          </a:p>
          <a:p>
            <a:pPr>
              <a:lnSpc>
                <a:spcPct val="115000"/>
              </a:lnSpc>
            </a:pPr>
            <a:r>
              <a:rPr lang="zh-CN" altLang="en-US" sz="3200" dirty="0">
                <a:solidFill>
                  <a:srgbClr val="000000"/>
                </a:solidFill>
              </a:rPr>
              <a:t>Open the door, please.</a:t>
            </a:r>
            <a:r>
              <a:rPr lang="zh-CN" alt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→_____ </a:t>
            </a:r>
            <a:r>
              <a:rPr lang="zh-CN" altLang="en-US" sz="3200" dirty="0" smtClean="0">
                <a:solidFill>
                  <a:srgbClr val="000000"/>
                </a:solidFill>
                <a:sym typeface="Arial" panose="020B0604020202020204" pitchFamily="34" charset="0"/>
              </a:rPr>
              <a:t>_____ </a:t>
            </a:r>
            <a:r>
              <a:rPr lang="zh-CN" alt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the door, please.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534716" y="-71706"/>
            <a:ext cx="7286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480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1075135" y="2403901"/>
            <a:ext cx="4595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4800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342" name="TextBox 4"/>
          <p:cNvSpPr txBox="1">
            <a:spLocks noChangeArrowheads="1"/>
          </p:cNvSpPr>
          <p:nvPr/>
        </p:nvSpPr>
        <p:spPr bwMode="auto">
          <a:xfrm>
            <a:off x="4788011" y="5195417"/>
            <a:ext cx="24121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solidFill>
                  <a:srgbClr val="FF0000"/>
                </a:solidFill>
              </a:rPr>
              <a:t>Don't   open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969910" y="878622"/>
            <a:ext cx="3204178" cy="77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3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方正卡通简体" charset="-122"/>
                <a:ea typeface="方正卡通简体" charset="-122"/>
                <a:sym typeface="Arial" panose="020B0604020202020204" pitchFamily="34" charset="0"/>
              </a:rPr>
              <a:t>▲</a:t>
            </a:r>
            <a:r>
              <a:rPr lang="zh-CN" altLang="en-US" sz="3600" b="1" dirty="0">
                <a:solidFill>
                  <a:srgbClr val="FF0000"/>
                </a:solidFill>
                <a:latin typeface="方正卡通简体" charset="-122"/>
                <a:ea typeface="方正卡通简体" charset="-122"/>
              </a:rPr>
              <a:t>用法区别</a:t>
            </a:r>
            <a:endParaRPr lang="zh-CN" altLang="en-US" sz="3600" dirty="0">
              <a:ea typeface="方正卡通简体" charset="-122"/>
              <a:sym typeface="Arial" panose="020B0604020202020204" pitchFamily="34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0" y="47625"/>
            <a:ext cx="91439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800" b="1" dirty="0">
                <a:solidFill>
                  <a:srgbClr val="0000FF"/>
                </a:solidFill>
                <a:ea typeface="文鼎石头体" charset="-122"/>
              </a:rPr>
              <a:t>情态动词</a:t>
            </a:r>
            <a:r>
              <a:rPr lang="zh-CN" altLang="en-US" sz="4800" b="1" dirty="0">
                <a:solidFill>
                  <a:srgbClr val="FF0000"/>
                </a:solidFill>
                <a:latin typeface="HanWangWCL10" charset="-120"/>
                <a:ea typeface="HanWangWCL10" charset="-120"/>
              </a:rPr>
              <a:t>must, can, could</a:t>
            </a:r>
            <a:r>
              <a:rPr lang="zh-CN" altLang="en-US" sz="4800" b="1" dirty="0">
                <a:solidFill>
                  <a:srgbClr val="0000FF"/>
                </a:solidFill>
                <a:ea typeface="文鼎石头体" charset="-122"/>
              </a:rPr>
              <a:t>表推测</a:t>
            </a:r>
          </a:p>
        </p:txBody>
      </p:sp>
      <p:graphicFrame>
        <p:nvGraphicFramePr>
          <p:cNvPr id="15364" name="Group 4"/>
          <p:cNvGraphicFramePr>
            <a:graphicFrameLocks noGrp="1"/>
          </p:cNvGraphicFramePr>
          <p:nvPr/>
        </p:nvGraphicFramePr>
        <p:xfrm>
          <a:off x="-17794" y="1632676"/>
          <a:ext cx="9143999" cy="5212080"/>
        </p:xfrm>
        <a:graphic>
          <a:graphicData uri="http://schemas.openxmlformats.org/drawingml/2006/table">
            <a:tbl>
              <a:tblPr/>
              <a:tblGrid>
                <a:gridCol w="128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2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must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方正卡通简体" charset="-122"/>
                          <a:ea typeface="方正卡通简体" charset="-122"/>
                        </a:rPr>
                        <a:t>表推测时常用在肯定句中，语气较为肯定，此时</a:t>
                      </a: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方正卡通简体" charset="-122"/>
                        </a:rPr>
                        <a:t>must</a:t>
                      </a: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方正卡通简体" charset="-122"/>
                          <a:ea typeface="方正卡通简体" charset="-122"/>
                        </a:rPr>
                        <a:t>可以翻译成“一定；准是”。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can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方正卡通简体" charset="-122"/>
                          <a:ea typeface="方正卡通简体" charset="-122"/>
                        </a:rPr>
                        <a:t>表推测时常用在否定句或疑问句中，是有把握的否定推测，意为“不可能”。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9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could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方正卡通简体" charset="-122"/>
                          <a:ea typeface="方正卡通简体" charset="-122"/>
                        </a:rPr>
                        <a:t>可以用于肯定句、否定句或疑问句中，也可以表示过去的可能性，表示可能发生，程度比</a:t>
                      </a: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方正卡通简体" charset="-122"/>
                        </a:rPr>
                        <a:t>can</a:t>
                      </a: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方正卡通简体" charset="-122"/>
                          <a:ea typeface="方正卡通简体" charset="-122"/>
                        </a:rPr>
                        <a:t>弱。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539354" y="1341439"/>
            <a:ext cx="79057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矩形 3"/>
          <p:cNvSpPr>
            <a:spLocks noChangeArrowheads="1"/>
          </p:cNvSpPr>
          <p:nvPr/>
        </p:nvSpPr>
        <p:spPr bwMode="auto">
          <a:xfrm>
            <a:off x="116681" y="273386"/>
            <a:ext cx="8964216" cy="549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方正卡通简体" charset="-122"/>
              </a:rPr>
              <a:t>请仔细对比下列一组句子</a:t>
            </a:r>
          </a:p>
          <a:p>
            <a:pPr>
              <a:lnSpc>
                <a:spcPct val="115000"/>
              </a:lnSpc>
            </a:pPr>
            <a:r>
              <a:rPr lang="en-US" sz="2800" dirty="0">
                <a:solidFill>
                  <a:srgbClr val="0000FF"/>
                </a:solidFill>
                <a:cs typeface="Times New Roman" panose="02020603050405020304" pitchFamily="18" charset="0"/>
              </a:rPr>
              <a:t>Who sent the present? </a:t>
            </a:r>
            <a:r>
              <a:rPr 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Can</a:t>
            </a:r>
            <a:r>
              <a:rPr lang="en-US" sz="2800" dirty="0">
                <a:solidFill>
                  <a:srgbClr val="0000FF"/>
                </a:solidFill>
                <a:cs typeface="Times New Roman" panose="02020603050405020304" pitchFamily="18" charset="0"/>
              </a:rPr>
              <a:t> it be your brother?</a:t>
            </a:r>
          </a:p>
          <a:p>
            <a:pPr>
              <a:lnSpc>
                <a:spcPct val="115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方正卡通简体" charset="-122"/>
                <a:sym typeface="Arial" panose="020B0604020202020204" pitchFamily="34" charset="0"/>
              </a:rPr>
              <a:t>是谁送来的礼物啊？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方正卡通简体" charset="-122"/>
                <a:sym typeface="Arial" panose="020B0604020202020204" pitchFamily="34" charset="0"/>
              </a:rPr>
              <a:t>会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方正卡通简体" charset="-122"/>
                <a:sym typeface="Arial" panose="020B0604020202020204" pitchFamily="34" charset="0"/>
              </a:rPr>
              <a:t>是你哥哥吗？ （询问可能性）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方正卡通简体" charset="-122"/>
              <a:sym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cs typeface="Times New Roman" panose="02020603050405020304" pitchFamily="18" charset="0"/>
                <a:sym typeface="Arial" panose="020B0604020202020204" pitchFamily="34" charset="0"/>
              </a:rPr>
              <a:t>It </a:t>
            </a:r>
            <a:r>
              <a:rPr lang="en-US" sz="2800" dirty="0">
                <a:solidFill>
                  <a:srgbClr val="FF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must</a:t>
            </a:r>
            <a:r>
              <a:rPr lang="en-US" sz="2800" dirty="0">
                <a:cs typeface="Times New Roman" panose="02020603050405020304" pitchFamily="18" charset="0"/>
                <a:sym typeface="Arial" panose="020B0604020202020204" pitchFamily="34" charset="0"/>
              </a:rPr>
              <a:t> be your brother. I saw him in your room just now.</a:t>
            </a:r>
          </a:p>
          <a:p>
            <a:pPr>
              <a:lnSpc>
                <a:spcPct val="115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方正卡通简体" charset="-122"/>
                <a:sym typeface="Arial" panose="020B0604020202020204" pitchFamily="34" charset="0"/>
              </a:rPr>
              <a:t>肯定</a:t>
            </a:r>
            <a:r>
              <a:rPr lang="zh-CN" altLang="en-US" sz="2800" dirty="0">
                <a:latin typeface="Times New Roman" panose="02020603050405020304" pitchFamily="18" charset="0"/>
                <a:ea typeface="方正卡通简体" charset="-122"/>
                <a:sym typeface="Arial" panose="020B0604020202020204" pitchFamily="34" charset="0"/>
              </a:rPr>
              <a:t>是你哥哥，我刚才看见他在 你的房间里。</a:t>
            </a:r>
            <a:endParaRPr lang="en-US" sz="2800" dirty="0">
              <a:latin typeface="Times New Roman" panose="02020603050405020304" pitchFamily="18" charset="0"/>
              <a:ea typeface="方正卡通简体" charset="-122"/>
              <a:sym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方正卡通简体" charset="-122"/>
                <a:sym typeface="Arial" panose="020B0604020202020204" pitchFamily="34" charset="0"/>
              </a:rPr>
              <a:t>（语气强烈，表示非常肯定）</a:t>
            </a:r>
            <a:endParaRPr lang="en-US" sz="2800" dirty="0">
              <a:latin typeface="Times New Roman" panose="02020603050405020304" pitchFamily="18" charset="0"/>
              <a:ea typeface="方正卡通简体" charset="-122"/>
              <a:sym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solidFill>
                  <a:srgbClr val="0000FF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It </a:t>
            </a:r>
            <a:r>
              <a:rPr lang="en-US" sz="2800" dirty="0">
                <a:solidFill>
                  <a:srgbClr val="FF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can't</a:t>
            </a:r>
            <a:r>
              <a:rPr lang="en-US" sz="2800" dirty="0">
                <a:solidFill>
                  <a:srgbClr val="0000FF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 be my brother. He is still in France.</a:t>
            </a:r>
          </a:p>
          <a:p>
            <a:pPr>
              <a:lnSpc>
                <a:spcPct val="115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方正卡通简体" charset="-122"/>
                <a:sym typeface="Arial" panose="020B0604020202020204" pitchFamily="34" charset="0"/>
              </a:rPr>
              <a:t>不可能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方正卡通简体" charset="-122"/>
                <a:sym typeface="Arial" panose="020B0604020202020204" pitchFamily="34" charset="0"/>
              </a:rPr>
              <a:t>是我哥哥，他还在法国呢。（表示不可能）</a:t>
            </a:r>
          </a:p>
          <a:p>
            <a:pPr>
              <a:lnSpc>
                <a:spcPct val="115000"/>
              </a:lnSpc>
            </a:pPr>
            <a:r>
              <a:rPr lang="zh-CN" altLang="en-US" sz="2800" dirty="0">
                <a:cs typeface="Times New Roman" panose="02020603050405020304" pitchFamily="18" charset="0"/>
                <a:sym typeface="Arial" panose="020B0604020202020204" pitchFamily="34" charset="0"/>
              </a:rPr>
              <a:t>It </a:t>
            </a:r>
            <a:r>
              <a:rPr lang="zh-CN" altLang="en-US" sz="2800" dirty="0">
                <a:solidFill>
                  <a:srgbClr val="FF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could</a:t>
            </a:r>
            <a:r>
              <a:rPr lang="zh-CN" altLang="en-US" sz="2800" dirty="0">
                <a:cs typeface="Times New Roman" panose="02020603050405020304" pitchFamily="18" charset="0"/>
                <a:sym typeface="Arial" panose="020B0604020202020204" pitchFamily="34" charset="0"/>
              </a:rPr>
              <a:t> be your brother. He said he might come back.</a:t>
            </a:r>
          </a:p>
          <a:p>
            <a:pPr>
              <a:lnSpc>
                <a:spcPct val="115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方正卡通简体" charset="-122"/>
                <a:sym typeface="Arial" panose="020B0604020202020204" pitchFamily="34" charset="0"/>
              </a:rPr>
              <a:t>可能</a:t>
            </a:r>
            <a:r>
              <a:rPr lang="zh-CN" altLang="en-US" sz="2800" dirty="0">
                <a:latin typeface="Times New Roman" panose="02020603050405020304" pitchFamily="18" charset="0"/>
                <a:ea typeface="方正卡通简体" charset="-122"/>
                <a:sym typeface="Arial" panose="020B0604020202020204" pitchFamily="34" charset="0"/>
              </a:rPr>
              <a:t>是你哥哥。他说过他可能会回来。（表示猜测可能）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"/>
          <p:cNvSpPr>
            <a:spLocks noChangeArrowheads="1"/>
          </p:cNvSpPr>
          <p:nvPr/>
        </p:nvSpPr>
        <p:spPr bwMode="auto">
          <a:xfrm>
            <a:off x="469106" y="547689"/>
            <a:ext cx="8278416" cy="596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/>
          <a:lstStyle/>
          <a:p>
            <a:pPr>
              <a:spcBef>
                <a:spcPct val="10000"/>
              </a:spcBef>
            </a:pP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矩形 2"/>
          <p:cNvSpPr>
            <a:spLocks noChangeArrowheads="1"/>
          </p:cNvSpPr>
          <p:nvPr/>
        </p:nvSpPr>
        <p:spPr bwMode="auto">
          <a:xfrm>
            <a:off x="90986" y="585644"/>
            <a:ext cx="9053014" cy="490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>
                <a:cs typeface="Arial" panose="020B0604020202020204" pitchFamily="34" charset="0"/>
              </a:rPr>
              <a:t>1. </a:t>
            </a:r>
            <a:r>
              <a:rPr lang="zh-CN" altLang="en-US" sz="2800" dirty="0"/>
              <a:t>Don't lift the boy up. That____be harmful for him.</a:t>
            </a:r>
            <a:r>
              <a:rPr lang="en-US" sz="2800" dirty="0">
                <a:cs typeface="Arial" panose="020B0604020202020204" pitchFamily="34" charset="0"/>
              </a:rPr>
              <a:t/>
            </a:r>
            <a:br>
              <a:rPr lang="en-US" sz="2800" dirty="0">
                <a:cs typeface="Arial" panose="020B0604020202020204" pitchFamily="34" charset="0"/>
              </a:rPr>
            </a:br>
            <a:r>
              <a:rPr lang="zh-CN" altLang="en-US" sz="2800" dirty="0"/>
              <a:t>    </a:t>
            </a:r>
            <a:r>
              <a:rPr lang="en-US" sz="2800" dirty="0">
                <a:cs typeface="Arial" panose="020B0604020202020204" pitchFamily="34" charset="0"/>
              </a:rPr>
              <a:t>A. </a:t>
            </a:r>
            <a:r>
              <a:rPr lang="zh-CN" altLang="en-US" sz="2800" dirty="0"/>
              <a:t>need</a:t>
            </a:r>
            <a:r>
              <a:rPr lang="en-US" sz="2800" dirty="0">
                <a:cs typeface="Arial" panose="020B0604020202020204" pitchFamily="34" charset="0"/>
              </a:rPr>
              <a:t>  </a:t>
            </a:r>
            <a:r>
              <a:rPr lang="zh-CN" altLang="en-US" sz="2800" dirty="0"/>
              <a:t>   </a:t>
            </a:r>
            <a:r>
              <a:rPr lang="en-US" sz="2800" dirty="0">
                <a:cs typeface="Arial" panose="020B0604020202020204" pitchFamily="34" charset="0"/>
              </a:rPr>
              <a:t> B. </a:t>
            </a:r>
            <a:r>
              <a:rPr lang="zh-CN" altLang="en-US" sz="2800" dirty="0"/>
              <a:t>could</a:t>
            </a:r>
            <a:r>
              <a:rPr lang="en-US" sz="2800" dirty="0">
                <a:cs typeface="Arial" panose="020B0604020202020204" pitchFamily="34" charset="0"/>
              </a:rPr>
              <a:t> </a:t>
            </a:r>
            <a:r>
              <a:rPr lang="zh-CN" altLang="en-US" sz="2800" dirty="0"/>
              <a:t>       </a:t>
            </a:r>
            <a:r>
              <a:rPr lang="en-US" sz="2800" dirty="0">
                <a:cs typeface="Arial" panose="020B0604020202020204" pitchFamily="34" charset="0"/>
              </a:rPr>
              <a:t>C. </a:t>
            </a:r>
            <a:r>
              <a:rPr lang="zh-CN" altLang="en-US" sz="2800" dirty="0"/>
              <a:t>shouldn't</a:t>
            </a:r>
            <a:r>
              <a:rPr lang="en-US" sz="2800" dirty="0">
                <a:cs typeface="Arial" panose="020B0604020202020204" pitchFamily="34" charset="0"/>
              </a:rPr>
              <a:t>  </a:t>
            </a:r>
            <a:r>
              <a:rPr lang="zh-CN" altLang="en-US" sz="2800" dirty="0"/>
              <a:t>   </a:t>
            </a:r>
            <a:r>
              <a:rPr lang="en-US" sz="2800" dirty="0">
                <a:cs typeface="Arial" panose="020B0604020202020204" pitchFamily="34" charset="0"/>
              </a:rPr>
              <a:t> D. </a:t>
            </a:r>
            <a:r>
              <a:rPr lang="zh-CN" altLang="en-US" sz="2800" dirty="0"/>
              <a:t>can't</a:t>
            </a:r>
          </a:p>
          <a:p>
            <a:pPr>
              <a:lnSpc>
                <a:spcPct val="115000"/>
              </a:lnSpc>
            </a:pPr>
            <a:r>
              <a:rPr lang="en-US" sz="2800" dirty="0">
                <a:cs typeface="Arial" panose="020B0604020202020204" pitchFamily="34" charset="0"/>
              </a:rPr>
              <a:t/>
            </a:r>
            <a:br>
              <a:rPr lang="en-US" sz="2800" dirty="0"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2. </a:t>
            </a:r>
            <a:r>
              <a:rPr lang="zh-CN" altLang="en-US" sz="2800" dirty="0">
                <a:solidFill>
                  <a:srgbClr val="0000FF"/>
                </a:solidFill>
              </a:rPr>
              <a:t>That T-shirt____be expensive because it's made by</a:t>
            </a:r>
          </a:p>
          <a:p>
            <a:pPr>
              <a:lnSpc>
                <a:spcPct val="115000"/>
              </a:lnSpc>
            </a:pPr>
            <a:r>
              <a:rPr lang="zh-CN" altLang="en-US" sz="2800" dirty="0">
                <a:solidFill>
                  <a:srgbClr val="0000FF"/>
                </a:solidFill>
              </a:rPr>
              <a:t>    a famous designer.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</a:br>
            <a:r>
              <a:rPr lang="zh-CN" altLang="en-US" sz="2800" dirty="0">
                <a:solidFill>
                  <a:srgbClr val="0000FF"/>
                </a:solidFill>
              </a:rPr>
              <a:t>    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A. </a:t>
            </a:r>
            <a:r>
              <a:rPr lang="zh-CN" altLang="en-US" sz="2800" dirty="0">
                <a:solidFill>
                  <a:srgbClr val="0000FF"/>
                </a:solidFill>
              </a:rPr>
              <a:t>can't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  </a:t>
            </a:r>
            <a:r>
              <a:rPr lang="zh-CN" altLang="en-US" sz="2800" dirty="0">
                <a:solidFill>
                  <a:srgbClr val="0000FF"/>
                </a:solidFill>
              </a:rPr>
              <a:t>    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 B. </a:t>
            </a:r>
            <a:r>
              <a:rPr lang="zh-CN" altLang="en-US" sz="2800" dirty="0">
                <a:solidFill>
                  <a:srgbClr val="0000FF"/>
                </a:solidFill>
              </a:rPr>
              <a:t>mustn't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   </a:t>
            </a:r>
            <a:r>
              <a:rPr lang="zh-CN" altLang="en-US" sz="2800" dirty="0">
                <a:solidFill>
                  <a:srgbClr val="0000FF"/>
                </a:solidFill>
              </a:rPr>
              <a:t>     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C. </a:t>
            </a:r>
            <a:r>
              <a:rPr lang="zh-CN" altLang="en-US" sz="2800" dirty="0">
                <a:solidFill>
                  <a:srgbClr val="0000FF"/>
                </a:solidFill>
              </a:rPr>
              <a:t>must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</a:rPr>
              <a:t>     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  D. </a:t>
            </a:r>
            <a:r>
              <a:rPr lang="zh-CN" altLang="en-US" sz="2800" dirty="0">
                <a:solidFill>
                  <a:srgbClr val="0000FF"/>
                </a:solidFill>
              </a:rPr>
              <a:t>should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sym typeface="Arial" panose="020B0604020202020204" pitchFamily="34" charset="0"/>
              </a:rPr>
              <a:t>3</a:t>
            </a:r>
            <a:r>
              <a:rPr lang="en-US" sz="2800" dirty="0">
                <a:sym typeface="Arial" panose="020B0604020202020204" pitchFamily="34" charset="0"/>
              </a:rPr>
              <a:t>. </a:t>
            </a:r>
            <a:r>
              <a:rPr lang="zh-CN" altLang="en-US" sz="2800" dirty="0">
                <a:sym typeface="Arial" panose="020B0604020202020204" pitchFamily="34" charset="0"/>
              </a:rPr>
              <a:t>That man___be my English teacher. He has gone</a:t>
            </a:r>
          </a:p>
          <a:p>
            <a:pPr>
              <a:lnSpc>
                <a:spcPct val="115000"/>
              </a:lnSpc>
            </a:pPr>
            <a:r>
              <a:rPr lang="zh-CN" altLang="en-US" sz="2800" dirty="0">
                <a:sym typeface="Arial" panose="020B0604020202020204" pitchFamily="34" charset="0"/>
              </a:rPr>
              <a:t>     to Canada.</a:t>
            </a:r>
          </a:p>
          <a:p>
            <a:pPr>
              <a:lnSpc>
                <a:spcPct val="115000"/>
              </a:lnSpc>
            </a:pPr>
            <a:r>
              <a:rPr lang="zh-CN" altLang="en-US" sz="2800" dirty="0">
                <a:sym typeface="Arial" panose="020B0604020202020204" pitchFamily="34" charset="0"/>
              </a:rPr>
              <a:t>    </a:t>
            </a:r>
            <a:r>
              <a:rPr lang="en-US" sz="2800" dirty="0">
                <a:sym typeface="Arial" panose="020B0604020202020204" pitchFamily="34" charset="0"/>
              </a:rPr>
              <a:t>A. </a:t>
            </a:r>
            <a:r>
              <a:rPr lang="zh-CN" altLang="en-US" sz="2800" dirty="0">
                <a:sym typeface="Arial" panose="020B0604020202020204" pitchFamily="34" charset="0"/>
              </a:rPr>
              <a:t>needn't</a:t>
            </a:r>
            <a:r>
              <a:rPr lang="en-US" sz="2800" dirty="0">
                <a:sym typeface="Arial" panose="020B0604020202020204" pitchFamily="34" charset="0"/>
              </a:rPr>
              <a:t> </a:t>
            </a:r>
            <a:r>
              <a:rPr lang="zh-CN" altLang="en-US" sz="2800" dirty="0">
                <a:sym typeface="Arial" panose="020B0604020202020204" pitchFamily="34" charset="0"/>
              </a:rPr>
              <a:t>     </a:t>
            </a:r>
            <a:r>
              <a:rPr lang="en-US" sz="2800" dirty="0">
                <a:sym typeface="Arial" panose="020B0604020202020204" pitchFamily="34" charset="0"/>
              </a:rPr>
              <a:t>B. mustn’t </a:t>
            </a:r>
            <a:r>
              <a:rPr lang="zh-CN" altLang="en-US" sz="2800" dirty="0">
                <a:sym typeface="Arial" panose="020B0604020202020204" pitchFamily="34" charset="0"/>
              </a:rPr>
              <a:t>     </a:t>
            </a:r>
            <a:r>
              <a:rPr lang="en-US" sz="2800" dirty="0">
                <a:sym typeface="Arial" panose="020B0604020202020204" pitchFamily="34" charset="0"/>
              </a:rPr>
              <a:t>C. </a:t>
            </a:r>
            <a:r>
              <a:rPr lang="zh-CN" altLang="en-US" sz="2800" dirty="0">
                <a:sym typeface="Arial" panose="020B0604020202020204" pitchFamily="34" charset="0"/>
              </a:rPr>
              <a:t>must</a:t>
            </a:r>
            <a:r>
              <a:rPr lang="en-US" sz="2800" dirty="0">
                <a:sym typeface="Arial" panose="020B0604020202020204" pitchFamily="34" charset="0"/>
              </a:rPr>
              <a:t> </a:t>
            </a:r>
            <a:r>
              <a:rPr lang="zh-CN" altLang="en-US" sz="2800" dirty="0">
                <a:sym typeface="Arial" panose="020B0604020202020204" pitchFamily="34" charset="0"/>
              </a:rPr>
              <a:t>     </a:t>
            </a:r>
            <a:r>
              <a:rPr lang="en-US" sz="2800" dirty="0">
                <a:sym typeface="Arial" panose="020B0604020202020204" pitchFamily="34" charset="0"/>
              </a:rPr>
              <a:t>D. can’t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4518423" y="188913"/>
            <a:ext cx="62031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54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2448864" y="1639888"/>
            <a:ext cx="53935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54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7414" name="TextBox 4"/>
          <p:cNvSpPr txBox="1">
            <a:spLocks noChangeArrowheads="1"/>
          </p:cNvSpPr>
          <p:nvPr/>
        </p:nvSpPr>
        <p:spPr bwMode="auto">
          <a:xfrm>
            <a:off x="2177996" y="3529807"/>
            <a:ext cx="54054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5400" dirty="0">
                <a:solidFill>
                  <a:srgbClr val="FF0000"/>
                </a:solidFill>
              </a:rPr>
              <a:t>D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"/>
          <p:cNvSpPr>
            <a:spLocks noChangeArrowheads="1"/>
          </p:cNvSpPr>
          <p:nvPr/>
        </p:nvSpPr>
        <p:spPr bwMode="auto">
          <a:xfrm>
            <a:off x="469106" y="547689"/>
            <a:ext cx="8278416" cy="596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/>
          <a:lstStyle/>
          <a:p>
            <a:pPr>
              <a:spcBef>
                <a:spcPct val="10000"/>
              </a:spcBef>
            </a:pP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矩形 2"/>
          <p:cNvSpPr>
            <a:spLocks noChangeArrowheads="1"/>
          </p:cNvSpPr>
          <p:nvPr/>
        </p:nvSpPr>
        <p:spPr bwMode="auto">
          <a:xfrm>
            <a:off x="144066" y="547689"/>
            <a:ext cx="8776097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/>
              <a:t>4</a:t>
            </a:r>
            <a:r>
              <a:rPr lang="en-US" sz="2800" dirty="0">
                <a:cs typeface="Arial" panose="020B0604020202020204" pitchFamily="34" charset="0"/>
              </a:rPr>
              <a:t>. — Someone is knocking at the door.</a:t>
            </a:r>
            <a:br>
              <a:rPr lang="en-US" sz="2800" dirty="0">
                <a:cs typeface="Arial" panose="020B0604020202020204" pitchFamily="34" charset="0"/>
              </a:rPr>
            </a:br>
            <a:r>
              <a:rPr lang="en-US" sz="2800" dirty="0">
                <a:cs typeface="Arial" panose="020B0604020202020204" pitchFamily="34" charset="0"/>
              </a:rPr>
              <a:t>    — Who ______ it be at this hour of day?</a:t>
            </a:r>
            <a:br>
              <a:rPr lang="en-US" sz="2800" dirty="0">
                <a:cs typeface="Arial" panose="020B0604020202020204" pitchFamily="34" charset="0"/>
              </a:rPr>
            </a:br>
            <a:r>
              <a:rPr lang="zh-CN" altLang="en-US" sz="2800" dirty="0"/>
              <a:t>         </a:t>
            </a:r>
            <a:r>
              <a:rPr lang="en-US" sz="2800" dirty="0">
                <a:cs typeface="Arial" panose="020B0604020202020204" pitchFamily="34" charset="0"/>
              </a:rPr>
              <a:t>A. may </a:t>
            </a:r>
            <a:r>
              <a:rPr lang="zh-CN" altLang="en-US" sz="2800" dirty="0"/>
              <a:t>       </a:t>
            </a:r>
            <a:r>
              <a:rPr lang="en-US" sz="2800" dirty="0">
                <a:cs typeface="Arial" panose="020B0604020202020204" pitchFamily="34" charset="0"/>
              </a:rPr>
              <a:t>B. can</a:t>
            </a:r>
            <a:r>
              <a:rPr lang="zh-CN" altLang="en-US" sz="2800" dirty="0"/>
              <a:t>        </a:t>
            </a:r>
            <a:r>
              <a:rPr lang="en-US" sz="2800" dirty="0">
                <a:cs typeface="Arial" panose="020B0604020202020204" pitchFamily="34" charset="0"/>
              </a:rPr>
              <a:t> C. must </a:t>
            </a:r>
            <a:r>
              <a:rPr lang="zh-CN" altLang="en-US" sz="2800" dirty="0"/>
              <a:t>     </a:t>
            </a:r>
            <a:r>
              <a:rPr lang="en-US" sz="2800" dirty="0">
                <a:cs typeface="Arial" panose="020B0604020202020204" pitchFamily="34" charset="0"/>
              </a:rPr>
              <a:t>D. should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cs typeface="Arial" panose="020B0604020202020204" pitchFamily="34" charset="0"/>
              </a:rPr>
              <a:t/>
            </a:r>
            <a:br>
              <a:rPr lang="en-US" sz="1600" dirty="0">
                <a:cs typeface="Arial" panose="020B0604020202020204" pitchFamily="34" charset="0"/>
              </a:rPr>
            </a:br>
            <a:r>
              <a:rPr lang="zh-CN" altLang="en-US" sz="2800" dirty="0">
                <a:solidFill>
                  <a:srgbClr val="0000FF"/>
                </a:solidFill>
              </a:rPr>
              <a:t>5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. — </a:t>
            </a:r>
            <a:r>
              <a:rPr lang="zh-CN" altLang="en-US" sz="2800" dirty="0">
                <a:solidFill>
                  <a:srgbClr val="0000FF"/>
                </a:solidFill>
              </a:rPr>
              <a:t>You ____be happy with the strong public support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00FF"/>
                </a:solidFill>
              </a:rPr>
              <a:t>         you've received.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    — </a:t>
            </a:r>
            <a:r>
              <a:rPr lang="zh-CN" altLang="en-US" sz="2800" dirty="0">
                <a:solidFill>
                  <a:srgbClr val="0000FF"/>
                </a:solidFill>
              </a:rPr>
              <a:t>Yes, you're right. I'm really excited.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</a:br>
            <a:r>
              <a:rPr lang="zh-CN" altLang="en-US" sz="2800" dirty="0">
                <a:solidFill>
                  <a:srgbClr val="0000FF"/>
                </a:solidFill>
              </a:rPr>
              <a:t>         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A. may </a:t>
            </a:r>
            <a:r>
              <a:rPr lang="zh-CN" altLang="en-US" sz="2800" dirty="0">
                <a:solidFill>
                  <a:srgbClr val="0000FF"/>
                </a:solidFill>
              </a:rPr>
              <a:t>       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B. can</a:t>
            </a:r>
            <a:r>
              <a:rPr lang="zh-CN" altLang="en-US" sz="2800" dirty="0">
                <a:solidFill>
                  <a:srgbClr val="0000FF"/>
                </a:solidFill>
              </a:rPr>
              <a:t>        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 C. must </a:t>
            </a:r>
            <a:r>
              <a:rPr lang="zh-CN" altLang="en-US" sz="2800" dirty="0">
                <a:solidFill>
                  <a:srgbClr val="0000FF"/>
                </a:solidFill>
              </a:rPr>
              <a:t>     </a:t>
            </a:r>
            <a:r>
              <a:rPr 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D. </a:t>
            </a:r>
            <a:r>
              <a:rPr lang="zh-CN" altLang="en-US" sz="2800" dirty="0">
                <a:solidFill>
                  <a:srgbClr val="0000FF"/>
                </a:solidFill>
              </a:rPr>
              <a:t>need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2114550" y="1017589"/>
            <a:ext cx="70246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400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1899046" y="2686736"/>
            <a:ext cx="5667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dirty="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E92100"/>
      </a:accent1>
      <a:accent2>
        <a:srgbClr val="F3C324"/>
      </a:accent2>
      <a:accent3>
        <a:srgbClr val="FFFFFF"/>
      </a:accent3>
      <a:accent4>
        <a:srgbClr val="000000"/>
      </a:accent4>
      <a:accent5>
        <a:srgbClr val="F2ABAA"/>
      </a:accent5>
      <a:accent6>
        <a:srgbClr val="DCB020"/>
      </a:accent6>
      <a:hlink>
        <a:srgbClr val="CC9900"/>
      </a:hlink>
      <a:folHlink>
        <a:srgbClr val="96A9A9"/>
      </a:folHlink>
    </a:clrScheme>
    <a:fontScheme name="A000120141114A18KWBG">
      <a:majorFont>
        <a:latin typeface="Arial"/>
        <a:ea typeface="幼圆"/>
        <a:cs typeface=""/>
      </a:majorFont>
      <a:minorFont>
        <a:latin typeface="Arial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1114A18KWB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000120141114A18KWB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000120141114A18KWB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000120141114A18KWB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000120141114A18KWB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000120141114A18KWB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000120141114A18KWB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000120141114A18KWB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000120141114A18KWB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000120141114A18KWB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000120141114A18KWB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000120141114A18KWB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1746</Words>
  <Application>Microsoft Office PowerPoint</Application>
  <PresentationFormat>全屏显示(4:3)</PresentationFormat>
  <Paragraphs>226</Paragraphs>
  <Slides>26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HanWangWCL10</vt:lpstr>
      <vt:lpstr>方正卡通简体</vt:lpstr>
      <vt:lpstr>宋体</vt:lpstr>
      <vt:lpstr>微软雅黑</vt:lpstr>
      <vt:lpstr>文鼎石头体</vt:lpstr>
      <vt:lpstr>幼圆</vt:lpstr>
      <vt:lpstr>Arial</vt:lpstr>
      <vt:lpstr>Calibri</vt:lpstr>
      <vt:lpstr>Times New Roman</vt:lpstr>
      <vt:lpstr>Wingdings 2</vt:lpstr>
      <vt:lpstr>WWW.2PPT.COM
</vt:lpstr>
      <vt:lpstr>Module 12  Help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2013-04-15T12:38:00Z</dcterms:created>
  <dcterms:modified xsi:type="dcterms:W3CDTF">2023-01-16T16:17:17Z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C8F93C0AE26242D9AB9A65EB99EDD8A2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