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69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BAA8A-51C3-468F-AD5C-F224921FB3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3E9C-709B-4E24-B894-63D15F77B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F3E9C-709B-4E24-B894-63D15F77B51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64FE2-5E9C-4A6C-9E18-8ACAF90D66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3F63F-FCBB-46CA-BA0D-4A72404CB5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C1242-816F-482F-9DE0-E438351DB5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FDF9-6157-4EB7-A3FE-28CBE51249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E79D-8EEA-4F59-BBDB-211EA8595F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BF9A6-8F8E-4508-A753-8C67BD75C6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6869-D4DE-4612-AD11-619D84AB3A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C4987-DA00-4316-B1BE-E870CE45C5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E9FF-9802-4247-854F-822D97EB6B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55E2-7D7D-42A5-A050-140F6C96D8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5A54C-6C60-4958-A1F6-8630F37FF2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7768AEC-C8F6-4D5D-A2A2-B04E28C206E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048000" y="3368675"/>
            <a:ext cx="3048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Monotype Corsiva" panose="03010101010201010101" pitchFamily="66" charset="0"/>
              </a:rPr>
              <a:t>Grammar 2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5 </a:t>
            </a:r>
            <a:r>
              <a:rPr lang="en-US" altLang="zh-C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Good </a:t>
            </a:r>
            <a:r>
              <a:rPr lang="en-US" altLang="zh-C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manners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181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85750" y="1333500"/>
            <a:ext cx="8643938" cy="5310188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Amy is very careless. She can’t find her glasses on her desk.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Amy is ___ ______ __ __     her glasses on her desk.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Amy is ___ ______ __ she ___ ___ her glasses on her desk.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2286000" y="2743200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too  careless to find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286000" y="4114800"/>
            <a:ext cx="2805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so careless that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867400" y="4114800"/>
            <a:ext cx="144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can’t find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85750" y="785813"/>
            <a:ext cx="485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9900CC"/>
                </a:solidFill>
              </a:rPr>
              <a:t>一、同义句转换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23850" y="0"/>
            <a:ext cx="2484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Times New Roman" panose="02020603050405020304" pitchFamily="18" charset="0"/>
              </a:rPr>
              <a:t>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75438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9900CC"/>
                </a:solidFill>
              </a:rPr>
              <a:t>二、句子翻译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800" b="1" dirty="0"/>
              <a:t>教室里太吵了我不能认真学习。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zh-CN" altLang="en-US" sz="2800" b="1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800" b="1" dirty="0"/>
              <a:t>市中心太远了我们不能走着去。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zh-CN" altLang="en-US" sz="2800" b="1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800" b="1" dirty="0"/>
              <a:t>他太懒了不能早起。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zh-CN" altLang="en-US" sz="2800" b="1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2800" b="1" dirty="0"/>
              <a:t>我们太忙不能按时完成这项任务。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CC00FF"/>
                </a:solidFill>
              </a:rPr>
              <a:t>The classroom is too noisy for me to study hard.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CC00FF"/>
                </a:solidFill>
              </a:rPr>
              <a:t>The city </a:t>
            </a:r>
            <a:r>
              <a:rPr lang="en-US" altLang="zh-CN" sz="2400" b="1" dirty="0" err="1">
                <a:solidFill>
                  <a:srgbClr val="CC00FF"/>
                </a:solidFill>
              </a:rPr>
              <a:t>centre</a:t>
            </a:r>
            <a:r>
              <a:rPr lang="en-US" altLang="zh-CN" sz="2400" b="1" dirty="0">
                <a:solidFill>
                  <a:srgbClr val="CC00FF"/>
                </a:solidFill>
              </a:rPr>
              <a:t> is too far for us to walk.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CC00FF"/>
                </a:solidFill>
              </a:rPr>
              <a:t>He is too lazy to get up early.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CC00FF"/>
                </a:solidFill>
              </a:rPr>
              <a:t>We are too busy to finish this work on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611188" y="476250"/>
            <a:ext cx="3455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539750" y="1700213"/>
            <a:ext cx="79914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主语＋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enough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to do 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这个句型用来描述主语的人品和能力，表示“某人在某方面已经能够达到做某事的程度”。如：</a:t>
            </a: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Andy is outgoing enough to make friends  easily.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19800" y="51816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i="1">
                <a:solidFill>
                  <a:srgbClr val="A7FBA3"/>
                </a:solidFill>
                <a:hlinkClick r:id="rId2" action="ppaction://hlinksldjump"/>
              </a:rPr>
              <a:t>返回</a:t>
            </a:r>
            <a:endParaRPr lang="zh-CN" altLang="en-US" sz="6000" i="1">
              <a:solidFill>
                <a:srgbClr val="A7FB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057400" y="1524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points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1.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They think it’s rude to push in before others.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657600" y="1295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381000" y="21336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2. </a:t>
            </a:r>
            <a:r>
              <a:rPr lang="en-US" altLang="zh-CN" sz="2400" b="1" dirty="0">
                <a:latin typeface="Times New Roman" panose="02020603050405020304" pitchFamily="18" charset="0"/>
              </a:rPr>
              <a:t>If you’re in the way, they won’t touch you or push past you .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838200" y="2819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be in the way   </a:t>
            </a:r>
            <a:r>
              <a:rPr lang="zh-CN" altLang="en-US" sz="2400" b="1" dirty="0"/>
              <a:t>挡路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581400" y="1447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cut in</a:t>
            </a:r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1600200" y="2590800"/>
            <a:ext cx="1676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762000" y="3505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If </a:t>
            </a:r>
            <a:r>
              <a:rPr lang="zh-CN" altLang="en-US" sz="2400" b="1" dirty="0"/>
              <a:t>引导条件状语从句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762000" y="4191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如果明天下雨，我们将不去野餐了。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838200" y="4876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If it rains, we won’t go for a picnic.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867400" y="55626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i="1">
                <a:solidFill>
                  <a:srgbClr val="A7FBA3"/>
                </a:solidFill>
                <a:hlinkClick r:id="rId2" action="ppaction://hlinksldjump"/>
              </a:rPr>
              <a:t>返回</a:t>
            </a:r>
            <a:endParaRPr lang="zh-CN" altLang="en-US" sz="6000" i="1">
              <a:solidFill>
                <a:srgbClr val="A7FB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animBg="1"/>
      <p:bldP spid="87049" grpId="0"/>
      <p:bldP spid="87050" grpId="0"/>
      <p:bldP spid="87051" grpId="0"/>
      <p:bldP spid="87052" grpId="0" animBg="1"/>
      <p:bldP spid="87053" grpId="0"/>
      <p:bldP spid="87054" grpId="0"/>
      <p:bldP spid="870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057400" y="1524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 points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3.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They’ll say “excuse me” and ...to wait till you move.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733800" y="1600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/>
              <a:t>till/ until  </a:t>
            </a:r>
            <a:r>
              <a:rPr lang="zh-CN" altLang="en-US" sz="2400" b="1" dirty="0"/>
              <a:t>直到</a:t>
            </a:r>
            <a:r>
              <a:rPr lang="en-US" altLang="zh-CN" sz="2400" b="1" dirty="0"/>
              <a:t>......</a:t>
            </a:r>
            <a:r>
              <a:rPr lang="zh-CN" altLang="en-US" sz="2400" b="1" dirty="0"/>
              <a:t>才</a:t>
            </a:r>
            <a:r>
              <a:rPr lang="en-US" altLang="zh-CN" sz="2400" b="1" dirty="0"/>
              <a:t>......</a:t>
            </a:r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5562600" y="914400"/>
            <a:ext cx="5334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09600" y="2057400"/>
            <a:ext cx="601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/>
              <a:t>昨天他一直等我到我们放学。</a:t>
            </a:r>
          </a:p>
          <a:p>
            <a:pPr algn="l">
              <a:spcBef>
                <a:spcPct val="50000"/>
              </a:spcBef>
            </a:pPr>
            <a:endParaRPr lang="zh-CN" altLang="en-US" sz="2000" b="1" dirty="0"/>
          </a:p>
          <a:p>
            <a:pPr algn="l">
              <a:spcBef>
                <a:spcPct val="50000"/>
              </a:spcBef>
            </a:pPr>
            <a:r>
              <a:rPr lang="zh-CN" altLang="en-US" sz="2000" b="1" dirty="0"/>
              <a:t>要到完成这项工作我们才能离开。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DFF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He waited for me until our school was over.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85800" y="3352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C2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We can’t leave till we finish the work.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57200" y="3962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4.British </a:t>
            </a:r>
            <a:r>
              <a:rPr lang="en-US" altLang="zh-CN" sz="2400" b="1" dirty="0">
                <a:latin typeface="Times New Roman" panose="02020603050405020304" pitchFamily="18" charset="0"/>
              </a:rPr>
              <a:t>people are very polite at home as well, aren’t they?</a:t>
            </a:r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5791200" y="44196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8079" name="Group 15"/>
          <p:cNvGrpSpPr/>
          <p:nvPr/>
        </p:nvGrpSpPr>
        <p:grpSpPr bwMode="auto">
          <a:xfrm>
            <a:off x="5943600" y="4648200"/>
            <a:ext cx="1524000" cy="838200"/>
            <a:chOff x="3744" y="2928"/>
            <a:chExt cx="960" cy="528"/>
          </a:xfrm>
        </p:grpSpPr>
        <p:sp>
          <p:nvSpPr>
            <p:cNvPr id="88080" name="AutoShape 16"/>
            <p:cNvSpPr>
              <a:spLocks noChangeArrowheads="1"/>
            </p:cNvSpPr>
            <p:nvPr/>
          </p:nvSpPr>
          <p:spPr bwMode="auto">
            <a:xfrm>
              <a:off x="3744" y="2928"/>
              <a:ext cx="960" cy="528"/>
            </a:xfrm>
            <a:prstGeom prst="cloudCallout">
              <a:avLst>
                <a:gd name="adj1" fmla="val -38125"/>
                <a:gd name="adj2" fmla="val -7121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88081" name="Text Box 17"/>
            <p:cNvSpPr txBox="1">
              <a:spLocks noChangeArrowheads="1"/>
            </p:cNvSpPr>
            <p:nvPr/>
          </p:nvSpPr>
          <p:spPr bwMode="auto">
            <a:xfrm>
              <a:off x="4032" y="302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400" b="1"/>
                <a:t>也</a:t>
              </a:r>
            </a:p>
          </p:txBody>
        </p:sp>
      </p:grp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838200" y="4648200"/>
            <a:ext cx="3276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表示“也”的几种用法：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 dirty="0"/>
              <a:t>also  </a:t>
            </a:r>
            <a:r>
              <a:rPr lang="zh-CN" altLang="en-US" sz="2000" b="1" dirty="0"/>
              <a:t>放在句中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 dirty="0"/>
              <a:t>too  </a:t>
            </a:r>
            <a:r>
              <a:rPr lang="zh-CN" altLang="en-US" sz="2000" b="1" dirty="0"/>
              <a:t>放在句尾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 b="1" dirty="0"/>
              <a:t>as well  </a:t>
            </a:r>
            <a:r>
              <a:rPr lang="zh-CN" altLang="en-US" sz="2000" b="1" dirty="0"/>
              <a:t>放在句尾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5791200" y="5851525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i="1">
                <a:solidFill>
                  <a:srgbClr val="A7FBA3"/>
                </a:solidFill>
                <a:hlinkClick r:id="rId2" action="ppaction://hlinksldjump"/>
              </a:rPr>
              <a:t>返回</a:t>
            </a:r>
            <a:endParaRPr lang="zh-CN" altLang="en-US" sz="6000" i="1">
              <a:solidFill>
                <a:srgbClr val="A7FB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3" grpId="0" animBg="1"/>
      <p:bldP spid="88074" grpId="0"/>
      <p:bldP spid="88075" grpId="0"/>
      <p:bldP spid="88076" grpId="0"/>
      <p:bldP spid="88078" grpId="0" animBg="1"/>
      <p:bldP spid="880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979714" y="2590800"/>
            <a:ext cx="70974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To </a:t>
            </a: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make up as many </a:t>
            </a:r>
            <a:r>
              <a:rPr lang="en-US" altLang="zh-CN" sz="3200" b="1" dirty="0" err="1">
                <a:solidFill>
                  <a:schemeClr val="accent2"/>
                </a:solidFill>
                <a:latin typeface="Monotype Corsiva" panose="03010101010201010101" pitchFamily="66" charset="0"/>
              </a:rPr>
              <a:t>sentenes</a:t>
            </a: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as possible using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“to </a:t>
            </a:r>
            <a:r>
              <a:rPr lang="en-US" altLang="zh-CN" sz="3200" b="1" dirty="0" err="1">
                <a:solidFill>
                  <a:schemeClr val="accent2"/>
                </a:solidFill>
                <a:latin typeface="Monotype Corsiva" panose="03010101010201010101" pitchFamily="66" charset="0"/>
              </a:rPr>
              <a:t>be+too</a:t>
            </a:r>
            <a:r>
              <a:rPr lang="en-US" altLang="zh-CN" sz="32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+</a:t>
            </a:r>
            <a:r>
              <a:rPr lang="en-US" altLang="zh-CN" sz="3200" b="1" dirty="0" err="1">
                <a:solidFill>
                  <a:schemeClr val="accent2"/>
                </a:solidFill>
                <a:latin typeface="Monotype Corsiva" panose="03010101010201010101" pitchFamily="66" charset="0"/>
              </a:rPr>
              <a:t>adjective+to-infinitive</a:t>
            </a:r>
            <a:r>
              <a:rPr lang="en-US" altLang="zh-CN" sz="32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.”</a:t>
            </a:r>
            <a:endParaRPr lang="en-US" altLang="zh-CN" sz="32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143000"/>
          </a:xfrm>
          <a:noFill/>
        </p:spPr>
        <p:txBody>
          <a:bodyPr/>
          <a:lstStyle/>
          <a:p>
            <a:pPr algn="l"/>
            <a:r>
              <a:rPr lang="zh-CN" altLang="en-US" dirty="0"/>
              <a:t>背诵下列句子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98637"/>
            <a:ext cx="9144000" cy="5059363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2800" b="1" dirty="0"/>
              <a:t>1.You are patient enough to learn about manners.</a:t>
            </a:r>
          </a:p>
          <a:p>
            <a:pPr marL="609600" indent="-609600">
              <a:buFontTx/>
              <a:buNone/>
            </a:pPr>
            <a:r>
              <a:rPr lang="en-US" altLang="zh-CN" sz="2800" b="1" dirty="0"/>
              <a:t>2.You are never too old to learn.</a:t>
            </a:r>
          </a:p>
          <a:p>
            <a:pPr marL="609600" indent="-609600">
              <a:buFontTx/>
              <a:buNone/>
            </a:pPr>
            <a:r>
              <a:rPr lang="en-US" altLang="zh-CN" sz="2800" b="1" dirty="0"/>
              <a:t>3.They think it is rude to push in before others.</a:t>
            </a:r>
          </a:p>
          <a:p>
            <a:pPr marL="609600" indent="-609600">
              <a:buFontTx/>
              <a:buNone/>
            </a:pPr>
            <a:r>
              <a:rPr lang="en-US" altLang="zh-CN" sz="2800" b="1" dirty="0"/>
              <a:t>4.If you’re in their way ,they won’t touch you or push past you. </a:t>
            </a:r>
          </a:p>
          <a:p>
            <a:pPr marL="609600" indent="-609600">
              <a:buFontTx/>
              <a:buNone/>
            </a:pPr>
            <a:r>
              <a:rPr lang="en-US" altLang="zh-CN" sz="2800" b="1" dirty="0"/>
              <a:t>5.They will say “excuse me ” and be polite enough to wait till you move.</a:t>
            </a:r>
          </a:p>
          <a:p>
            <a:pPr marL="609600" indent="-609600">
              <a:buFontTx/>
              <a:buNone/>
            </a:pPr>
            <a:endParaRPr lang="en-US" altLang="zh-CN" sz="2800" b="1" dirty="0"/>
          </a:p>
          <a:p>
            <a:pPr marL="609600" indent="-609600"/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zh-CN" altLang="en-US" dirty="0"/>
              <a:t>默写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/>
              <a:t>1.</a:t>
            </a:r>
            <a:r>
              <a:rPr lang="zh-CN" altLang="en-US" sz="3600" b="1" dirty="0"/>
              <a:t>你够大的可以学习有关礼貌的知识了。</a:t>
            </a:r>
          </a:p>
          <a:p>
            <a:pPr>
              <a:buFontTx/>
              <a:buNone/>
            </a:pPr>
            <a:r>
              <a:rPr lang="en-US" altLang="zh-CN" sz="3600" b="1" dirty="0"/>
              <a:t>2.</a:t>
            </a:r>
            <a:r>
              <a:rPr lang="zh-CN" altLang="en-US" sz="3600" b="1" dirty="0"/>
              <a:t>活到老学到老。</a:t>
            </a:r>
          </a:p>
          <a:p>
            <a:pPr>
              <a:buFontTx/>
              <a:buNone/>
            </a:pPr>
            <a:r>
              <a:rPr lang="en-US" altLang="zh-CN" sz="3600" b="1" dirty="0"/>
              <a:t>3.</a:t>
            </a:r>
            <a:r>
              <a:rPr lang="zh-CN" altLang="en-US" sz="3600" b="1" dirty="0"/>
              <a:t>他们认为插队到别人前面是粗鲁无礼的。</a:t>
            </a:r>
          </a:p>
          <a:p>
            <a:pPr>
              <a:buFontTx/>
              <a:buNone/>
            </a:pPr>
            <a:r>
              <a:rPr lang="en-US" altLang="zh-CN" sz="3600" b="1" dirty="0"/>
              <a:t>4.</a:t>
            </a:r>
            <a:r>
              <a:rPr lang="zh-CN" altLang="en-US" sz="3600" b="1" dirty="0"/>
              <a:t>如果你挡了他们的路，他们不会推你或从你身边挤过去。</a:t>
            </a:r>
          </a:p>
          <a:p>
            <a:pPr>
              <a:buFontTx/>
              <a:buNone/>
            </a:pPr>
            <a:r>
              <a:rPr lang="en-US" altLang="zh-CN" sz="3600" b="1" dirty="0"/>
              <a:t>5.</a:t>
            </a:r>
            <a:r>
              <a:rPr lang="zh-CN" altLang="en-US" sz="3600" b="1" dirty="0"/>
              <a:t>他们会说声“打扰了”，并有礼貌地等你离开。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altLang="zh-CN" b="1" dirty="0"/>
              <a:t>Check answers: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1.You are </a:t>
            </a:r>
            <a:r>
              <a:rPr lang="en-US" altLang="zh-CN" b="1" dirty="0">
                <a:hlinkClick r:id="rId3" action="ppaction://hlinksldjump"/>
              </a:rPr>
              <a:t>patient enough </a:t>
            </a:r>
            <a:r>
              <a:rPr lang="en-US" altLang="zh-CN" b="1" dirty="0"/>
              <a:t>to learn about manners.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2.You are never </a:t>
            </a:r>
            <a:r>
              <a:rPr lang="en-US" altLang="zh-CN" b="1" dirty="0">
                <a:hlinkClick r:id="rId4" action="ppaction://hlinksldjump"/>
              </a:rPr>
              <a:t>too old to </a:t>
            </a:r>
            <a:r>
              <a:rPr lang="en-US" altLang="zh-CN" b="1" dirty="0"/>
              <a:t>learn.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3.They think it is rude to </a:t>
            </a:r>
            <a:r>
              <a:rPr lang="en-US" altLang="zh-CN" b="1" dirty="0">
                <a:hlinkClick r:id="rId5" action="ppaction://hlinksldjump"/>
              </a:rPr>
              <a:t>push in </a:t>
            </a:r>
            <a:r>
              <a:rPr lang="en-US" altLang="zh-CN" b="1" dirty="0"/>
              <a:t>before others.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4. </a:t>
            </a:r>
            <a:r>
              <a:rPr lang="en-US" altLang="zh-CN" b="1" dirty="0">
                <a:hlinkClick r:id="rId5" action="ppaction://hlinksldjump"/>
              </a:rPr>
              <a:t>If </a:t>
            </a:r>
            <a:r>
              <a:rPr lang="en-US" altLang="zh-CN" b="1" dirty="0"/>
              <a:t>you’re in their way ,they won’t touch you or push past you.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 5.They will say “excuse me ” and be polite enough to wait</a:t>
            </a:r>
            <a:r>
              <a:rPr lang="en-US" altLang="zh-CN" b="1" dirty="0">
                <a:hlinkClick r:id="rId6" action="ppaction://hlinksldjump"/>
              </a:rPr>
              <a:t> till </a:t>
            </a:r>
            <a:r>
              <a:rPr lang="en-US" altLang="zh-CN" b="1" dirty="0"/>
              <a:t>you move.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791493" y="687728"/>
            <a:ext cx="4951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Join two sentences together</a:t>
            </a:r>
          </a:p>
        </p:txBody>
      </p:sp>
      <p:sp>
        <p:nvSpPr>
          <p:cNvPr id="77828" name="Rectangle 6"/>
          <p:cNvSpPr>
            <a:spLocks noChangeArrowheads="1"/>
          </p:cNvSpPr>
          <p:nvPr/>
        </p:nvSpPr>
        <p:spPr bwMode="auto">
          <a:xfrm>
            <a:off x="0" y="1447800"/>
            <a:ext cx="83788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British people are very polite. They do not shout loudly in public.</a:t>
            </a:r>
          </a:p>
          <a:p>
            <a:pPr marL="342900" indent="-342900" algn="l"/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 British people are </a:t>
            </a:r>
            <a:r>
              <a:rPr lang="en-US" altLang="zh-CN" sz="2800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polite </a:t>
            </a:r>
            <a:r>
              <a:rPr lang="en-US" altLang="zh-CN" sz="2800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shout loudly in public.</a:t>
            </a:r>
          </a:p>
          <a:p>
            <a:pPr marL="342900" indent="-342900" algn="l">
              <a:buFontTx/>
              <a:buAutoNum type="arabicPeriod" startAt="2"/>
            </a:pPr>
            <a:r>
              <a:rPr lang="en-US" altLang="zh-CN" sz="2800" b="1" dirty="0">
                <a:latin typeface="Times New Roman" panose="02020603050405020304" pitchFamily="18" charset="0"/>
              </a:rPr>
              <a:t>British people are very polite. They will not push past you.</a:t>
            </a:r>
          </a:p>
          <a:p>
            <a:pPr marL="342900" indent="-342900" algn="l"/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British people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2800" b="1" u="sng" dirty="0">
                <a:solidFill>
                  <a:srgbClr val="CC00FF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polite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solidFill>
                  <a:srgbClr val="CC00FF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push past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you.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276600" y="22098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410200" y="2133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276600" y="3886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486400" y="38100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  <p:bldP spid="778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105400" y="1204912"/>
            <a:ext cx="3886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句型结构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be + too+ 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+ to -infinitive</a:t>
            </a:r>
          </a:p>
        </p:txBody>
      </p:sp>
      <p:grpSp>
        <p:nvGrpSpPr>
          <p:cNvPr id="78852" name="Group 4"/>
          <p:cNvGrpSpPr/>
          <p:nvPr/>
        </p:nvGrpSpPr>
        <p:grpSpPr bwMode="auto">
          <a:xfrm>
            <a:off x="1752600" y="2271712"/>
            <a:ext cx="2743200" cy="0"/>
            <a:chOff x="2640" y="2016"/>
            <a:chExt cx="1728" cy="0"/>
          </a:xfrm>
        </p:grpSpPr>
        <p:sp>
          <p:nvSpPr>
            <p:cNvPr id="2" name="Line 5"/>
            <p:cNvSpPr>
              <a:spLocks noChangeShapeType="1"/>
            </p:cNvSpPr>
            <p:nvPr/>
          </p:nvSpPr>
          <p:spPr bwMode="auto">
            <a:xfrm>
              <a:off x="2640" y="2016"/>
              <a:ext cx="58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" name="Line 7"/>
            <p:cNvSpPr>
              <a:spLocks noChangeShapeType="1"/>
            </p:cNvSpPr>
            <p:nvPr/>
          </p:nvSpPr>
          <p:spPr bwMode="auto">
            <a:xfrm>
              <a:off x="3360" y="2016"/>
              <a:ext cx="100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865312" y="462190"/>
            <a:ext cx="480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Translate the sentences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28600" y="1204912"/>
            <a:ext cx="51816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她年龄太小了不能去上学。</a:t>
            </a:r>
          </a:p>
          <a:p>
            <a:pPr algn="l">
              <a:spcBef>
                <a:spcPct val="50000"/>
              </a:spcBef>
            </a:pPr>
            <a:endParaRPr lang="zh-CN" altLang="en-US" sz="2800" b="1" dirty="0">
              <a:latin typeface="宋体" panose="0201060003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2. </a:t>
            </a:r>
            <a:r>
              <a:rPr lang="zh-CN" altLang="en-US" sz="2800" b="1" dirty="0">
                <a:latin typeface="宋体" panose="02010600030101010101" pitchFamily="2" charset="-122"/>
              </a:rPr>
              <a:t>这房间太小了我们不能住</a:t>
            </a:r>
            <a:r>
              <a:rPr lang="zh-CN" altLang="en-US" sz="2800" dirty="0"/>
              <a:t>。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990600" y="173831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38200" y="1738312"/>
            <a:ext cx="845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2"/>
                </a:solidFill>
              </a:rPr>
              <a:t>She is too young to go to school.</a:t>
            </a:r>
          </a:p>
          <a:p>
            <a:pPr algn="l">
              <a:spcBef>
                <a:spcPct val="50000"/>
              </a:spcBef>
            </a:pPr>
            <a:endParaRPr lang="en-US" altLang="zh-CN" sz="2000" dirty="0">
              <a:solidFill>
                <a:srgbClr val="FF0066"/>
              </a:solidFill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685800" y="3033712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2"/>
                </a:solidFill>
              </a:rPr>
              <a:t>The room is too small for us to live in.</a:t>
            </a:r>
          </a:p>
          <a:p>
            <a:pPr algn="l">
              <a:spcBef>
                <a:spcPct val="50000"/>
              </a:spcBef>
            </a:pPr>
            <a:endParaRPr lang="en-US" altLang="zh-CN" sz="2000" dirty="0">
              <a:solidFill>
                <a:schemeClr val="accent2"/>
              </a:solidFill>
            </a:endParaRPr>
          </a:p>
        </p:txBody>
      </p:sp>
      <p:grpSp>
        <p:nvGrpSpPr>
          <p:cNvPr id="78860" name="Group 12"/>
          <p:cNvGrpSpPr/>
          <p:nvPr/>
        </p:nvGrpSpPr>
        <p:grpSpPr bwMode="auto">
          <a:xfrm>
            <a:off x="2286000" y="3414712"/>
            <a:ext cx="2903538" cy="0"/>
            <a:chOff x="1440" y="1824"/>
            <a:chExt cx="1829" cy="0"/>
          </a:xfrm>
        </p:grpSpPr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1440" y="1824"/>
              <a:ext cx="58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824"/>
              <a:ext cx="43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2688" y="1824"/>
              <a:ext cx="58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864" name="Rectangle 3"/>
          <p:cNvSpPr>
            <a:spLocks noChangeArrowheads="1"/>
          </p:cNvSpPr>
          <p:nvPr/>
        </p:nvSpPr>
        <p:spPr bwMode="auto">
          <a:xfrm>
            <a:off x="838200" y="3719512"/>
            <a:ext cx="510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句型结构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be + too+ 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+for sb.+ to -infinitive</a:t>
            </a:r>
          </a:p>
        </p:txBody>
      </p:sp>
      <p:grpSp>
        <p:nvGrpSpPr>
          <p:cNvPr id="78865" name="Group 17"/>
          <p:cNvGrpSpPr/>
          <p:nvPr/>
        </p:nvGrpSpPr>
        <p:grpSpPr bwMode="auto">
          <a:xfrm>
            <a:off x="3276600" y="4648200"/>
            <a:ext cx="5867400" cy="2057400"/>
            <a:chOff x="2064" y="2928"/>
            <a:chExt cx="3696" cy="1296"/>
          </a:xfrm>
        </p:grpSpPr>
        <p:sp>
          <p:nvSpPr>
            <p:cNvPr id="78866" name="AutoShape 18"/>
            <p:cNvSpPr>
              <a:spLocks noChangeArrowheads="1"/>
            </p:cNvSpPr>
            <p:nvPr/>
          </p:nvSpPr>
          <p:spPr bwMode="auto">
            <a:xfrm>
              <a:off x="2064" y="2928"/>
              <a:ext cx="3696" cy="1296"/>
            </a:xfrm>
            <a:prstGeom prst="cloudCallout">
              <a:avLst>
                <a:gd name="adj1" fmla="val 4139"/>
                <a:gd name="adj2" fmla="val -11713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8867" name="Text Box 19"/>
            <p:cNvSpPr txBox="1">
              <a:spLocks noChangeArrowheads="1"/>
            </p:cNvSpPr>
            <p:nvPr/>
          </p:nvSpPr>
          <p:spPr bwMode="auto">
            <a:xfrm>
              <a:off x="2640" y="3264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66"/>
                  </a:solidFill>
                </a:rPr>
                <a:t>express a negative result</a:t>
              </a:r>
              <a:r>
                <a:rPr lang="en-US" altLang="zh-CN" sz="3200" b="1"/>
                <a:t> </a:t>
              </a:r>
            </a:p>
          </p:txBody>
        </p:sp>
      </p:grp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57200" y="5851525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i="1">
                <a:solidFill>
                  <a:srgbClr val="A7FBA3"/>
                </a:solidFill>
                <a:hlinkClick r:id="rId2" action="ppaction://hlinksldjump"/>
              </a:rPr>
              <a:t>返回</a:t>
            </a:r>
            <a:endParaRPr lang="zh-CN" altLang="en-US" sz="6000" i="1">
              <a:solidFill>
                <a:srgbClr val="A7FB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8" grpId="0"/>
      <p:bldP spid="78859" grpId="0"/>
      <p:bldP spid="788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143000"/>
            <a:ext cx="9144000" cy="3683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Suzy was 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shy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join the discussion.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Simon was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excited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express himself clearly.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Peter was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slow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write down all the main points.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Amy was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careless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take her hat with her when she left.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Kitty was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busy with her dancing lesson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listen to the radio.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395288" y="188913"/>
            <a:ext cx="450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Check the answer.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685800"/>
            <a:ext cx="8893175" cy="4195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too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后接形容词，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后接动词不定式。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 is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</a:rPr>
              <a:t>too old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climb the hill. </a:t>
            </a:r>
          </a:p>
          <a:p>
            <a:pPr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Andy is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</a:rPr>
              <a:t>too shy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speak loudly in public.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 “to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be+too+adj</a:t>
            </a:r>
            <a:r>
              <a:rPr lang="en-US" altLang="zh-CN" sz="2800" b="1" dirty="0">
                <a:latin typeface="Times New Roman" panose="02020603050405020304" pitchFamily="18" charset="0"/>
              </a:rPr>
              <a:t>.+to infinitive”</a:t>
            </a:r>
            <a:r>
              <a:rPr lang="zh-CN" altLang="en-US" sz="2800" b="1" dirty="0">
                <a:latin typeface="Times New Roman" panose="02020603050405020304" pitchFamily="18" charset="0"/>
              </a:rPr>
              <a:t>句型可与“</a:t>
            </a:r>
            <a:r>
              <a:rPr lang="en-US" altLang="zh-CN" sz="2800" b="1" dirty="0">
                <a:latin typeface="Times New Roman" panose="02020603050405020304" pitchFamily="18" charset="0"/>
              </a:rPr>
              <a:t>so...that...”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转换。</a:t>
            </a:r>
          </a:p>
          <a:p>
            <a:pPr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4800" y="0"/>
            <a:ext cx="7596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Pay attention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boy is 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too</a:t>
            </a:r>
            <a:r>
              <a:rPr lang="en-US" altLang="zh-CN" sz="2400" b="1" dirty="0">
                <a:latin typeface="Times New Roman" panose="02020603050405020304" pitchFamily="18" charset="0"/>
              </a:rPr>
              <a:t> short 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400" b="1" dirty="0">
                <a:latin typeface="Times New Roman" panose="02020603050405020304" pitchFamily="18" charset="0"/>
              </a:rPr>
              <a:t> touch the books on the shelf.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The boy is 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2400" b="1" dirty="0">
                <a:latin typeface="Times New Roman" panose="02020603050405020304" pitchFamily="18" charset="0"/>
              </a:rPr>
              <a:t> short 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400" b="1" dirty="0">
                <a:latin typeface="Times New Roman" panose="02020603050405020304" pitchFamily="18" charset="0"/>
              </a:rPr>
              <a:t> he can’t touch the books on the shelf.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1" grpId="0"/>
      <p:bldP spid="809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85750" y="1333500"/>
            <a:ext cx="8643938" cy="5310188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David is very nervous. He can’t answer this question right now.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David is ___ ______ __ __     this question right now.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David is ___ ______ __ he ___ ___ this question right now.</a:t>
            </a: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2286000" y="2743200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too  curious to answer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590800" y="4114800"/>
            <a:ext cx="2735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so curious that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867400" y="4114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can’t answer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85750" y="785813"/>
            <a:ext cx="485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9900CC"/>
                </a:solidFill>
              </a:rPr>
              <a:t>一、同义句转换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23850" y="0"/>
            <a:ext cx="2484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全屏显示(4:3)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Wingdings</vt:lpstr>
      <vt:lpstr>WWW.2PPT.COM
</vt:lpstr>
      <vt:lpstr>PowerPoint 演示文稿</vt:lpstr>
      <vt:lpstr>背诵下列句子</vt:lpstr>
      <vt:lpstr>默写</vt:lpstr>
      <vt:lpstr>Check answers: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7E2AEBCDCA9049A69F8710B7B4140935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