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3" r:id="rId2"/>
    <p:sldId id="256" r:id="rId3"/>
    <p:sldId id="272" r:id="rId4"/>
    <p:sldId id="258" r:id="rId5"/>
    <p:sldId id="265" r:id="rId6"/>
    <p:sldId id="270" r:id="rId7"/>
    <p:sldId id="259" r:id="rId8"/>
    <p:sldId id="261" r:id="rId9"/>
    <p:sldId id="262" r:id="rId10"/>
    <p:sldId id="266" r:id="rId11"/>
    <p:sldId id="271" r:id="rId12"/>
    <p:sldId id="263" r:id="rId13"/>
    <p:sldId id="264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CCFF"/>
    <a:srgbClr val="FFCC99"/>
    <a:srgbClr val="000099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7C715-A2E8-4932-BD7D-1513C8BE1BE2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6CA29-FEDC-4A1A-950E-43C88D549A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6CA29-FEDC-4A1A-950E-43C88D549AF0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A0F70-A828-466C-8441-2A0CB9497681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4D355-A11B-4086-921B-584F9672BF4A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EBE48-DB41-48BE-88F1-DC555634AA5E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7F293-AEBB-4B3D-B042-91EF2F6EBB64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0B7D6-8462-4285-B848-C72C011A1367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05861-4B1F-4555-B60E-335FB1CE08DC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EF7DA-4B86-4319-98F4-3ABE1263460D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7F837-0DD3-41AC-AA94-AC00FABE37BA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A1484-FE63-407A-8B69-427BB509CD90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D93BF-C95E-4E29-9EF5-EC2C6A5ECE14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9B4CB-2039-4E3C-B493-71926276933D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fr-CA" altLang="zh-CN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fr-CA" altLang="zh-CN" smtClean="0"/>
              <a:t>Cliquez pour modifier les styles du texte du masque</a:t>
            </a:r>
          </a:p>
          <a:p>
            <a:pPr lvl="1"/>
            <a:r>
              <a:rPr lang="fr-CA" altLang="zh-CN" smtClean="0"/>
              <a:t>Deuxième niveau</a:t>
            </a:r>
          </a:p>
          <a:p>
            <a:pPr lvl="2"/>
            <a:r>
              <a:rPr lang="fr-CA" altLang="zh-CN" smtClean="0"/>
              <a:t>Troisième niveau</a:t>
            </a:r>
          </a:p>
          <a:p>
            <a:pPr lvl="3"/>
            <a:r>
              <a:rPr lang="fr-CA" altLang="zh-CN" smtClean="0"/>
              <a:t>Quatrième niveau</a:t>
            </a:r>
          </a:p>
          <a:p>
            <a:pPr lvl="4"/>
            <a:r>
              <a:rPr lang="fr-CA" altLang="zh-CN" smtClean="0"/>
              <a:t>Cinquième niveau</a:t>
            </a:r>
          </a:p>
        </p:txBody>
      </p:sp>
      <p:sp>
        <p:nvSpPr>
          <p:cNvPr id="1028" name="Espace réservé de la dat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 altLang="zh-CN"/>
          </a:p>
        </p:txBody>
      </p:sp>
      <p:sp>
        <p:nvSpPr>
          <p:cNvPr id="1029" name="Espace réservé du pied de pag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>
                <a:solidFill>
                  <a:srgbClr val="898989"/>
                </a:solidFill>
                <a:latin typeface="+mn-lt"/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Espace réservé du numéro de diapositiv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+mn-lt"/>
                <a:ea typeface="宋体" panose="02010600030101010101" pitchFamily="2" charset="-122"/>
              </a:defRPr>
            </a:lvl1pPr>
          </a:lstStyle>
          <a:p>
            <a:fld id="{2D0C102C-C000-4F9A-B250-E48CEC482663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0"/>
          <p:cNvSpPr>
            <a:spLocks noChangeArrowheads="1"/>
          </p:cNvSpPr>
          <p:nvPr/>
        </p:nvSpPr>
        <p:spPr bwMode="auto">
          <a:xfrm>
            <a:off x="0" y="1985064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9.1 </a:t>
            </a:r>
            <a:r>
              <a:rPr lang="zh-CN" altLang="en-US" sz="6000" b="1" dirty="0" smtClean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6000" b="1" dirty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角形的边</a:t>
            </a:r>
            <a:r>
              <a:rPr lang="zh-CN" altLang="en-US" sz="4800" b="1" dirty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2924753" y="5013175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68313" y="1368425"/>
            <a:ext cx="79914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7200"/>
            <a:r>
              <a:rPr lang="zh-CN" altLang="en-US" sz="4000" b="1" dirty="0">
                <a:latin typeface="Times New Roman" panose="02020603050405020304" pitchFamily="18" charset="0"/>
              </a:rPr>
              <a:t>    以长为</a:t>
            </a:r>
            <a:r>
              <a:rPr lang="en-US" altLang="zh-CN" sz="4000" b="1" dirty="0">
                <a:latin typeface="Times New Roman" panose="02020603050405020304" pitchFamily="18" charset="0"/>
              </a:rPr>
              <a:t>2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dirty="0">
                <a:latin typeface="Times New Roman" panose="02020603050405020304" pitchFamily="18" charset="0"/>
              </a:rPr>
              <a:t>4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dirty="0">
                <a:latin typeface="Times New Roman" panose="02020603050405020304" pitchFamily="18" charset="0"/>
              </a:rPr>
              <a:t>6</a:t>
            </a:r>
            <a:r>
              <a:rPr lang="zh-CN" altLang="en-US" sz="4000" b="1" dirty="0">
                <a:latin typeface="Times New Roman" panose="02020603050405020304" pitchFamily="18" charset="0"/>
              </a:rPr>
              <a:t>的三条线段能否构成三角形？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611981" y="2881313"/>
            <a:ext cx="813593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解：因为    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6+4&gt;2,6+2&gt;4,  </a:t>
            </a:r>
          </a:p>
          <a:p>
            <a:r>
              <a:rPr lang="zh-CN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所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以符合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三角形任意两边之和  大于第三边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/>
              </a:rPr>
              <a:t>”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所以以长为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的三条线段能否构成三角形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419475" y="260350"/>
            <a:ext cx="25209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找错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042987" y="1556792"/>
            <a:ext cx="6913389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</a:rPr>
              <a:t>已知</a:t>
            </a:r>
            <a:r>
              <a:rPr lang="en-US" altLang="zh-CN" sz="3600" b="1" dirty="0">
                <a:latin typeface="Times New Roman" panose="02020603050405020304" pitchFamily="18" charset="0"/>
              </a:rPr>
              <a:t>:</a:t>
            </a:r>
            <a:r>
              <a:rPr lang="zh-CN" altLang="en-US" sz="3600" b="1" dirty="0">
                <a:latin typeface="Times New Roman" panose="02020603050405020304" pitchFamily="18" charset="0"/>
              </a:rPr>
              <a:t>三角形的两条边分别为</a:t>
            </a:r>
            <a:r>
              <a:rPr lang="en-US" altLang="zh-CN" sz="3600" b="1" dirty="0">
                <a:latin typeface="Times New Roman" panose="02020603050405020304" pitchFamily="18" charset="0"/>
              </a:rPr>
              <a:t>6</a:t>
            </a:r>
            <a:r>
              <a:rPr lang="zh-CN" altLang="en-US" sz="3600" b="1" dirty="0">
                <a:latin typeface="Times New Roman" panose="02020603050405020304" pitchFamily="18" charset="0"/>
              </a:rPr>
              <a:t>和</a:t>
            </a:r>
            <a:r>
              <a:rPr lang="en-US" altLang="zh-CN" sz="3600" b="1" dirty="0">
                <a:latin typeface="Times New Roman" panose="02020603050405020304" pitchFamily="18" charset="0"/>
              </a:rPr>
              <a:t>9</a:t>
            </a:r>
            <a:r>
              <a:rPr lang="zh-CN" altLang="en-US" sz="3600" b="1" dirty="0">
                <a:latin typeface="Times New Roman" panose="02020603050405020304" pitchFamily="18" charset="0"/>
              </a:rPr>
              <a:t>，求第三边的取值范围？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23850" y="188913"/>
            <a:ext cx="81375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3600" b="1" dirty="0">
                <a:latin typeface="Times New Roman" panose="02020603050405020304" pitchFamily="18" charset="0"/>
              </a:rPr>
              <a:t> 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等腰三角形</a:t>
            </a:r>
            <a:r>
              <a:rPr lang="zh-CN" altLang="en-US" sz="3600" b="1" dirty="0">
                <a:latin typeface="Times New Roman" panose="02020603050405020304" pitchFamily="18" charset="0"/>
              </a:rPr>
              <a:t>：两条边相等的三角形</a:t>
            </a:r>
            <a:endParaRPr lang="zh-CN" altLang="en-US" sz="3600" dirty="0">
              <a:latin typeface="Times New Roman" panose="02020603050405020304" pitchFamily="18" charset="0"/>
            </a:endParaRPr>
          </a:p>
          <a:p>
            <a:r>
              <a:rPr lang="zh-CN" altLang="en-US" sz="3600" b="1" dirty="0">
                <a:latin typeface="Times New Roman" panose="02020603050405020304" pitchFamily="18" charset="0"/>
              </a:rPr>
              <a:t> 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等边三角形</a:t>
            </a:r>
            <a:r>
              <a:rPr lang="zh-CN" altLang="en-US" sz="3600" b="1" dirty="0">
                <a:latin typeface="Times New Roman" panose="02020603050405020304" pitchFamily="18" charset="0"/>
              </a:rPr>
              <a:t>：三条边相等的三角形，（又叫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正三角形</a:t>
            </a:r>
            <a:r>
              <a:rPr lang="zh-CN" altLang="en-US" sz="3600" b="1" dirty="0">
                <a:latin typeface="Times New Roman" panose="02020603050405020304" pitchFamily="18" charset="0"/>
              </a:rPr>
              <a:t>）</a:t>
            </a:r>
          </a:p>
        </p:txBody>
      </p:sp>
      <p:sp>
        <p:nvSpPr>
          <p:cNvPr id="20483" name="Freeform 3"/>
          <p:cNvSpPr/>
          <p:nvPr/>
        </p:nvSpPr>
        <p:spPr bwMode="auto">
          <a:xfrm>
            <a:off x="900113" y="2205038"/>
            <a:ext cx="2320925" cy="984250"/>
          </a:xfrm>
          <a:custGeom>
            <a:avLst/>
            <a:gdLst>
              <a:gd name="T0" fmla="*/ 900 w 2700"/>
              <a:gd name="T1" fmla="*/ 0 h 1248"/>
              <a:gd name="T2" fmla="*/ 0 w 2700"/>
              <a:gd name="T3" fmla="*/ 1248 h 1248"/>
              <a:gd name="T4" fmla="*/ 2700 w 2700"/>
              <a:gd name="T5" fmla="*/ 1248 h 1248"/>
              <a:gd name="T6" fmla="*/ 900 w 2700"/>
              <a:gd name="T7" fmla="*/ 0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00" h="1248">
                <a:moveTo>
                  <a:pt x="900" y="0"/>
                </a:moveTo>
                <a:lnTo>
                  <a:pt x="0" y="1248"/>
                </a:lnTo>
                <a:lnTo>
                  <a:pt x="2700" y="1248"/>
                </a:lnTo>
                <a:lnTo>
                  <a:pt x="9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0484" name="Group 4"/>
          <p:cNvGrpSpPr/>
          <p:nvPr/>
        </p:nvGrpSpPr>
        <p:grpSpPr bwMode="auto">
          <a:xfrm>
            <a:off x="6156325" y="1773238"/>
            <a:ext cx="2320925" cy="1968500"/>
            <a:chOff x="7074" y="1602"/>
            <a:chExt cx="1800" cy="1872"/>
          </a:xfrm>
        </p:grpSpPr>
        <p:sp>
          <p:nvSpPr>
            <p:cNvPr id="2" name="AutoShape 5"/>
            <p:cNvSpPr>
              <a:spLocks noChangeArrowheads="1"/>
            </p:cNvSpPr>
            <p:nvPr/>
          </p:nvSpPr>
          <p:spPr bwMode="auto">
            <a:xfrm>
              <a:off x="7074" y="1602"/>
              <a:ext cx="1440" cy="124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" name="Text Box 6"/>
            <p:cNvSpPr txBox="1">
              <a:spLocks noChangeArrowheads="1"/>
            </p:cNvSpPr>
            <p:nvPr/>
          </p:nvSpPr>
          <p:spPr bwMode="auto">
            <a:xfrm>
              <a:off x="7074" y="2850"/>
              <a:ext cx="180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/>
              <a:r>
                <a:rPr lang="zh-CN" altLang="en-US" sz="2800" b="1">
                  <a:latin typeface="宋体" panose="02010600030101010101" pitchFamily="2" charset="-122"/>
                </a:rPr>
                <a:t>等边三角形</a:t>
              </a: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0487" name="Group 7"/>
          <p:cNvGrpSpPr/>
          <p:nvPr/>
        </p:nvGrpSpPr>
        <p:grpSpPr bwMode="auto">
          <a:xfrm>
            <a:off x="3635375" y="1628775"/>
            <a:ext cx="2320925" cy="2130425"/>
            <a:chOff x="5094" y="1446"/>
            <a:chExt cx="1800" cy="2028"/>
          </a:xfrm>
        </p:grpSpPr>
        <p:sp>
          <p:nvSpPr>
            <p:cNvPr id="4" name="AutoShape 8"/>
            <p:cNvSpPr>
              <a:spLocks noChangeArrowheads="1"/>
            </p:cNvSpPr>
            <p:nvPr/>
          </p:nvSpPr>
          <p:spPr bwMode="auto">
            <a:xfrm>
              <a:off x="5275" y="1446"/>
              <a:ext cx="1080" cy="140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5094" y="2850"/>
              <a:ext cx="180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/>
              <a:r>
                <a:rPr lang="zh-CN" altLang="en-US" sz="2800" b="1">
                  <a:latin typeface="宋体" panose="02010600030101010101" pitchFamily="2" charset="-122"/>
                </a:rPr>
                <a:t>等腰三角形</a:t>
              </a: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546100" y="3716338"/>
            <a:ext cx="3854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三角形按边分类：</a:t>
            </a:r>
          </a:p>
        </p:txBody>
      </p:sp>
      <p:grpSp>
        <p:nvGrpSpPr>
          <p:cNvPr id="20481" name="Group 1"/>
          <p:cNvGrpSpPr>
            <a:grpSpLocks noChangeAspect="1"/>
          </p:cNvGrpSpPr>
          <p:nvPr/>
        </p:nvGrpSpPr>
        <p:grpSpPr bwMode="auto">
          <a:xfrm>
            <a:off x="827088" y="4508500"/>
            <a:ext cx="7058025" cy="2084388"/>
            <a:chOff x="521" y="2843"/>
            <a:chExt cx="4446" cy="1313"/>
          </a:xfrm>
        </p:grpSpPr>
        <p:sp>
          <p:nvSpPr>
            <p:cNvPr id="20480" name="AutoShape 0"/>
            <p:cNvSpPr>
              <a:spLocks noChangeAspect="1" noChangeArrowheads="1" noTextEdit="1"/>
            </p:cNvSpPr>
            <p:nvPr/>
          </p:nvSpPr>
          <p:spPr bwMode="auto">
            <a:xfrm>
              <a:off x="521" y="2843"/>
              <a:ext cx="4446" cy="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1501" y="3619"/>
              <a:ext cx="1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800">
                  <a:solidFill>
                    <a:srgbClr val="000000"/>
                  </a:solidFill>
                  <a:latin typeface="Symbol" panose="05050102010706020507" pitchFamily="18" charset="2"/>
                </a:rPr>
                <a:t>ï</a:t>
              </a:r>
              <a:endParaRPr lang="en-US" altLang="zh-CN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1501" y="3771"/>
              <a:ext cx="1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800">
                  <a:solidFill>
                    <a:srgbClr val="000000"/>
                  </a:solidFill>
                  <a:latin typeface="Symbol" panose="05050102010706020507" pitchFamily="18" charset="2"/>
                </a:rPr>
                <a:t>î</a:t>
              </a:r>
              <a:endParaRPr lang="en-US" altLang="zh-CN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501" y="3095"/>
              <a:ext cx="1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800">
                  <a:solidFill>
                    <a:srgbClr val="000000"/>
                  </a:solidFill>
                  <a:latin typeface="Symbol" panose="05050102010706020507" pitchFamily="18" charset="2"/>
                </a:rPr>
                <a:t>ï</a:t>
              </a:r>
              <a:endParaRPr lang="en-US" altLang="zh-CN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1501" y="3325"/>
              <a:ext cx="1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800">
                  <a:solidFill>
                    <a:srgbClr val="000000"/>
                  </a:solidFill>
                  <a:latin typeface="Symbol" panose="05050102010706020507" pitchFamily="18" charset="2"/>
                </a:rPr>
                <a:t>í</a:t>
              </a:r>
              <a:endParaRPr lang="en-US" altLang="zh-CN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1501" y="2872"/>
              <a:ext cx="1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800">
                  <a:solidFill>
                    <a:srgbClr val="000000"/>
                  </a:solidFill>
                  <a:latin typeface="Symbol" panose="05050102010706020507" pitchFamily="18" charset="2"/>
                </a:rPr>
                <a:t>ì</a:t>
              </a:r>
              <a:endParaRPr lang="en-US" altLang="zh-CN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209" y="3746"/>
              <a:ext cx="1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800">
                  <a:solidFill>
                    <a:srgbClr val="000000"/>
                  </a:solidFill>
                  <a:latin typeface="Symbol" panose="05050102010706020507" pitchFamily="18" charset="2"/>
                </a:rPr>
                <a:t>î</a:t>
              </a:r>
              <a:endParaRPr lang="en-US" altLang="zh-CN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3209" y="3490"/>
              <a:ext cx="1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800">
                  <a:solidFill>
                    <a:srgbClr val="000000"/>
                  </a:solidFill>
                  <a:latin typeface="Symbol" panose="05050102010706020507" pitchFamily="18" charset="2"/>
                </a:rPr>
                <a:t>í</a:t>
              </a:r>
              <a:endParaRPr lang="en-US" altLang="zh-CN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209" y="3225"/>
              <a:ext cx="1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800">
                  <a:solidFill>
                    <a:srgbClr val="000000"/>
                  </a:solidFill>
                  <a:latin typeface="Symbol" panose="05050102010706020507" pitchFamily="18" charset="2"/>
                </a:rPr>
                <a:t>ì</a:t>
              </a:r>
              <a:endParaRPr lang="en-US" altLang="zh-CN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3358" y="3720"/>
              <a:ext cx="152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3800" dirty="0">
                  <a:solidFill>
                    <a:srgbClr val="000000"/>
                  </a:solidFill>
                  <a:latin typeface="宋体" panose="02010600030101010101" pitchFamily="2" charset="-122"/>
                </a:rPr>
                <a:t>等边三角形</a:t>
              </a:r>
              <a:endParaRPr lang="zh-CN" altLang="en-US" sz="2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3358" y="3266"/>
              <a:ext cx="152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3800">
                  <a:solidFill>
                    <a:srgbClr val="000000"/>
                  </a:solidFill>
                  <a:latin typeface="宋体" panose="02010600030101010101" pitchFamily="2" charset="-122"/>
                </a:rPr>
                <a:t>等腰三角形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1649" y="3479"/>
              <a:ext cx="152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3800" dirty="0">
                  <a:solidFill>
                    <a:srgbClr val="000000"/>
                  </a:solidFill>
                  <a:latin typeface="宋体" panose="02010600030101010101" pitchFamily="2" charset="-122"/>
                </a:rPr>
                <a:t>等腰三角形</a:t>
              </a:r>
              <a:endParaRPr lang="zh-CN" altLang="en-US" sz="2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2348" y="2913"/>
              <a:ext cx="121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3800" dirty="0">
                  <a:solidFill>
                    <a:srgbClr val="000000"/>
                  </a:solidFill>
                  <a:latin typeface="宋体" panose="02010600030101010101" pitchFamily="2" charset="-122"/>
                </a:rPr>
                <a:t>斜三角形</a:t>
              </a:r>
              <a:endParaRPr lang="zh-CN" altLang="en-US" sz="2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561" y="3315"/>
              <a:ext cx="9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3800" dirty="0">
                  <a:solidFill>
                    <a:srgbClr val="000000"/>
                  </a:solidFill>
                  <a:latin typeface="宋体" panose="02010600030101010101" pitchFamily="2" charset="-122"/>
                </a:rPr>
                <a:t>三角形</a:t>
              </a:r>
              <a:endParaRPr lang="zh-CN" altLang="en-US" sz="2400" b="1" dirty="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95288" y="1047750"/>
            <a:ext cx="8316912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4000" b="1" dirty="0">
                <a:latin typeface="Times New Roman" panose="02020603050405020304" pitchFamily="18" charset="0"/>
              </a:rPr>
              <a:t>判断：</a:t>
            </a:r>
          </a:p>
          <a:p>
            <a:r>
              <a:rPr lang="en-US" altLang="zh-CN" sz="4000" b="1" dirty="0">
                <a:latin typeface="Times New Roman" panose="02020603050405020304" pitchFamily="18" charset="0"/>
              </a:rPr>
              <a:t>1.</a:t>
            </a:r>
            <a:r>
              <a:rPr lang="zh-CN" altLang="en-US" sz="4000" b="1" dirty="0">
                <a:latin typeface="Times New Roman" panose="02020603050405020304" pitchFamily="18" charset="0"/>
              </a:rPr>
              <a:t>有两边相等的三角形叫做等腰三角形</a:t>
            </a:r>
            <a:r>
              <a:rPr lang="en-US" altLang="zh-CN" sz="4000" b="1" dirty="0">
                <a:latin typeface="Times New Roman" panose="02020603050405020304" pitchFamily="18" charset="0"/>
              </a:rPr>
              <a:t>.  (     )</a:t>
            </a:r>
          </a:p>
          <a:p>
            <a:r>
              <a:rPr lang="en-US" altLang="zh-CN" sz="4000" b="1" dirty="0">
                <a:latin typeface="Times New Roman" panose="02020603050405020304" pitchFamily="18" charset="0"/>
              </a:rPr>
              <a:t>2.</a:t>
            </a:r>
            <a:r>
              <a:rPr lang="zh-CN" altLang="en-US" sz="4000" b="1" dirty="0">
                <a:latin typeface="Times New Roman" panose="02020603050405020304" pitchFamily="18" charset="0"/>
              </a:rPr>
              <a:t>只有两边相等的三角形叫做等腰三角形</a:t>
            </a:r>
            <a:r>
              <a:rPr lang="en-US" altLang="zh-CN" sz="4000" b="1" dirty="0">
                <a:latin typeface="Times New Roman" panose="02020603050405020304" pitchFamily="18" charset="0"/>
              </a:rPr>
              <a:t>.    (     )</a:t>
            </a:r>
          </a:p>
          <a:p>
            <a:r>
              <a:rPr lang="en-US" altLang="zh-CN" sz="4000" b="1" dirty="0">
                <a:latin typeface="Times New Roman" panose="02020603050405020304" pitchFamily="18" charset="0"/>
              </a:rPr>
              <a:t>3.</a:t>
            </a:r>
            <a:r>
              <a:rPr lang="zh-CN" altLang="en-US" sz="4000" b="1" dirty="0">
                <a:latin typeface="Times New Roman" panose="02020603050405020304" pitchFamily="18" charset="0"/>
              </a:rPr>
              <a:t>等边三角形是等腰三角形</a:t>
            </a:r>
            <a:r>
              <a:rPr lang="en-US" altLang="zh-CN" sz="4000" b="1" dirty="0">
                <a:latin typeface="Times New Roman" panose="02020603050405020304" pitchFamily="18" charset="0"/>
              </a:rPr>
              <a:t>.(   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3276600" y="549275"/>
          <a:ext cx="23780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Flash 影片" r:id="rId3" imgW="1844675" imgH="628650" progId="Flash.Movie">
                  <p:embed/>
                </p:oleObj>
              </mc:Choice>
              <mc:Fallback>
                <p:oleObj name="Flash 影片" r:id="rId3" imgW="1844675" imgH="628650" progId="Flash.Movi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49275"/>
                        <a:ext cx="2378075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11188" y="2079625"/>
            <a:ext cx="780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4000" b="1" dirty="0">
                <a:solidFill>
                  <a:srgbClr val="000099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1.</a:t>
            </a:r>
            <a:r>
              <a:rPr kumimoji="1" lang="zh-CN" altLang="en-US" sz="4000" b="1" dirty="0">
                <a:solidFill>
                  <a:srgbClr val="000099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三角形的顶点、边、内角及外角 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90550" y="3087688"/>
            <a:ext cx="4451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4000" b="1" dirty="0">
                <a:solidFill>
                  <a:srgbClr val="000099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2.</a:t>
            </a:r>
            <a:r>
              <a:rPr kumimoji="1" lang="zh-CN" altLang="en-US" sz="4000" b="1" dirty="0">
                <a:solidFill>
                  <a:srgbClr val="000099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三边的数量关系</a:t>
            </a:r>
            <a:r>
              <a:rPr kumimoji="1" lang="zh-CN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kumimoji="1" lang="zh-CN" altLang="en-US" sz="4000" b="1" dirty="0">
                <a:solidFill>
                  <a:srgbClr val="000099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 </a:t>
            </a:r>
            <a:r>
              <a:rPr kumimoji="1" lang="en-US" altLang="zh-CN" sz="4000" b="1" dirty="0">
                <a:solidFill>
                  <a:srgbClr val="000099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.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61988" y="4095750"/>
            <a:ext cx="507061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4000" b="1" dirty="0" smtClean="0">
                <a:solidFill>
                  <a:srgbClr val="000099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3.</a:t>
            </a:r>
            <a:r>
              <a:rPr kumimoji="1" lang="zh-CN" altLang="en-US" sz="4000" b="1" dirty="0">
                <a:solidFill>
                  <a:srgbClr val="000099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三角形按边的分类 </a:t>
            </a:r>
            <a:r>
              <a:rPr kumimoji="1" lang="en-US" altLang="zh-CN" sz="4000" b="1" dirty="0" smtClean="0">
                <a:solidFill>
                  <a:srgbClr val="000099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. </a:t>
            </a:r>
            <a:endParaRPr kumimoji="1" lang="en-US" altLang="zh-CN" sz="4000" b="1" dirty="0">
              <a:solidFill>
                <a:srgbClr val="000099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 autoUpdateAnimBg="0"/>
      <p:bldP spid="3482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1" name="Group 1"/>
          <p:cNvGrpSpPr/>
          <p:nvPr/>
        </p:nvGrpSpPr>
        <p:grpSpPr bwMode="auto">
          <a:xfrm>
            <a:off x="395288" y="692150"/>
            <a:ext cx="3819525" cy="2162175"/>
            <a:chOff x="249" y="436"/>
            <a:chExt cx="2406" cy="1362"/>
          </a:xfrm>
        </p:grpSpPr>
        <p:sp>
          <p:nvSpPr>
            <p:cNvPr id="16386" name="AutoShape 2"/>
            <p:cNvSpPr>
              <a:spLocks noChangeArrowheads="1"/>
            </p:cNvSpPr>
            <p:nvPr/>
          </p:nvSpPr>
          <p:spPr bwMode="auto">
            <a:xfrm rot="10800000">
              <a:off x="249" y="436"/>
              <a:ext cx="2406" cy="1362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10" name="Text Box 26"/>
            <p:cNvSpPr txBox="1">
              <a:spLocks noChangeArrowheads="1"/>
            </p:cNvSpPr>
            <p:nvPr/>
          </p:nvSpPr>
          <p:spPr bwMode="auto">
            <a:xfrm>
              <a:off x="930" y="754"/>
              <a:ext cx="117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红领巾</a:t>
              </a:r>
            </a:p>
          </p:txBody>
        </p:sp>
      </p:grpSp>
      <p:grpSp>
        <p:nvGrpSpPr>
          <p:cNvPr id="16409" name="Group 25"/>
          <p:cNvGrpSpPr/>
          <p:nvPr/>
        </p:nvGrpSpPr>
        <p:grpSpPr bwMode="auto">
          <a:xfrm>
            <a:off x="1403350" y="2708275"/>
            <a:ext cx="2089150" cy="3168650"/>
            <a:chOff x="884" y="2160"/>
            <a:chExt cx="1089" cy="1633"/>
          </a:xfrm>
        </p:grpSpPr>
        <p:sp>
          <p:nvSpPr>
            <p:cNvPr id="16407" name="AutoShape 23"/>
            <p:cNvSpPr>
              <a:spLocks noChangeArrowheads="1"/>
            </p:cNvSpPr>
            <p:nvPr/>
          </p:nvSpPr>
          <p:spPr bwMode="auto">
            <a:xfrm>
              <a:off x="884" y="2160"/>
              <a:ext cx="1089" cy="1633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08" name="AutoShape 24"/>
            <p:cNvSpPr>
              <a:spLocks noChangeArrowheads="1"/>
            </p:cNvSpPr>
            <p:nvPr/>
          </p:nvSpPr>
          <p:spPr bwMode="auto">
            <a:xfrm>
              <a:off x="1020" y="2659"/>
              <a:ext cx="666" cy="99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5840" name="Group 0"/>
          <p:cNvGrpSpPr/>
          <p:nvPr/>
        </p:nvGrpSpPr>
        <p:grpSpPr bwMode="auto">
          <a:xfrm>
            <a:off x="4572000" y="685800"/>
            <a:ext cx="4032250" cy="2238375"/>
            <a:chOff x="2880" y="432"/>
            <a:chExt cx="2540" cy="1410"/>
          </a:xfrm>
        </p:grpSpPr>
        <p:grpSp>
          <p:nvGrpSpPr>
            <p:cNvPr id="16406" name="Group 22"/>
            <p:cNvGrpSpPr/>
            <p:nvPr/>
          </p:nvGrpSpPr>
          <p:grpSpPr bwMode="auto">
            <a:xfrm>
              <a:off x="2880" y="432"/>
              <a:ext cx="2540" cy="1410"/>
              <a:chOff x="2912" y="767"/>
              <a:chExt cx="1985" cy="1085"/>
            </a:xfrm>
          </p:grpSpPr>
          <p:grpSp>
            <p:nvGrpSpPr>
              <p:cNvPr id="16397" name="Group 13"/>
              <p:cNvGrpSpPr/>
              <p:nvPr/>
            </p:nvGrpSpPr>
            <p:grpSpPr bwMode="auto">
              <a:xfrm rot="5591168">
                <a:off x="3832" y="787"/>
                <a:ext cx="1085" cy="1045"/>
                <a:chOff x="2912" y="791"/>
                <a:chExt cx="1085" cy="1045"/>
              </a:xfrm>
            </p:grpSpPr>
            <p:sp>
              <p:nvSpPr>
                <p:cNvPr id="16398" name="Oval 14"/>
                <p:cNvSpPr>
                  <a:spLocks noChangeArrowheads="1"/>
                </p:cNvSpPr>
                <p:nvPr/>
              </p:nvSpPr>
              <p:spPr bwMode="auto">
                <a:xfrm>
                  <a:off x="2912" y="791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 wrap="none" anchor="ctr"/>
                <a:lstStyle/>
                <a:p>
                  <a:pPr algn="ctr"/>
                  <a:endParaRPr lang="zh-CN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6399" name="Oval 15"/>
                <p:cNvSpPr>
                  <a:spLocks noChangeArrowheads="1"/>
                </p:cNvSpPr>
                <p:nvPr/>
              </p:nvSpPr>
              <p:spPr bwMode="auto">
                <a:xfrm>
                  <a:off x="3040" y="911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400" name="Oval 16"/>
                <p:cNvSpPr>
                  <a:spLocks noChangeArrowheads="1"/>
                </p:cNvSpPr>
                <p:nvPr/>
              </p:nvSpPr>
              <p:spPr bwMode="auto">
                <a:xfrm>
                  <a:off x="3168" y="1039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401" name="Oval 17"/>
                <p:cNvSpPr>
                  <a:spLocks noChangeArrowheads="1"/>
                </p:cNvSpPr>
                <p:nvPr/>
              </p:nvSpPr>
              <p:spPr bwMode="auto">
                <a:xfrm>
                  <a:off x="3296" y="1175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402" name="Oval 18"/>
                <p:cNvSpPr>
                  <a:spLocks noChangeArrowheads="1"/>
                </p:cNvSpPr>
                <p:nvPr/>
              </p:nvSpPr>
              <p:spPr bwMode="auto">
                <a:xfrm>
                  <a:off x="3424" y="1295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403" name="Oval 19"/>
                <p:cNvSpPr>
                  <a:spLocks noChangeArrowheads="1"/>
                </p:cNvSpPr>
                <p:nvPr/>
              </p:nvSpPr>
              <p:spPr bwMode="auto">
                <a:xfrm>
                  <a:off x="3560" y="1415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404" name="Oval 20"/>
                <p:cNvSpPr>
                  <a:spLocks noChangeArrowheads="1"/>
                </p:cNvSpPr>
                <p:nvPr/>
              </p:nvSpPr>
              <p:spPr bwMode="auto">
                <a:xfrm>
                  <a:off x="3688" y="1543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405" name="Oval 21"/>
                <p:cNvSpPr>
                  <a:spLocks noChangeArrowheads="1"/>
                </p:cNvSpPr>
                <p:nvPr/>
              </p:nvSpPr>
              <p:spPr bwMode="auto">
                <a:xfrm>
                  <a:off x="3816" y="1655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6396" name="Group 12"/>
              <p:cNvGrpSpPr/>
              <p:nvPr/>
            </p:nvGrpSpPr>
            <p:grpSpPr bwMode="auto">
              <a:xfrm>
                <a:off x="2912" y="791"/>
                <a:ext cx="1085" cy="1045"/>
                <a:chOff x="2912" y="791"/>
                <a:chExt cx="1085" cy="1045"/>
              </a:xfrm>
            </p:grpSpPr>
            <p:sp>
              <p:nvSpPr>
                <p:cNvPr id="16388" name="Oval 4"/>
                <p:cNvSpPr>
                  <a:spLocks noChangeArrowheads="1"/>
                </p:cNvSpPr>
                <p:nvPr/>
              </p:nvSpPr>
              <p:spPr bwMode="auto">
                <a:xfrm>
                  <a:off x="2912" y="791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zh-CN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6389" name="Oval 5"/>
                <p:cNvSpPr>
                  <a:spLocks noChangeArrowheads="1"/>
                </p:cNvSpPr>
                <p:nvPr/>
              </p:nvSpPr>
              <p:spPr bwMode="auto">
                <a:xfrm>
                  <a:off x="3040" y="911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390" name="Oval 6"/>
                <p:cNvSpPr>
                  <a:spLocks noChangeArrowheads="1"/>
                </p:cNvSpPr>
                <p:nvPr/>
              </p:nvSpPr>
              <p:spPr bwMode="auto">
                <a:xfrm>
                  <a:off x="3168" y="1039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391" name="Oval 7"/>
                <p:cNvSpPr>
                  <a:spLocks noChangeArrowheads="1"/>
                </p:cNvSpPr>
                <p:nvPr/>
              </p:nvSpPr>
              <p:spPr bwMode="auto">
                <a:xfrm>
                  <a:off x="3296" y="1175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392" name="Oval 8"/>
                <p:cNvSpPr>
                  <a:spLocks noChangeArrowheads="1"/>
                </p:cNvSpPr>
                <p:nvPr/>
              </p:nvSpPr>
              <p:spPr bwMode="auto">
                <a:xfrm>
                  <a:off x="3424" y="1295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393" name="Oval 9"/>
                <p:cNvSpPr>
                  <a:spLocks noChangeArrowheads="1"/>
                </p:cNvSpPr>
                <p:nvPr/>
              </p:nvSpPr>
              <p:spPr bwMode="auto">
                <a:xfrm>
                  <a:off x="3560" y="1415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394" name="Oval 10"/>
                <p:cNvSpPr>
                  <a:spLocks noChangeArrowheads="1"/>
                </p:cNvSpPr>
                <p:nvPr/>
              </p:nvSpPr>
              <p:spPr bwMode="auto">
                <a:xfrm>
                  <a:off x="3688" y="1543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395" name="Oval 11"/>
                <p:cNvSpPr>
                  <a:spLocks noChangeArrowheads="1"/>
                </p:cNvSpPr>
                <p:nvPr/>
              </p:nvSpPr>
              <p:spPr bwMode="auto">
                <a:xfrm>
                  <a:off x="3816" y="1655"/>
                  <a:ext cx="181" cy="181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6387" name="AutoShape 3"/>
              <p:cNvSpPr>
                <a:spLocks noChangeArrowheads="1"/>
              </p:cNvSpPr>
              <p:nvPr/>
            </p:nvSpPr>
            <p:spPr bwMode="auto">
              <a:xfrm rot="10800000">
                <a:off x="2926" y="799"/>
                <a:ext cx="1950" cy="95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6411" name="Text Box 27"/>
            <p:cNvSpPr txBox="1">
              <a:spLocks noChangeArrowheads="1"/>
            </p:cNvSpPr>
            <p:nvPr/>
          </p:nvSpPr>
          <p:spPr bwMode="auto">
            <a:xfrm>
              <a:off x="3560" y="709"/>
              <a:ext cx="13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流动红旗</a:t>
              </a:r>
            </a:p>
          </p:txBody>
        </p:sp>
      </p:grpSp>
      <p:pic>
        <p:nvPicPr>
          <p:cNvPr id="16413" name="Picture 29" descr="自行车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4663" y="3716338"/>
            <a:ext cx="433705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zx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0"/>
            <a:ext cx="28575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1" name="Picture 3" descr="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38600"/>
            <a:ext cx="3048000" cy="280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2" name="Picture 4" descr="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3622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3" name="Picture 5" descr="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3962400"/>
            <a:ext cx="22860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4" name="Picture 6" descr="2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895600"/>
            <a:ext cx="914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5" name="Picture 7" descr="1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81600" y="0"/>
            <a:ext cx="3962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6" name="Picture 8" descr="1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0" y="4038600"/>
            <a:ext cx="21717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7" name="Picture 9" descr="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67600" y="4038600"/>
            <a:ext cx="1676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8" name="WordArt 10"/>
          <p:cNvSpPr>
            <a:spLocks noChangeArrowheads="1" noChangeShapeType="1" noTextEdit="1"/>
          </p:cNvSpPr>
          <p:nvPr/>
        </p:nvSpPr>
        <p:spPr bwMode="auto">
          <a:xfrm>
            <a:off x="1524000" y="2514600"/>
            <a:ext cx="5257800" cy="146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rgbClr val="FF0000"/>
                  </a:solidFill>
                  <a:miter lim="800000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生活中的三角形！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" name="Text Box 0"/>
          <p:cNvSpPr txBox="1">
            <a:spLocks noChangeArrowheads="1"/>
          </p:cNvSpPr>
          <p:nvPr/>
        </p:nvSpPr>
        <p:spPr bwMode="auto">
          <a:xfrm>
            <a:off x="468313" y="293688"/>
            <a:ext cx="8280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三角形：</a:t>
            </a:r>
            <a:r>
              <a:rPr lang="zh-CN" altLang="en-US" sz="3600" b="1" dirty="0">
                <a:latin typeface="Times New Roman" panose="02020603050405020304" pitchFamily="18" charset="0"/>
              </a:rPr>
              <a:t>由不在同一条直线上的三条线        段首尾顺次相连组成的图形</a:t>
            </a:r>
            <a:r>
              <a:rPr lang="en-US" altLang="zh-CN" sz="3600" b="1" dirty="0"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15365" name="Group 5"/>
          <p:cNvGrpSpPr/>
          <p:nvPr/>
        </p:nvGrpSpPr>
        <p:grpSpPr bwMode="auto">
          <a:xfrm>
            <a:off x="2627313" y="3429000"/>
            <a:ext cx="4824412" cy="3017838"/>
            <a:chOff x="2608" y="2069"/>
            <a:chExt cx="3039" cy="1901"/>
          </a:xfrm>
        </p:grpSpPr>
        <p:sp>
          <p:nvSpPr>
            <p:cNvPr id="15361" name="Freeform 1"/>
            <p:cNvSpPr/>
            <p:nvPr/>
          </p:nvSpPr>
          <p:spPr bwMode="auto">
            <a:xfrm>
              <a:off x="2880" y="2387"/>
              <a:ext cx="2314" cy="1270"/>
            </a:xfrm>
            <a:custGeom>
              <a:avLst/>
              <a:gdLst>
                <a:gd name="T0" fmla="*/ 953 w 2314"/>
                <a:gd name="T1" fmla="*/ 0 h 1270"/>
                <a:gd name="T2" fmla="*/ 0 w 2314"/>
                <a:gd name="T3" fmla="*/ 1270 h 1270"/>
                <a:gd name="T4" fmla="*/ 2314 w 2314"/>
                <a:gd name="T5" fmla="*/ 1270 h 1270"/>
                <a:gd name="T6" fmla="*/ 953 w 2314"/>
                <a:gd name="T7" fmla="*/ 0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4" h="1270">
                  <a:moveTo>
                    <a:pt x="953" y="0"/>
                  </a:moveTo>
                  <a:lnTo>
                    <a:pt x="0" y="1270"/>
                  </a:lnTo>
                  <a:lnTo>
                    <a:pt x="2314" y="1270"/>
                  </a:lnTo>
                  <a:lnTo>
                    <a:pt x="953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62" name="Text Box 2"/>
            <p:cNvSpPr txBox="1">
              <a:spLocks noChangeArrowheads="1"/>
            </p:cNvSpPr>
            <p:nvPr/>
          </p:nvSpPr>
          <p:spPr bwMode="auto">
            <a:xfrm>
              <a:off x="3696" y="2069"/>
              <a:ext cx="4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5363" name="Text Box 3"/>
            <p:cNvSpPr txBox="1">
              <a:spLocks noChangeArrowheads="1"/>
            </p:cNvSpPr>
            <p:nvPr/>
          </p:nvSpPr>
          <p:spPr bwMode="auto">
            <a:xfrm>
              <a:off x="5239" y="3566"/>
              <a:ext cx="4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2608" y="3521"/>
              <a:ext cx="4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3344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25611" name="Group 11"/>
          <p:cNvGrpSpPr/>
          <p:nvPr/>
        </p:nvGrpSpPr>
        <p:grpSpPr bwMode="auto">
          <a:xfrm>
            <a:off x="539750" y="1773238"/>
            <a:ext cx="6985000" cy="1739900"/>
            <a:chOff x="476" y="1752"/>
            <a:chExt cx="4445" cy="1096"/>
          </a:xfrm>
        </p:grpSpPr>
        <p:sp>
          <p:nvSpPr>
            <p:cNvPr id="25608" name="Text Box 8"/>
            <p:cNvSpPr txBox="1">
              <a:spLocks noChangeArrowheads="1"/>
            </p:cNvSpPr>
            <p:nvPr/>
          </p:nvSpPr>
          <p:spPr bwMode="auto">
            <a:xfrm>
              <a:off x="476" y="1752"/>
              <a:ext cx="4445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三角形的表示：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如图中的三角形</a:t>
              </a:r>
              <a:r>
                <a:rPr lang="en-US" altLang="zh-CN" sz="3600" b="1" dirty="0">
                  <a:latin typeface="Times New Roman" panose="02020603050405020304" pitchFamily="18" charset="0"/>
                </a:rPr>
                <a:t>ABC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，记作：</a:t>
              </a:r>
              <a:r>
                <a:rPr lang="zh-CN" altLang="en-US" sz="3600" b="1" dirty="0">
                  <a:latin typeface="Arial" panose="020B0604020202020204"/>
                </a:rPr>
                <a:t>“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     </a:t>
              </a:r>
              <a:r>
                <a:rPr lang="en-US" altLang="zh-CN" sz="3600" b="1" dirty="0">
                  <a:latin typeface="Times New Roman" panose="02020603050405020304" pitchFamily="18" charset="0"/>
                </a:rPr>
                <a:t>ABC</a:t>
              </a:r>
              <a:r>
                <a:rPr lang="en-US" altLang="zh-CN" sz="3600" b="1" dirty="0">
                  <a:latin typeface="Arial" panose="020B0604020202020204"/>
                </a:rPr>
                <a:t>”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，读作：</a:t>
              </a:r>
              <a:r>
                <a:rPr lang="zh-CN" altLang="en-US" sz="3600" b="1" dirty="0">
                  <a:latin typeface="Arial" panose="020B0604020202020204"/>
                </a:rPr>
                <a:t>“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三角形</a:t>
              </a:r>
              <a:r>
                <a:rPr lang="en-US" altLang="zh-CN" sz="3600" b="1" dirty="0">
                  <a:latin typeface="Times New Roman" panose="02020603050405020304" pitchFamily="18" charset="0"/>
                </a:rPr>
                <a:t>ABC</a:t>
              </a:r>
              <a:r>
                <a:rPr lang="en-US" altLang="zh-CN" sz="3600" b="1" dirty="0">
                  <a:latin typeface="Arial" panose="020B0604020202020204"/>
                </a:rPr>
                <a:t>”</a:t>
              </a:r>
              <a:r>
                <a:rPr lang="en-US" altLang="zh-CN" sz="3600" b="1" dirty="0">
                  <a:latin typeface="Times New Roman" panose="02020603050405020304" pitchFamily="18" charset="0"/>
                </a:rPr>
                <a:t> </a:t>
              </a:r>
              <a:endParaRPr lang="zh-CN" altLang="en-US" sz="36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5609" name="Object 9"/>
            <p:cNvGraphicFramePr>
              <a:graphicFrameLocks noChangeAspect="1"/>
            </p:cNvGraphicFramePr>
            <p:nvPr/>
          </p:nvGraphicFramePr>
          <p:xfrm>
            <a:off x="2562" y="2153"/>
            <a:ext cx="294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5" name="公式" r:id="rId4" imgW="152400" imgH="165100" progId="Equation.3">
                    <p:embed/>
                  </p:oleObj>
                </mc:Choice>
                <mc:Fallback>
                  <p:oleObj name="公式" r:id="rId4" imgW="152400" imgH="1651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2" y="2153"/>
                          <a:ext cx="294" cy="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1" name="Group 3"/>
          <p:cNvGrpSpPr/>
          <p:nvPr/>
        </p:nvGrpSpPr>
        <p:grpSpPr bwMode="auto">
          <a:xfrm>
            <a:off x="4787900" y="44450"/>
            <a:ext cx="3671888" cy="2955925"/>
            <a:chOff x="2608" y="2069"/>
            <a:chExt cx="3039" cy="1862"/>
          </a:xfrm>
        </p:grpSpPr>
        <p:sp>
          <p:nvSpPr>
            <p:cNvPr id="27652" name="Freeform 4"/>
            <p:cNvSpPr/>
            <p:nvPr/>
          </p:nvSpPr>
          <p:spPr bwMode="auto">
            <a:xfrm>
              <a:off x="2880" y="2387"/>
              <a:ext cx="2314" cy="1270"/>
            </a:xfrm>
            <a:custGeom>
              <a:avLst/>
              <a:gdLst>
                <a:gd name="T0" fmla="*/ 953 w 2314"/>
                <a:gd name="T1" fmla="*/ 0 h 1270"/>
                <a:gd name="T2" fmla="*/ 0 w 2314"/>
                <a:gd name="T3" fmla="*/ 1270 h 1270"/>
                <a:gd name="T4" fmla="*/ 2314 w 2314"/>
                <a:gd name="T5" fmla="*/ 1270 h 1270"/>
                <a:gd name="T6" fmla="*/ 953 w 2314"/>
                <a:gd name="T7" fmla="*/ 0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4" h="1270">
                  <a:moveTo>
                    <a:pt x="953" y="0"/>
                  </a:moveTo>
                  <a:lnTo>
                    <a:pt x="0" y="1270"/>
                  </a:lnTo>
                  <a:lnTo>
                    <a:pt x="2314" y="1270"/>
                  </a:lnTo>
                  <a:lnTo>
                    <a:pt x="953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3696" y="2069"/>
              <a:ext cx="40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5238" y="3566"/>
              <a:ext cx="40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2608" y="3521"/>
              <a:ext cx="40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</a:rPr>
                <a:t>B</a:t>
              </a:r>
            </a:p>
          </p:txBody>
        </p:sp>
      </p:grpSp>
      <p:grpSp>
        <p:nvGrpSpPr>
          <p:cNvPr id="27691" name="Group 43"/>
          <p:cNvGrpSpPr/>
          <p:nvPr/>
        </p:nvGrpSpPr>
        <p:grpSpPr bwMode="auto">
          <a:xfrm>
            <a:off x="5292725" y="1052513"/>
            <a:ext cx="2016125" cy="1874837"/>
            <a:chOff x="3334" y="663"/>
            <a:chExt cx="1270" cy="1181"/>
          </a:xfrm>
        </p:grpSpPr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3969" y="1479"/>
              <a:ext cx="36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4241" y="803"/>
              <a:ext cx="36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3334" y="663"/>
              <a:ext cx="36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4572000" y="1700213"/>
            <a:ext cx="5032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067175" y="1169988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顶点</a:t>
            </a:r>
          </a:p>
        </p:txBody>
      </p:sp>
      <p:grpSp>
        <p:nvGrpSpPr>
          <p:cNvPr id="27661" name="Group 13"/>
          <p:cNvGrpSpPr/>
          <p:nvPr/>
        </p:nvGrpSpPr>
        <p:grpSpPr bwMode="auto">
          <a:xfrm>
            <a:off x="6300788" y="908050"/>
            <a:ext cx="863600" cy="576263"/>
            <a:chOff x="521" y="2251"/>
            <a:chExt cx="454" cy="317"/>
          </a:xfrm>
        </p:grpSpPr>
        <p:sp>
          <p:nvSpPr>
            <p:cNvPr id="27662" name="Line 14"/>
            <p:cNvSpPr>
              <a:spLocks noChangeShapeType="1"/>
            </p:cNvSpPr>
            <p:nvPr/>
          </p:nvSpPr>
          <p:spPr bwMode="auto">
            <a:xfrm flipV="1">
              <a:off x="521" y="2251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3" name="Line 15"/>
            <p:cNvSpPr>
              <a:spLocks noChangeShapeType="1"/>
            </p:cNvSpPr>
            <p:nvPr/>
          </p:nvSpPr>
          <p:spPr bwMode="auto">
            <a:xfrm flipV="1">
              <a:off x="521" y="2296"/>
              <a:ext cx="45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7665" name="Freeform 17"/>
          <p:cNvSpPr/>
          <p:nvPr/>
        </p:nvSpPr>
        <p:spPr bwMode="auto">
          <a:xfrm>
            <a:off x="6113463" y="850900"/>
            <a:ext cx="388937" cy="66675"/>
          </a:xfrm>
          <a:custGeom>
            <a:avLst/>
            <a:gdLst>
              <a:gd name="T0" fmla="*/ 0 w 245"/>
              <a:gd name="T1" fmla="*/ 0 h 42"/>
              <a:gd name="T2" fmla="*/ 101 w 245"/>
              <a:gd name="T3" fmla="*/ 42 h 42"/>
              <a:gd name="T4" fmla="*/ 245 w 245"/>
              <a:gd name="T5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5" h="42">
                <a:moveTo>
                  <a:pt x="0" y="0"/>
                </a:moveTo>
                <a:cubicBezTo>
                  <a:pt x="35" y="11"/>
                  <a:pt x="65" y="31"/>
                  <a:pt x="101" y="42"/>
                </a:cubicBezTo>
                <a:cubicBezTo>
                  <a:pt x="152" y="36"/>
                  <a:pt x="206" y="39"/>
                  <a:pt x="24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6948488" y="403225"/>
            <a:ext cx="1008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内角</a:t>
            </a:r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H="1">
            <a:off x="7164388" y="1123950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7812088" y="763588"/>
            <a:ext cx="5032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边</a:t>
            </a: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1187450" y="3573463"/>
            <a:ext cx="5832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>
                <a:latin typeface="Times New Roman" panose="02020603050405020304" pitchFamily="18" charset="0"/>
              </a:rPr>
              <a:t>三个顶点是：</a:t>
            </a:r>
            <a:r>
              <a:rPr lang="en-US" altLang="zh-CN" sz="3600" b="1" dirty="0">
                <a:latin typeface="Times New Roman" panose="02020603050405020304" pitchFamily="18" charset="0"/>
              </a:rPr>
              <a:t>A</a:t>
            </a:r>
            <a:r>
              <a:rPr lang="zh-CN" altLang="en-US" sz="3600" b="1" dirty="0">
                <a:latin typeface="Times New Roman" panose="02020603050405020304" pitchFamily="18" charset="0"/>
              </a:rPr>
              <a:t>、</a:t>
            </a:r>
            <a:r>
              <a:rPr lang="en-US" altLang="zh-CN" sz="3600" b="1" dirty="0">
                <a:latin typeface="Times New Roman" panose="02020603050405020304" pitchFamily="18" charset="0"/>
              </a:rPr>
              <a:t>B</a:t>
            </a:r>
            <a:r>
              <a:rPr lang="zh-CN" altLang="en-US" sz="3600" b="1" dirty="0">
                <a:latin typeface="Times New Roman" panose="02020603050405020304" pitchFamily="18" charset="0"/>
              </a:rPr>
              <a:t>、</a:t>
            </a:r>
            <a:r>
              <a:rPr lang="en-US" altLang="zh-CN" sz="3600" b="1" dirty="0">
                <a:latin typeface="Times New Roman" panose="02020603050405020304" pitchFamily="18" charset="0"/>
              </a:rPr>
              <a:t>C</a:t>
            </a:r>
          </a:p>
        </p:txBody>
      </p:sp>
      <p:grpSp>
        <p:nvGrpSpPr>
          <p:cNvPr id="27675" name="Group 27"/>
          <p:cNvGrpSpPr/>
          <p:nvPr/>
        </p:nvGrpSpPr>
        <p:grpSpPr bwMode="auto">
          <a:xfrm>
            <a:off x="1228725" y="4149725"/>
            <a:ext cx="6151563" cy="701675"/>
            <a:chOff x="1111" y="1835"/>
            <a:chExt cx="3875" cy="442"/>
          </a:xfrm>
        </p:grpSpPr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1111" y="1835"/>
              <a:ext cx="387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3600" b="1" dirty="0">
                  <a:latin typeface="Times New Roman" panose="02020603050405020304" pitchFamily="18" charset="0"/>
                </a:rPr>
                <a:t>三个内角是 ： </a:t>
              </a:r>
              <a:r>
                <a:rPr lang="en-US" altLang="zh-CN" sz="3600" b="1" dirty="0">
                  <a:latin typeface="Times New Roman" panose="02020603050405020304" pitchFamily="18" charset="0"/>
                </a:rPr>
                <a:t>A 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、    </a:t>
              </a:r>
              <a:r>
                <a:rPr lang="en-US" altLang="zh-CN" sz="3600" b="1" dirty="0">
                  <a:latin typeface="Times New Roman" panose="02020603050405020304" pitchFamily="18" charset="0"/>
                </a:rPr>
                <a:t>B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、 </a:t>
              </a:r>
              <a:r>
                <a:rPr lang="zh-CN" altLang="en-US" sz="4000" b="1" dirty="0">
                  <a:latin typeface="Times New Roman" panose="02020603050405020304" pitchFamily="18" charset="0"/>
                </a:rPr>
                <a:t>  </a:t>
              </a:r>
              <a:r>
                <a:rPr lang="en-US" altLang="zh-CN" sz="4000" b="1" dirty="0">
                  <a:latin typeface="Times New Roman" panose="02020603050405020304" pitchFamily="18" charset="0"/>
                </a:rPr>
                <a:t>C </a:t>
              </a:r>
            </a:p>
          </p:txBody>
        </p:sp>
        <p:graphicFrame>
          <p:nvGraphicFramePr>
            <p:cNvPr id="27677" name="Object 29"/>
            <p:cNvGraphicFramePr>
              <a:graphicFrameLocks noChangeAspect="1"/>
            </p:cNvGraphicFramePr>
            <p:nvPr/>
          </p:nvGraphicFramePr>
          <p:xfrm>
            <a:off x="2835" y="1979"/>
            <a:ext cx="2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2" name="公式" r:id="rId3" imgW="165100" imgH="165100" progId="Equation.3">
                    <p:embed/>
                  </p:oleObj>
                </mc:Choice>
                <mc:Fallback>
                  <p:oleObj name="公式" r:id="rId3" imgW="165100" imgH="16510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5" y="1979"/>
                          <a:ext cx="272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78" name="Object 30"/>
            <p:cNvGraphicFramePr>
              <a:graphicFrameLocks noChangeAspect="1"/>
            </p:cNvGraphicFramePr>
            <p:nvPr/>
          </p:nvGraphicFramePr>
          <p:xfrm>
            <a:off x="3651" y="1933"/>
            <a:ext cx="2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3" name="公式" r:id="rId5" imgW="165100" imgH="165100" progId="Equation.3">
                    <p:embed/>
                  </p:oleObj>
                </mc:Choice>
                <mc:Fallback>
                  <p:oleObj name="公式" r:id="rId5" imgW="165100" imgH="16510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1933"/>
                          <a:ext cx="272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79" name="Object 31"/>
            <p:cNvGraphicFramePr>
              <a:graphicFrameLocks noChangeAspect="1"/>
            </p:cNvGraphicFramePr>
            <p:nvPr/>
          </p:nvGraphicFramePr>
          <p:xfrm>
            <a:off x="4332" y="1933"/>
            <a:ext cx="2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4" name="公式" r:id="rId6" imgW="165100" imgH="165100" progId="Equation.3">
                    <p:embed/>
                  </p:oleObj>
                </mc:Choice>
                <mc:Fallback>
                  <p:oleObj name="公式" r:id="rId6" imgW="165100" imgH="165100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2" y="1933"/>
                          <a:ext cx="272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27690" name="Group 42"/>
          <p:cNvGrpSpPr/>
          <p:nvPr/>
        </p:nvGrpSpPr>
        <p:grpSpPr bwMode="auto">
          <a:xfrm>
            <a:off x="107950" y="2205038"/>
            <a:ext cx="7632700" cy="1433512"/>
            <a:chOff x="68" y="1389"/>
            <a:chExt cx="4808" cy="903"/>
          </a:xfrm>
        </p:grpSpPr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68" y="1389"/>
              <a:ext cx="4808" cy="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CN" altLang="en-US" sz="3600" b="1" dirty="0">
                  <a:latin typeface="Times New Roman" panose="02020603050405020304" pitchFamily="18" charset="0"/>
                </a:rPr>
                <a:t>如图：在  </a:t>
              </a:r>
              <a:r>
                <a:rPr lang="zh-CN" altLang="en-US" sz="4000" b="1" dirty="0">
                  <a:latin typeface="Times New Roman" panose="02020603050405020304" pitchFamily="18" charset="0"/>
                </a:rPr>
                <a:t> </a:t>
              </a:r>
              <a:r>
                <a:rPr lang="en-US" altLang="zh-CN" sz="4000" b="1" dirty="0">
                  <a:latin typeface="Times New Roman" panose="02020603050405020304" pitchFamily="18" charset="0"/>
                </a:rPr>
                <a:t>ABC</a:t>
              </a:r>
              <a:r>
                <a:rPr lang="zh-CN" altLang="en-US" sz="4000" b="1" dirty="0">
                  <a:latin typeface="Times New Roman" panose="02020603050405020304" pitchFamily="18" charset="0"/>
                </a:rPr>
                <a:t>中</a:t>
              </a:r>
            </a:p>
            <a:p>
              <a:pPr>
                <a:spcBef>
                  <a:spcPct val="20000"/>
                </a:spcBef>
              </a:pPr>
              <a:r>
                <a:rPr lang="zh-CN" altLang="en-US" sz="4000" b="1" dirty="0">
                  <a:latin typeface="Times New Roman" panose="02020603050405020304" pitchFamily="18" charset="0"/>
                </a:rPr>
                <a:t>         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三条边是：</a:t>
              </a:r>
              <a:r>
                <a:rPr lang="en-US" altLang="zh-CN" sz="3600" b="1" dirty="0">
                  <a:latin typeface="Times New Roman" panose="02020603050405020304" pitchFamily="18" charset="0"/>
                </a:rPr>
                <a:t>AB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、</a:t>
              </a:r>
              <a:r>
                <a:rPr lang="en-US" altLang="zh-CN" sz="3600" b="1" dirty="0">
                  <a:latin typeface="Times New Roman" panose="02020603050405020304" pitchFamily="18" charset="0"/>
                </a:rPr>
                <a:t>BC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、</a:t>
              </a:r>
              <a:r>
                <a:rPr lang="en-US" altLang="zh-CN" sz="3600" b="1" dirty="0">
                  <a:latin typeface="Times New Roman" panose="02020603050405020304" pitchFamily="18" charset="0"/>
                </a:rPr>
                <a:t>AC</a:t>
              </a:r>
            </a:p>
          </p:txBody>
        </p:sp>
        <p:graphicFrame>
          <p:nvGraphicFramePr>
            <p:cNvPr id="27680" name="Object 32"/>
            <p:cNvGraphicFramePr>
              <a:graphicFrameLocks noChangeAspect="1"/>
            </p:cNvGraphicFramePr>
            <p:nvPr/>
          </p:nvGraphicFramePr>
          <p:xfrm>
            <a:off x="1247" y="1480"/>
            <a:ext cx="313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5" name="公式" r:id="rId7" imgW="152400" imgH="165100" progId="Equation.3">
                    <p:embed/>
                  </p:oleObj>
                </mc:Choice>
                <mc:Fallback>
                  <p:oleObj name="公式" r:id="rId7" imgW="152400" imgH="16510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7" y="1480"/>
                          <a:ext cx="313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95288" y="4868863"/>
            <a:ext cx="82819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注：三条边也可以用小写字母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a,b,c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表示 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555625" y="37893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250825" y="333375"/>
            <a:ext cx="45370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三角形有三条边、三个顶点、三个内角</a:t>
            </a:r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6227763" y="25638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86" name="Freeform 38"/>
          <p:cNvSpPr/>
          <p:nvPr/>
        </p:nvSpPr>
        <p:spPr bwMode="auto">
          <a:xfrm>
            <a:off x="7596188" y="2203450"/>
            <a:ext cx="793750" cy="322263"/>
          </a:xfrm>
          <a:custGeom>
            <a:avLst/>
            <a:gdLst>
              <a:gd name="T0" fmla="*/ 0 w 500"/>
              <a:gd name="T1" fmla="*/ 0 h 203"/>
              <a:gd name="T2" fmla="*/ 195 w 500"/>
              <a:gd name="T3" fmla="*/ 8 h 203"/>
              <a:gd name="T4" fmla="*/ 322 w 500"/>
              <a:gd name="T5" fmla="*/ 50 h 203"/>
              <a:gd name="T6" fmla="*/ 373 w 500"/>
              <a:gd name="T7" fmla="*/ 84 h 203"/>
              <a:gd name="T8" fmla="*/ 398 w 500"/>
              <a:gd name="T9" fmla="*/ 101 h 203"/>
              <a:gd name="T10" fmla="*/ 440 w 500"/>
              <a:gd name="T11" fmla="*/ 135 h 203"/>
              <a:gd name="T12" fmla="*/ 483 w 500"/>
              <a:gd name="T13" fmla="*/ 169 h 203"/>
              <a:gd name="T14" fmla="*/ 500 w 500"/>
              <a:gd name="T15" fmla="*/ 203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0" h="203">
                <a:moveTo>
                  <a:pt x="0" y="0"/>
                </a:moveTo>
                <a:cubicBezTo>
                  <a:pt x="65" y="3"/>
                  <a:pt x="130" y="3"/>
                  <a:pt x="195" y="8"/>
                </a:cubicBezTo>
                <a:cubicBezTo>
                  <a:pt x="235" y="11"/>
                  <a:pt x="283" y="38"/>
                  <a:pt x="322" y="50"/>
                </a:cubicBezTo>
                <a:cubicBezTo>
                  <a:pt x="339" y="61"/>
                  <a:pt x="356" y="73"/>
                  <a:pt x="373" y="84"/>
                </a:cubicBezTo>
                <a:cubicBezTo>
                  <a:pt x="381" y="90"/>
                  <a:pt x="398" y="101"/>
                  <a:pt x="398" y="101"/>
                </a:cubicBezTo>
                <a:cubicBezTo>
                  <a:pt x="448" y="177"/>
                  <a:pt x="381" y="88"/>
                  <a:pt x="440" y="135"/>
                </a:cubicBezTo>
                <a:cubicBezTo>
                  <a:pt x="493" y="178"/>
                  <a:pt x="420" y="149"/>
                  <a:pt x="483" y="169"/>
                </a:cubicBezTo>
                <a:cubicBezTo>
                  <a:pt x="492" y="198"/>
                  <a:pt x="485" y="188"/>
                  <a:pt x="500" y="20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8172450" y="1268413"/>
            <a:ext cx="11525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外角</a:t>
            </a:r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 flipH="1">
            <a:off x="8027988" y="1771650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 animBg="1"/>
      <p:bldP spid="27660" grpId="0"/>
      <p:bldP spid="27665" grpId="0" animBg="1"/>
      <p:bldP spid="27667" grpId="0"/>
      <p:bldP spid="27670" grpId="0" animBg="1"/>
      <p:bldP spid="27671" grpId="0"/>
      <p:bldP spid="27674" grpId="0"/>
      <p:bldP spid="27682" grpId="0"/>
      <p:bldP spid="27684" grpId="0"/>
      <p:bldP spid="27685" grpId="0" animBg="1"/>
      <p:bldP spid="27686" grpId="0" animBg="1"/>
      <p:bldP spid="27687" grpId="1"/>
      <p:bldP spid="276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/>
          <p:nvPr/>
        </p:nvGrpSpPr>
        <p:grpSpPr bwMode="auto">
          <a:xfrm>
            <a:off x="4067175" y="1484313"/>
            <a:ext cx="3671888" cy="2955925"/>
            <a:chOff x="2608" y="2069"/>
            <a:chExt cx="3039" cy="1862"/>
          </a:xfrm>
        </p:grpSpPr>
        <p:sp>
          <p:nvSpPr>
            <p:cNvPr id="38915" name="Freeform 3"/>
            <p:cNvSpPr/>
            <p:nvPr/>
          </p:nvSpPr>
          <p:spPr bwMode="auto">
            <a:xfrm>
              <a:off x="2880" y="2387"/>
              <a:ext cx="2314" cy="1270"/>
            </a:xfrm>
            <a:custGeom>
              <a:avLst/>
              <a:gdLst>
                <a:gd name="T0" fmla="*/ 953 w 2314"/>
                <a:gd name="T1" fmla="*/ 0 h 1270"/>
                <a:gd name="T2" fmla="*/ 0 w 2314"/>
                <a:gd name="T3" fmla="*/ 1270 h 1270"/>
                <a:gd name="T4" fmla="*/ 2314 w 2314"/>
                <a:gd name="T5" fmla="*/ 1270 h 1270"/>
                <a:gd name="T6" fmla="*/ 953 w 2314"/>
                <a:gd name="T7" fmla="*/ 0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4" h="1270">
                  <a:moveTo>
                    <a:pt x="953" y="0"/>
                  </a:moveTo>
                  <a:lnTo>
                    <a:pt x="0" y="1270"/>
                  </a:lnTo>
                  <a:lnTo>
                    <a:pt x="2314" y="1270"/>
                  </a:lnTo>
                  <a:lnTo>
                    <a:pt x="953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16" name="Text Box 4"/>
            <p:cNvSpPr txBox="1">
              <a:spLocks noChangeArrowheads="1"/>
            </p:cNvSpPr>
            <p:nvPr/>
          </p:nvSpPr>
          <p:spPr bwMode="auto">
            <a:xfrm>
              <a:off x="3696" y="2069"/>
              <a:ext cx="40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8917" name="Text Box 5"/>
            <p:cNvSpPr txBox="1">
              <a:spLocks noChangeArrowheads="1"/>
            </p:cNvSpPr>
            <p:nvPr/>
          </p:nvSpPr>
          <p:spPr bwMode="auto">
            <a:xfrm>
              <a:off x="5238" y="3566"/>
              <a:ext cx="40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38918" name="Text Box 6"/>
            <p:cNvSpPr txBox="1">
              <a:spLocks noChangeArrowheads="1"/>
            </p:cNvSpPr>
            <p:nvPr/>
          </p:nvSpPr>
          <p:spPr bwMode="auto">
            <a:xfrm>
              <a:off x="2608" y="3521"/>
              <a:ext cx="40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-647700" y="-44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-92075" y="37449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38945" name="Line 33"/>
          <p:cNvSpPr>
            <a:spLocks noChangeShapeType="1"/>
          </p:cNvSpPr>
          <p:nvPr/>
        </p:nvSpPr>
        <p:spPr bwMode="auto">
          <a:xfrm>
            <a:off x="5435600" y="400526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946" name="Freeform 34"/>
          <p:cNvSpPr/>
          <p:nvPr/>
        </p:nvSpPr>
        <p:spPr bwMode="auto">
          <a:xfrm>
            <a:off x="6946900" y="3673475"/>
            <a:ext cx="793750" cy="322263"/>
          </a:xfrm>
          <a:custGeom>
            <a:avLst/>
            <a:gdLst>
              <a:gd name="T0" fmla="*/ 0 w 500"/>
              <a:gd name="T1" fmla="*/ 0 h 203"/>
              <a:gd name="T2" fmla="*/ 195 w 500"/>
              <a:gd name="T3" fmla="*/ 8 h 203"/>
              <a:gd name="T4" fmla="*/ 322 w 500"/>
              <a:gd name="T5" fmla="*/ 50 h 203"/>
              <a:gd name="T6" fmla="*/ 373 w 500"/>
              <a:gd name="T7" fmla="*/ 84 h 203"/>
              <a:gd name="T8" fmla="*/ 398 w 500"/>
              <a:gd name="T9" fmla="*/ 101 h 203"/>
              <a:gd name="T10" fmla="*/ 440 w 500"/>
              <a:gd name="T11" fmla="*/ 135 h 203"/>
              <a:gd name="T12" fmla="*/ 483 w 500"/>
              <a:gd name="T13" fmla="*/ 169 h 203"/>
              <a:gd name="T14" fmla="*/ 500 w 500"/>
              <a:gd name="T15" fmla="*/ 203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0" h="203">
                <a:moveTo>
                  <a:pt x="0" y="0"/>
                </a:moveTo>
                <a:cubicBezTo>
                  <a:pt x="65" y="3"/>
                  <a:pt x="130" y="3"/>
                  <a:pt x="195" y="8"/>
                </a:cubicBezTo>
                <a:cubicBezTo>
                  <a:pt x="235" y="11"/>
                  <a:pt x="283" y="38"/>
                  <a:pt x="322" y="50"/>
                </a:cubicBezTo>
                <a:cubicBezTo>
                  <a:pt x="339" y="61"/>
                  <a:pt x="356" y="73"/>
                  <a:pt x="373" y="84"/>
                </a:cubicBezTo>
                <a:cubicBezTo>
                  <a:pt x="381" y="90"/>
                  <a:pt x="398" y="101"/>
                  <a:pt x="398" y="101"/>
                </a:cubicBezTo>
                <a:cubicBezTo>
                  <a:pt x="448" y="177"/>
                  <a:pt x="381" y="88"/>
                  <a:pt x="440" y="135"/>
                </a:cubicBezTo>
                <a:cubicBezTo>
                  <a:pt x="493" y="178"/>
                  <a:pt x="420" y="149"/>
                  <a:pt x="483" y="169"/>
                </a:cubicBezTo>
                <a:cubicBezTo>
                  <a:pt x="492" y="198"/>
                  <a:pt x="485" y="188"/>
                  <a:pt x="500" y="20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7451725" y="2562225"/>
            <a:ext cx="1152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外角</a:t>
            </a:r>
          </a:p>
        </p:txBody>
      </p:sp>
      <p:sp>
        <p:nvSpPr>
          <p:cNvPr id="38948" name="Line 36"/>
          <p:cNvSpPr>
            <a:spLocks noChangeShapeType="1"/>
          </p:cNvSpPr>
          <p:nvPr/>
        </p:nvSpPr>
        <p:spPr bwMode="auto">
          <a:xfrm flipH="1">
            <a:off x="7378700" y="3141663"/>
            <a:ext cx="433388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323850" y="333375"/>
            <a:ext cx="8820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外角定义</a:t>
            </a:r>
            <a:r>
              <a:rPr lang="zh-CN" altLang="en-US" sz="3600" b="1" dirty="0">
                <a:latin typeface="Times New Roman" panose="02020603050405020304" pitchFamily="18" charset="0"/>
              </a:rPr>
              <a:t>：三角形的一边与另一边的延长线组成的角叫做三角形的外角。</a:t>
            </a:r>
          </a:p>
        </p:txBody>
      </p:sp>
      <p:sp>
        <p:nvSpPr>
          <p:cNvPr id="38950" name="Text Box 38"/>
          <p:cNvSpPr txBox="1">
            <a:spLocks noChangeArrowheads="1"/>
          </p:cNvSpPr>
          <p:nvPr/>
        </p:nvSpPr>
        <p:spPr bwMode="auto">
          <a:xfrm>
            <a:off x="468313" y="2781300"/>
            <a:ext cx="3384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思考</a:t>
            </a:r>
            <a:r>
              <a:rPr lang="zh-CN" altLang="en-US" sz="3600" b="1" dirty="0">
                <a:latin typeface="Times New Roman" panose="02020603050405020304" pitchFamily="18" charset="0"/>
              </a:rPr>
              <a:t>：三角形有几个外角？</a:t>
            </a:r>
          </a:p>
        </p:txBody>
      </p:sp>
      <p:sp>
        <p:nvSpPr>
          <p:cNvPr id="38951" name="Text Box 39"/>
          <p:cNvSpPr txBox="1">
            <a:spLocks noChangeArrowheads="1"/>
          </p:cNvSpPr>
          <p:nvPr/>
        </p:nvSpPr>
        <p:spPr bwMode="auto">
          <a:xfrm>
            <a:off x="684213" y="5373688"/>
            <a:ext cx="68405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</a:rPr>
              <a:t>结论：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三角形有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个外角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5" grpId="0" animBg="1"/>
      <p:bldP spid="38946" grpId="0" animBg="1"/>
      <p:bldP spid="38947" grpId="0"/>
      <p:bldP spid="38948" grpId="0" animBg="1"/>
      <p:bldP spid="38949" grpId="0"/>
      <p:bldP spid="38950" grpId="0"/>
      <p:bldP spid="389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23850" y="115888"/>
            <a:ext cx="8820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探究：</a:t>
            </a:r>
            <a:r>
              <a:rPr lang="zh-CN" altLang="en-US" sz="3600" b="1" dirty="0">
                <a:latin typeface="Times New Roman" panose="02020603050405020304" pitchFamily="18" charset="0"/>
              </a:rPr>
              <a:t>准备一组长度分别为</a:t>
            </a:r>
            <a:r>
              <a:rPr lang="en-US" altLang="zh-CN" sz="3600" b="1" dirty="0">
                <a:latin typeface="Times New Roman" panose="02020603050405020304" pitchFamily="18" charset="0"/>
              </a:rPr>
              <a:t>3cm</a:t>
            </a:r>
            <a:r>
              <a:rPr lang="zh-CN" altLang="en-US" sz="3600" b="1" dirty="0">
                <a:latin typeface="Times New Roman" panose="02020603050405020304" pitchFamily="18" charset="0"/>
              </a:rPr>
              <a:t>、</a:t>
            </a:r>
            <a:r>
              <a:rPr lang="en-US" altLang="zh-CN" sz="3600" b="1" dirty="0">
                <a:latin typeface="Times New Roman" panose="02020603050405020304" pitchFamily="18" charset="0"/>
              </a:rPr>
              <a:t>4cm</a:t>
            </a:r>
            <a:r>
              <a:rPr lang="zh-CN" altLang="en-US" sz="3600" b="1" dirty="0">
                <a:latin typeface="Times New Roman" panose="02020603050405020304" pitchFamily="18" charset="0"/>
              </a:rPr>
              <a:t>、</a:t>
            </a:r>
            <a:r>
              <a:rPr lang="en-US" altLang="zh-CN" sz="3600" b="1" dirty="0">
                <a:latin typeface="Times New Roman" panose="02020603050405020304" pitchFamily="18" charset="0"/>
              </a:rPr>
              <a:t>6cm</a:t>
            </a:r>
            <a:r>
              <a:rPr lang="zh-CN" altLang="en-US" sz="3600" b="1" dirty="0">
                <a:latin typeface="Times New Roman" panose="02020603050405020304" pitchFamily="18" charset="0"/>
              </a:rPr>
              <a:t>、</a:t>
            </a:r>
            <a:r>
              <a:rPr lang="en-US" altLang="zh-CN" sz="3600" b="1" dirty="0">
                <a:latin typeface="Times New Roman" panose="02020603050405020304" pitchFamily="18" charset="0"/>
              </a:rPr>
              <a:t>8cm</a:t>
            </a:r>
            <a:r>
              <a:rPr lang="zh-CN" altLang="en-US" sz="3600" b="1" dirty="0">
                <a:latin typeface="Times New Roman" panose="02020603050405020304" pitchFamily="18" charset="0"/>
              </a:rPr>
              <a:t>的小棒，从中取出</a:t>
            </a:r>
            <a:r>
              <a:rPr lang="en-US" altLang="zh-CN" sz="3600" b="1" dirty="0">
                <a:latin typeface="Times New Roman" panose="02020603050405020304" pitchFamily="18" charset="0"/>
              </a:rPr>
              <a:t>3</a:t>
            </a:r>
            <a:r>
              <a:rPr lang="zh-CN" altLang="en-US" sz="3600" b="1" dirty="0">
                <a:latin typeface="Times New Roman" panose="02020603050405020304" pitchFamily="18" charset="0"/>
              </a:rPr>
              <a:t>根，依次首尾相连来构造三角形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23850" y="2066925"/>
            <a:ext cx="8569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Times New Roman" panose="02020603050405020304" pitchFamily="18" charset="0"/>
              </a:rPr>
              <a:t>1.</a:t>
            </a:r>
            <a:r>
              <a:rPr lang="zh-CN" altLang="en-US" sz="3600" b="1" dirty="0">
                <a:latin typeface="Times New Roman" panose="02020603050405020304" pitchFamily="18" charset="0"/>
              </a:rPr>
              <a:t>任取</a:t>
            </a:r>
            <a:r>
              <a:rPr lang="en-US" altLang="zh-CN" sz="3600" b="1" dirty="0">
                <a:latin typeface="Times New Roman" panose="02020603050405020304" pitchFamily="18" charset="0"/>
              </a:rPr>
              <a:t>3</a:t>
            </a:r>
            <a:r>
              <a:rPr lang="zh-CN" altLang="en-US" sz="3600" b="1" dirty="0">
                <a:latin typeface="Times New Roman" panose="02020603050405020304" pitchFamily="18" charset="0"/>
              </a:rPr>
              <a:t>根有几种取法？把他们列举出来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23850" y="2787650"/>
            <a:ext cx="87487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Times New Roman" panose="02020603050405020304" pitchFamily="18" charset="0"/>
              </a:rPr>
              <a:t>2.</a:t>
            </a:r>
            <a:r>
              <a:rPr lang="zh-CN" altLang="en-US" sz="3600" b="1" dirty="0">
                <a:latin typeface="Times New Roman" panose="02020603050405020304" pitchFamily="18" charset="0"/>
              </a:rPr>
              <a:t>试一试，哪组首尾相连可以构成三角形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23850" y="3489325"/>
            <a:ext cx="79914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Times New Roman" panose="02020603050405020304" pitchFamily="18" charset="0"/>
              </a:rPr>
              <a:t>3.</a:t>
            </a:r>
            <a:r>
              <a:rPr lang="zh-CN" altLang="en-US" sz="3600" b="1" dirty="0">
                <a:latin typeface="Times New Roman" panose="02020603050405020304" pitchFamily="18" charset="0"/>
              </a:rPr>
              <a:t>能构成三角形的一组小木棒中，每两根的长度和第三根的长度有什么关系？不能组成三角形的呢？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58775" y="5229225"/>
            <a:ext cx="86772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3600" b="1" dirty="0">
                <a:latin typeface="Times New Roman" panose="02020603050405020304" pitchFamily="18" charset="0"/>
              </a:rPr>
              <a:t>4.</a:t>
            </a:r>
            <a:r>
              <a:rPr lang="zh-CN" altLang="en-US" sz="3600" b="1" dirty="0">
                <a:latin typeface="Times New Roman" panose="02020603050405020304" pitchFamily="18" charset="0"/>
              </a:rPr>
              <a:t>请你再用其他长度的小木棒试一试，检验你的结论是否正确？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/>
      <p:bldP spid="245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6725" y="1196975"/>
            <a:ext cx="27368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结论：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27088" y="2349500"/>
            <a:ext cx="7777162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三角形的两边之和大于第三边</a:t>
            </a:r>
          </a:p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三角形的两边之差小于第三边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2775" y="620713"/>
            <a:ext cx="79914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7200"/>
            <a:r>
              <a:rPr lang="zh-CN" altLang="en-US" sz="4000" b="1" dirty="0">
                <a:latin typeface="Times New Roman" panose="02020603050405020304" pitchFamily="18" charset="0"/>
              </a:rPr>
              <a:t>例</a:t>
            </a:r>
            <a:r>
              <a:rPr lang="en-US" altLang="zh-CN" sz="4000" b="1" dirty="0">
                <a:latin typeface="Times New Roman" panose="02020603050405020304" pitchFamily="18" charset="0"/>
              </a:rPr>
              <a:t>.</a:t>
            </a:r>
            <a:r>
              <a:rPr lang="zh-CN" altLang="en-US" sz="4000" b="1" dirty="0">
                <a:latin typeface="Times New Roman" panose="02020603050405020304" pitchFamily="18" charset="0"/>
              </a:rPr>
              <a:t>以长为</a:t>
            </a:r>
            <a:r>
              <a:rPr lang="en-US" altLang="zh-CN" sz="4000" b="1" dirty="0">
                <a:latin typeface="Times New Roman" panose="02020603050405020304" pitchFamily="18" charset="0"/>
              </a:rPr>
              <a:t>6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dirty="0">
                <a:latin typeface="Times New Roman" panose="02020603050405020304" pitchFamily="18" charset="0"/>
              </a:rPr>
              <a:t>8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dirty="0">
                <a:latin typeface="Times New Roman" panose="02020603050405020304" pitchFamily="18" charset="0"/>
              </a:rPr>
              <a:t>10</a:t>
            </a:r>
            <a:r>
              <a:rPr lang="zh-CN" altLang="en-US" sz="4000" b="1" dirty="0">
                <a:latin typeface="Times New Roman" panose="02020603050405020304" pitchFamily="18" charset="0"/>
              </a:rPr>
              <a:t>的三条线段能否构成三角形？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2205038"/>
            <a:ext cx="8135937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解：因为   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6+8&gt;10,6+10&gt;8,8+10&gt;6.</a:t>
            </a:r>
          </a:p>
          <a:p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所以符合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/>
              </a:rPr>
              <a:t>“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三角形任意两边之和大于第三边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/>
              </a:rPr>
              <a:t>”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所以以长为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的三条线段能构成三角形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theme/theme1.xml><?xml version="1.0" encoding="utf-8"?>
<a:theme xmlns:a="http://schemas.openxmlformats.org/drawingml/2006/main" name="WWW.2PPT.COM&#10;">
  <a:themeElements>
    <a:clrScheme name="Citrus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Citru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fr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fr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itrus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主题8</Template>
  <TotalTime>0</TotalTime>
  <Words>524</Words>
  <Application>Microsoft Office PowerPoint</Application>
  <PresentationFormat>全屏显示(4:3)</PresentationFormat>
  <Paragraphs>77</Paragraphs>
  <Slides>14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方正姚体</vt:lpstr>
      <vt:lpstr>华文行楷</vt:lpstr>
      <vt:lpstr>华文隶书</vt:lpstr>
      <vt:lpstr>宋体</vt:lpstr>
      <vt:lpstr>微软雅黑</vt:lpstr>
      <vt:lpstr>Arial</vt:lpstr>
      <vt:lpstr>Calibri</vt:lpstr>
      <vt:lpstr>Symbol</vt:lpstr>
      <vt:lpstr>Times New Roman</vt:lpstr>
      <vt:lpstr>WWW.2PPT.COM
</vt:lpstr>
      <vt:lpstr>公式</vt:lpstr>
      <vt:lpstr>Flash 影片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2022-01-07T05:42:50Z</dcterms:created>
  <dcterms:modified xsi:type="dcterms:W3CDTF">2023-01-16T16:17:44Z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F001699813B94B588DE8C457BB8AA10A</vt:lpwstr>
  </property>
  <property fmtid="{D5CDD505-2E9C-101B-9397-08002B2CF9AE}" pid="3" name="KSOProductBuildVer">
    <vt:lpwstr>2052-11.1.0.11194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