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黑体" panose="020106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B0"/>
    <a:srgbClr val="FF6699"/>
    <a:srgbClr val="0099FF"/>
    <a:srgbClr val="66CCFF"/>
    <a:srgbClr val="0000FF"/>
    <a:srgbClr val="FFE48F"/>
    <a:srgbClr val="FF00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8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2790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B1F6F837-9865-4B3D-92E6-81E37288166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E76DEBD-475B-463A-AD5B-92956B63A4A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C3B2B96D-E617-4562-AEC5-95E2A4363E8C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36371C-CF44-476D-B162-1EB533D432D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E743F-4C24-440A-BED9-6619CB0ABE5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E211AD-1CCA-4A4E-913E-4F3FF2AB8B1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2FA29-8365-4E08-9CD5-31A71B978DD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FBC999-6445-4480-858C-AAA53AEAB41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C159E-5B15-4F12-8D72-0A4AD2E7C68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7CEF74-7B67-4A2A-B1E4-8E34365CDD1D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E94E8-093D-4014-8993-B21594D1177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AFBE7-86A7-43E1-97B2-DDEA8642441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32B19-F84D-4559-BC24-4598D626FB4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98746-5916-4778-84D1-E65AF505C6CA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6F544-AD63-49E4-A483-090D2D9F2FB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7CE7C8-FC6E-415E-83A3-A59DC17AD4F2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31FA4-B264-41AF-B81A-4D22237FFBA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D91610-BE70-4F08-B02E-C42749C1A2D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8B19A-0CE1-48EB-AF29-BBE5D5061F9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99EA6-791A-48DE-801D-07B4B1378C91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F42DA-7A14-47B6-967E-D7B62809C1C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9CF6EF-72DA-4806-9AD7-E2B2F508FB1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43F76-6C43-4A74-B14A-33DEADC8C3B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4C71CD0F-D1EA-4A48-9D66-20FE1F3EB0A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0198029-9689-4AE9-B36E-A0F4340935B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副标题 2"/>
          <p:cNvSpPr>
            <a:spLocks noGrp="1"/>
          </p:cNvSpPr>
          <p:nvPr>
            <p:ph type="subTitle" idx="4294967295"/>
          </p:nvPr>
        </p:nvSpPr>
        <p:spPr>
          <a:xfrm>
            <a:off x="1365659" y="2493328"/>
            <a:ext cx="6400800" cy="665162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七年级下册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431925" y="2396445"/>
            <a:ext cx="6288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431925" y="797153"/>
            <a:ext cx="6288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Unit </a:t>
            </a:r>
            <a:r>
              <a:rPr lang="en-US" altLang="zh-CN" sz="36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4</a:t>
            </a:r>
          </a:p>
          <a:p>
            <a:pPr algn="ctr" eaLnBrk="1" hangingPunct="1">
              <a:defRPr/>
            </a:pP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Don’t </a:t>
            </a:r>
            <a:r>
              <a:rPr lang="en-US" altLang="zh-CN" sz="54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eat in class.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14543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44525" y="919163"/>
          <a:ext cx="7758113" cy="3397252"/>
        </p:xfrm>
        <a:graphic>
          <a:graphicData uri="http://schemas.openxmlformats.org/drawingml/2006/table">
            <a:tbl>
              <a:tblPr/>
              <a:tblGrid>
                <a:gridCol w="476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Rules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When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go out</a:t>
                      </a: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see friends</a:t>
                      </a: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do his homework</a:t>
                      </a: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practice the guitar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5494" name="矩形 5"/>
          <p:cNvSpPr>
            <a:spLocks noChangeArrowheads="1"/>
          </p:cNvSpPr>
          <p:nvPr/>
        </p:nvSpPr>
        <p:spPr bwMode="auto">
          <a:xfrm>
            <a:off x="5608638" y="1687513"/>
            <a:ext cx="24653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school nights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716588" y="2365375"/>
            <a:ext cx="2243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school days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938838" y="3044825"/>
            <a:ext cx="18335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school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849938" y="3697288"/>
            <a:ext cx="21129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dinner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69913" y="984250"/>
          <a:ext cx="8074025" cy="2343152"/>
        </p:xfrm>
        <a:graphic>
          <a:graphicData uri="http://schemas.openxmlformats.org/drawingml/2006/table">
            <a:tbl>
              <a:tblPr/>
              <a:tblGrid>
                <a:gridCol w="476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do the dishes</a:t>
                      </a:r>
                    </a:p>
                  </a:txBody>
                  <a:tcPr marL="91437" marR="91437" marT="45719" marB="45719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19" marB="45719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watch TV</a:t>
                      </a:r>
                    </a:p>
                  </a:txBody>
                  <a:tcPr marL="91437" marR="91437" marT="45719" marB="45719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19" marB="45719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help his mom make breakfast</a:t>
                      </a:r>
                    </a:p>
                  </a:txBody>
                  <a:tcPr marL="91437" marR="91437" marT="45719" marB="45719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19" marB="45719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clean his room</a:t>
                      </a:r>
                    </a:p>
                  </a:txBody>
                  <a:tcPr marL="91437" marR="91437" marT="45719" marB="45719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19" marB="45719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959475" y="1020763"/>
            <a:ext cx="1889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dinner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826125" y="2190750"/>
            <a:ext cx="2266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morning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849938" y="2757488"/>
            <a:ext cx="2359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Saturday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867400" y="1620838"/>
            <a:ext cx="21669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evening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57313" y="525463"/>
            <a:ext cx="7029041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Talk about the rules in Dave’s house.</a:t>
            </a:r>
          </a:p>
        </p:txBody>
      </p:sp>
      <p:grpSp>
        <p:nvGrpSpPr>
          <p:cNvPr id="107523" name="组合 4"/>
          <p:cNvGrpSpPr/>
          <p:nvPr/>
        </p:nvGrpSpPr>
        <p:grpSpPr bwMode="auto">
          <a:xfrm>
            <a:off x="595313" y="49371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7525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1d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68600" y="2768600"/>
            <a:ext cx="38671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733424" y="1457325"/>
            <a:ext cx="3080929" cy="984250"/>
          </a:xfrm>
          <a:prstGeom prst="wedgeRoundRectCallout">
            <a:avLst>
              <a:gd name="adj1" fmla="val 35375"/>
              <a:gd name="adj2" fmla="val 7313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Can Dave go out on school nights?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5216525" y="1958975"/>
            <a:ext cx="2193925" cy="479425"/>
          </a:xfrm>
          <a:prstGeom prst="wedgeRoundRectCallout">
            <a:avLst>
              <a:gd name="adj1" fmla="val 2917"/>
              <a:gd name="adj2" fmla="val 80329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No, he can’t.</a:t>
            </a:r>
            <a:endParaRPr lang="zh-CN" altLang="en-US" sz="2600" b="1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94125" y="2038350"/>
            <a:ext cx="38671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>
            <a:spLocks noChangeArrowheads="1"/>
          </p:cNvSpPr>
          <p:nvPr/>
        </p:nvSpPr>
        <p:spPr bwMode="auto">
          <a:xfrm>
            <a:off x="1203325" y="912813"/>
            <a:ext cx="2914650" cy="982662"/>
          </a:xfrm>
          <a:prstGeom prst="wedgeRoundRectCallout">
            <a:avLst>
              <a:gd name="adj1" fmla="val 35375"/>
              <a:gd name="adj2" fmla="val 7313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Can he watch TV in the evening?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5551488" y="1362075"/>
            <a:ext cx="2193925" cy="481013"/>
          </a:xfrm>
          <a:prstGeom prst="wedgeRoundRectCallout">
            <a:avLst>
              <a:gd name="adj1" fmla="val 2917"/>
              <a:gd name="adj2" fmla="val 80329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No, he can’t.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471488" y="3121025"/>
            <a:ext cx="3144837" cy="1374775"/>
          </a:xfrm>
          <a:prstGeom prst="wedgeRoundRectCallout">
            <a:avLst>
              <a:gd name="adj1" fmla="val 55176"/>
              <a:gd name="adj2" fmla="val -6956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Does he have to practice the guitar before dinner?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5695950" y="3838575"/>
            <a:ext cx="2193925" cy="481013"/>
          </a:xfrm>
          <a:prstGeom prst="wedgeRoundRectCallout">
            <a:avLst>
              <a:gd name="adj1" fmla="val 16681"/>
              <a:gd name="adj2" fmla="val -10310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Yes, he does.</a:t>
            </a:r>
            <a:endParaRPr lang="zh-CN" altLang="en-US" sz="2600" b="1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325" y="3810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387"/>
          <p:cNvSpPr>
            <a:spLocks noChangeArrowheads="1"/>
          </p:cNvSpPr>
          <p:nvPr/>
        </p:nvSpPr>
        <p:spPr bwMode="auto">
          <a:xfrm>
            <a:off x="965200" y="577850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109572" name="TextBox 1"/>
          <p:cNvSpPr txBox="1">
            <a:spLocks noChangeArrowheads="1"/>
          </p:cNvSpPr>
          <p:nvPr/>
        </p:nvSpPr>
        <p:spPr bwMode="auto">
          <a:xfrm>
            <a:off x="561975" y="1157288"/>
            <a:ext cx="76469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help his mom make breakfast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帮他的妈妈做早饭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55663" y="1703388"/>
            <a:ext cx="56530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help sb.(to) do </a:t>
            </a:r>
            <a:r>
              <a:rPr lang="en-US" altLang="zh-CN" sz="2600" b="1" dirty="0" err="1">
                <a:latin typeface="Times New Roman" panose="02020603050405020304" pitchFamily="18" charset="0"/>
                <a:ea typeface="黑体" panose="02010609060101010101" charset="-122"/>
              </a:rPr>
              <a:t>sth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.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帮助某人做某事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7725" y="2247900"/>
            <a:ext cx="25860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help sb. with </a:t>
            </a:r>
            <a:r>
              <a:rPr lang="en-US" altLang="zh-CN" sz="2600" b="1" dirty="0" err="1">
                <a:latin typeface="Times New Roman" panose="02020603050405020304" pitchFamily="18" charset="0"/>
                <a:ea typeface="黑体" panose="02010609060101010101" charset="-122"/>
              </a:rPr>
              <a:t>sth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右中括号 6"/>
          <p:cNvSpPr/>
          <p:nvPr/>
        </p:nvSpPr>
        <p:spPr bwMode="auto">
          <a:xfrm>
            <a:off x="3598863" y="1963738"/>
            <a:ext cx="100012" cy="746125"/>
          </a:xfrm>
          <a:prstGeom prst="rightBracket">
            <a:avLst>
              <a:gd name="adj" fmla="val 83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1975" y="2852738"/>
            <a:ext cx="33940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我帮妈妈做家务。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65213" y="3397250"/>
            <a:ext cx="45021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I help my mom do housework.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39788" y="3986213"/>
            <a:ext cx="49704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=I help my mom with housework.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406400" y="830263"/>
            <a:ext cx="36464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make breakfast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做早饭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1638" y="1589088"/>
            <a:ext cx="6910387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make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的多种语意：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make the/one’s bed                       make tea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make dumplings                           make friends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make rules                                     make a noise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95300" y="1350963"/>
            <a:ext cx="744538" cy="7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>
            <a:spLocks noChangeArrowheads="1"/>
          </p:cNvSpPr>
          <p:nvPr/>
        </p:nvSpPr>
        <p:spPr bwMode="auto">
          <a:xfrm>
            <a:off x="4298950" y="846138"/>
            <a:ext cx="1657350" cy="573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做，制作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194050" y="2136775"/>
            <a:ext cx="152558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整理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床铺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064375" y="2127250"/>
            <a:ext cx="85407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沏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茶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165475" y="2630488"/>
            <a:ext cx="11906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包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饺子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061200" y="2619375"/>
            <a:ext cx="1190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交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朋友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198813" y="3124200"/>
            <a:ext cx="152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制订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规则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069138" y="3132138"/>
            <a:ext cx="152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制造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噪音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Box 1"/>
          <p:cNvSpPr txBox="1">
            <a:spLocks noChangeArrowheads="1"/>
          </p:cNvSpPr>
          <p:nvPr/>
        </p:nvSpPr>
        <p:spPr bwMode="auto">
          <a:xfrm>
            <a:off x="454025" y="876300"/>
            <a:ext cx="54784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on school nights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在上学期间的晚上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69938" y="1835150"/>
            <a:ext cx="927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night</a:t>
            </a:r>
            <a:endParaRPr lang="zh-CN" altLang="en-US" dirty="0"/>
          </a:p>
        </p:txBody>
      </p:sp>
      <p:sp>
        <p:nvSpPr>
          <p:cNvPr id="7" name="左大括号 6"/>
          <p:cNvSpPr/>
          <p:nvPr/>
        </p:nvSpPr>
        <p:spPr bwMode="auto">
          <a:xfrm>
            <a:off x="1636713" y="1690688"/>
            <a:ext cx="133350" cy="847725"/>
          </a:xfrm>
          <a:prstGeom prst="leftBrace">
            <a:avLst>
              <a:gd name="adj1" fmla="val 832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838325" y="2271713"/>
            <a:ext cx="1206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介词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on</a:t>
            </a:r>
            <a:endParaRPr lang="zh-CN" altLang="en-US" dirty="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858963" y="1500188"/>
            <a:ext cx="1131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介词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at</a:t>
            </a:r>
            <a:endParaRPr lang="zh-CN" altLang="en-US" dirty="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105150" y="1474788"/>
            <a:ext cx="1860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泛指在晚上</a:t>
            </a:r>
            <a:endParaRPr lang="zh-CN" altLang="en-US" dirty="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108325" y="2281238"/>
            <a:ext cx="5524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指具体的某个晚上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需有其他词修饰</a:t>
            </a:r>
            <a:endParaRPr lang="zh-CN" altLang="en-US" sz="26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73113" y="2814638"/>
            <a:ext cx="27225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在冬天的晚上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643313" y="2884488"/>
            <a:ext cx="2495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on winter nights</a:t>
            </a:r>
            <a:endParaRPr lang="zh-CN" altLang="en-US"/>
          </a:p>
        </p:txBody>
      </p:sp>
      <p:pic>
        <p:nvPicPr>
          <p:cNvPr id="111627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52825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3" grpId="0"/>
      <p:bldP spid="15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Box 1"/>
          <p:cNvSpPr txBox="1">
            <a:spLocks noChangeArrowheads="1"/>
          </p:cNvSpPr>
          <p:nvPr/>
        </p:nvSpPr>
        <p:spPr bwMode="auto">
          <a:xfrm>
            <a:off x="469900" y="671513"/>
            <a:ext cx="35274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辨析：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night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与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evening</a:t>
            </a:r>
            <a:endParaRPr lang="zh-CN" altLang="en-US" sz="2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33388" y="1387475"/>
          <a:ext cx="7964487" cy="2865438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解释</a:t>
                      </a:r>
                    </a:p>
                  </a:txBody>
                  <a:tcPr marL="91446" marR="9144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含义</a:t>
                      </a:r>
                    </a:p>
                  </a:txBody>
                  <a:tcPr marL="91446" marR="9144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对应词</a:t>
                      </a:r>
                    </a:p>
                  </a:txBody>
                  <a:tcPr marL="91446" marR="9144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</a:rPr>
                        <a:t>night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evening</a:t>
                      </a:r>
                    </a:p>
                  </a:txBody>
                  <a:tcPr marL="91446" marR="9144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24025" y="2246313"/>
            <a:ext cx="1966913" cy="5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charset="-122"/>
              </a:rPr>
              <a:t>夜晚；夜里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29050" y="1954213"/>
            <a:ext cx="3008313" cy="10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一般指从天黑到天明之前的这段时间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44663" y="3405188"/>
            <a:ext cx="1731564" cy="5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傍晚；晚上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16338" y="3095625"/>
            <a:ext cx="3170237" cy="10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一般指从傍晚到晚上睡觉之前的这段时间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81863" y="2232025"/>
            <a:ext cx="66396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</a:rPr>
              <a:t>day</a:t>
            </a:r>
            <a:endParaRPr lang="zh-CN" altLang="en-US" sz="24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62775" y="3271838"/>
            <a:ext cx="1313180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</a:rPr>
              <a:t>morning</a:t>
            </a:r>
            <a:endParaRPr lang="zh-CN" altLang="en-US" sz="24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3063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387"/>
          <p:cNvSpPr>
            <a:spLocks noChangeArrowheads="1"/>
          </p:cNvSpPr>
          <p:nvPr/>
        </p:nvSpPr>
        <p:spPr bwMode="auto">
          <a:xfrm>
            <a:off x="1019175" y="512763"/>
            <a:ext cx="1919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8450" y="1333340"/>
            <a:ext cx="8586788" cy="294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400" b="1" dirty="0">
                <a:latin typeface="+mj-lt"/>
                <a:cs typeface="Times New Roman" panose="02020603050405020304" pitchFamily="18" charset="0"/>
              </a:rPr>
              <a:t>1.You mustn</a:t>
            </a:r>
            <a:r>
              <a:rPr lang="en-US" altLang="zh-CN" sz="2400" b="1" dirty="0">
                <a:latin typeface="+mj-lt"/>
                <a:cs typeface="Times New Roman" panose="02020603050405020304" pitchFamily="18" charset="0"/>
              </a:rPr>
              <a:t>’</a:t>
            </a:r>
            <a:r>
              <a:rPr lang="zh-CN" altLang="en-US" sz="2400" b="1" dirty="0">
                <a:latin typeface="+mj-lt"/>
                <a:cs typeface="Times New Roman" panose="02020603050405020304" pitchFamily="18" charset="0"/>
              </a:rPr>
              <a:t>t play football on the road . </a:t>
            </a:r>
            <a:r>
              <a:rPr lang="zh-CN" altLang="en-US" sz="2400" b="1" dirty="0">
                <a:latin typeface="+mj-ea"/>
                <a:ea typeface="+mj-ea"/>
                <a:cs typeface="Times New Roman" panose="02020603050405020304" pitchFamily="18" charset="0"/>
              </a:rPr>
              <a:t>(改为祈使句)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zh-CN" altLang="en-US" sz="2400" b="1" dirty="0"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latin typeface="+mj-lt"/>
                <a:cs typeface="Times New Roman" panose="02020603050405020304" pitchFamily="18" charset="0"/>
              </a:rPr>
              <a:t>_____________</a:t>
            </a:r>
            <a:r>
              <a:rPr lang="zh-CN" altLang="en-US" sz="2400" b="1" dirty="0">
                <a:latin typeface="+mj-lt"/>
                <a:cs typeface="Times New Roman" panose="02020603050405020304" pitchFamily="18" charset="0"/>
              </a:rPr>
              <a:t> football on the road.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zh-CN" altLang="en-US" sz="2400" b="1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zh-CN" altLang="en-US" sz="2400" b="1" dirty="0">
                <a:latin typeface="+mj-lt"/>
                <a:cs typeface="Times New Roman" panose="02020603050405020304" pitchFamily="18" charset="0"/>
              </a:rPr>
              <a:t>Lucy has to wear sports shoes for running .</a:t>
            </a:r>
            <a:r>
              <a:rPr lang="zh-CN" altLang="en-US" sz="2400" b="1" dirty="0">
                <a:latin typeface="+mj-ea"/>
                <a:ea typeface="+mj-ea"/>
                <a:cs typeface="Times New Roman" panose="02020603050405020304" pitchFamily="18" charset="0"/>
              </a:rPr>
              <a:t>(改为否定句)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zh-CN" altLang="en-US" sz="2400" b="1" dirty="0">
                <a:latin typeface="+mj-lt"/>
                <a:cs typeface="Times New Roman" panose="02020603050405020304" pitchFamily="18" charset="0"/>
              </a:rPr>
              <a:t>    Lucy</a:t>
            </a:r>
            <a:r>
              <a:rPr lang="en-US" altLang="zh-CN" sz="2400" b="1" dirty="0">
                <a:latin typeface="+mj-lt"/>
                <a:cs typeface="Times New Roman" panose="02020603050405020304" pitchFamily="18" charset="0"/>
              </a:rPr>
              <a:t>____________</a:t>
            </a:r>
            <a:r>
              <a:rPr lang="zh-CN" altLang="en-US" sz="2400" b="1" dirty="0">
                <a:latin typeface="+mj-lt"/>
                <a:cs typeface="Times New Roman" panose="02020603050405020304" pitchFamily="18" charset="0"/>
              </a:rPr>
              <a:t> to wear sports shoes for running .</a:t>
            </a:r>
            <a:endParaRPr lang="en-US" altLang="zh-CN" sz="2400" b="1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45000"/>
              </a:lnSpc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/>
                <a:cs typeface="Times New Roman" panose="02020603050405020304" pitchFamily="18" charset="0"/>
              </a:rPr>
              <a:t>3.I have to</a:t>
            </a:r>
            <a:r>
              <a:rPr lang="en-US" altLang="zh-CN" sz="2400" b="1" u="sng" dirty="0">
                <a:solidFill>
                  <a:prstClr val="black"/>
                </a:solidFill>
                <a:latin typeface="Times New Roman" panose="02020603050405020304"/>
                <a:cs typeface="Times New Roman" panose="02020603050405020304" pitchFamily="18" charset="0"/>
              </a:rPr>
              <a:t> clean my room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（对划线提问）</a:t>
            </a:r>
          </a:p>
          <a:p>
            <a:pPr eaLnBrk="1" hangingPunct="1">
              <a:lnSpc>
                <a:spcPct val="145000"/>
              </a:lnSpc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/>
                <a:cs typeface="Times New Roman" panose="02020603050405020304" pitchFamily="18" charset="0"/>
              </a:rPr>
              <a:t>_______  do  you have to ______  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33413" y="1697038"/>
            <a:ext cx="22701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Don’t  play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19225" y="2738438"/>
            <a:ext cx="227103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doesn’t have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33413" y="3699283"/>
            <a:ext cx="12112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What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60950" y="3716564"/>
            <a:ext cx="7858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bldLvl="0" autoUpdateAnimBg="0"/>
      <p:bldP spid="8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2483" y="717967"/>
            <a:ext cx="8338820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45000"/>
              </a:lnSpc>
              <a:defRPr/>
            </a:pPr>
            <a:r>
              <a:rPr lang="en-US" altLang="zh-CN" sz="2400" b="1" dirty="0">
                <a:latin typeface="+mj-lt"/>
                <a:cs typeface="Times New Roman" panose="02020603050405020304" pitchFamily="18" charset="0"/>
              </a:rPr>
              <a:t>4.She has to do the dishes.</a:t>
            </a:r>
            <a:r>
              <a:rPr lang="zh-CN" altLang="en-US" sz="2400" b="1" dirty="0">
                <a:latin typeface="+mj-ea"/>
                <a:ea typeface="+mj-ea"/>
                <a:cs typeface="Times New Roman" panose="02020603050405020304" pitchFamily="18" charset="0"/>
              </a:rPr>
              <a:t>（改为一般疑问句）</a:t>
            </a:r>
          </a:p>
          <a:p>
            <a:pPr eaLnBrk="1" hangingPunct="1">
              <a:lnSpc>
                <a:spcPct val="145000"/>
              </a:lnSpc>
              <a:defRPr/>
            </a:pPr>
            <a:r>
              <a:rPr lang="en-US" altLang="zh-CN" sz="2400" b="1" dirty="0">
                <a:latin typeface="+mj-lt"/>
                <a:cs typeface="Times New Roman" panose="02020603050405020304" pitchFamily="18" charset="0"/>
              </a:rPr>
              <a:t>   _______  _______  _______  _______ do the dishes?</a:t>
            </a:r>
          </a:p>
          <a:p>
            <a:pPr eaLnBrk="1" hangingPunct="1">
              <a:lnSpc>
                <a:spcPct val="145000"/>
              </a:lnSpc>
              <a:defRPr/>
            </a:pPr>
            <a:r>
              <a:rPr lang="en-US" altLang="zh-CN" sz="2400" b="1" dirty="0">
                <a:latin typeface="+mj-lt"/>
                <a:cs typeface="Times New Roman" panose="02020603050405020304" pitchFamily="18" charset="0"/>
              </a:rPr>
              <a:t>5.Run in the hallways.</a:t>
            </a:r>
            <a:r>
              <a:rPr lang="en-US" altLang="zh-CN" sz="2400" b="1" dirty="0">
                <a:latin typeface="+mj-ea"/>
                <a:ea typeface="+mj-ea"/>
                <a:cs typeface="Times New Roman" panose="02020603050405020304" pitchFamily="18" charset="0"/>
              </a:rPr>
              <a:t> (</a:t>
            </a:r>
            <a:r>
              <a:rPr lang="zh-CN" altLang="en-US" sz="2400" b="1" dirty="0">
                <a:latin typeface="+mj-ea"/>
                <a:ea typeface="+mj-ea"/>
                <a:cs typeface="Times New Roman" panose="02020603050405020304" pitchFamily="18" charset="0"/>
              </a:rPr>
              <a:t>改为否定句</a:t>
            </a:r>
            <a:r>
              <a:rPr lang="en-US" altLang="zh-CN" sz="2400" b="1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45000"/>
              </a:lnSpc>
              <a:defRPr/>
            </a:pPr>
            <a:r>
              <a:rPr lang="en-US" altLang="zh-CN" sz="2400" b="1" dirty="0">
                <a:latin typeface="+mj-lt"/>
                <a:cs typeface="Times New Roman" panose="02020603050405020304" pitchFamily="18" charset="0"/>
              </a:rPr>
              <a:t>   ______ ______ in the hallways.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85223" y="1341483"/>
            <a:ext cx="55022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Does        she           have          to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1850" y="2323465"/>
            <a:ext cx="20637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Don’t    run</a:t>
            </a:r>
          </a:p>
        </p:txBody>
      </p:sp>
      <p:sp>
        <p:nvSpPr>
          <p:cNvPr id="114693" name="TextBox 6"/>
          <p:cNvSpPr txBox="1">
            <a:spLocks noChangeArrowheads="1"/>
          </p:cNvSpPr>
          <p:nvPr/>
        </p:nvSpPr>
        <p:spPr bwMode="auto">
          <a:xfrm>
            <a:off x="469900" y="3213100"/>
            <a:ext cx="80533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6. Healthy food and exercise help _____ to study better.    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A.us                B .we               C. our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68938" y="3205163"/>
            <a:ext cx="4254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63" y="1301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87"/>
          <p:cNvSpPr>
            <a:spLocks noChangeArrowheads="1"/>
          </p:cNvSpPr>
          <p:nvPr/>
        </p:nvSpPr>
        <p:spPr bwMode="auto">
          <a:xfrm>
            <a:off x="901700" y="330200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814388"/>
            <a:ext cx="47228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Do you have any rules at home?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7588" y="1489075"/>
            <a:ext cx="30226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730201" y="1526795"/>
            <a:ext cx="3481023" cy="226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7825" y="3749675"/>
            <a:ext cx="4587875" cy="10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Do you have to do your homework first after school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charset="-122"/>
              </a:rPr>
              <a:t>？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83138" y="3762375"/>
            <a:ext cx="34877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Can you watch TV?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6657" y="932481"/>
            <a:ext cx="3252851" cy="243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30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1488" y="925513"/>
            <a:ext cx="426720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9888" y="3463925"/>
            <a:ext cx="364013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Do you have to play the piano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？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2775" y="3700463"/>
            <a:ext cx="402431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Can you play with your friends?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3188" y="715963"/>
            <a:ext cx="727075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Read the rules in the chart in 1b. Then match the pictures [a-h] with the rules.</a:t>
            </a:r>
          </a:p>
        </p:txBody>
      </p:sp>
      <p:grpSp>
        <p:nvGrpSpPr>
          <p:cNvPr id="99331" name="组合 4"/>
          <p:cNvGrpSpPr/>
          <p:nvPr/>
        </p:nvGrpSpPr>
        <p:grpSpPr bwMode="auto">
          <a:xfrm>
            <a:off x="673100" y="839788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99333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6" name="Text Box 4" descr="棚架"/>
          <p:cNvSpPr txBox="1">
            <a:spLocks noChangeArrowheads="1"/>
          </p:cNvSpPr>
          <p:nvPr/>
        </p:nvSpPr>
        <p:spPr bwMode="auto">
          <a:xfrm>
            <a:off x="814388" y="1811338"/>
            <a:ext cx="828389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B05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 smtClean="0">
                <a:latin typeface="+mj-lt"/>
                <a:cs typeface="Times New Roman" panose="02020603050405020304" pitchFamily="18" charset="0"/>
              </a:rPr>
              <a:t>___</a:t>
            </a:r>
            <a:r>
              <a:rPr lang="en-US" altLang="zh-CN" sz="2600" b="1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latin typeface="+mj-lt"/>
                <a:cs typeface="Times New Roman" panose="02020603050405020304" pitchFamily="18" charset="0"/>
              </a:rPr>
              <a:t>go out                         ___ see friends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 smtClean="0">
                <a:latin typeface="+mj-lt"/>
                <a:cs typeface="Times New Roman" panose="02020603050405020304" pitchFamily="18" charset="0"/>
              </a:rPr>
              <a:t>___ do his homework       ___ practice the guitar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 smtClean="0">
                <a:latin typeface="+mj-lt"/>
                <a:cs typeface="Times New Roman" panose="02020603050405020304" pitchFamily="18" charset="0"/>
              </a:rPr>
              <a:t>___ do the dishes             ___ watch TV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 smtClean="0">
                <a:latin typeface="+mj-lt"/>
                <a:cs typeface="Times New Roman" panose="02020603050405020304" pitchFamily="18" charset="0"/>
              </a:rPr>
              <a:t>___ help his mom make </a:t>
            </a:r>
            <a:r>
              <a:rPr lang="en-US" altLang="zh-CN" sz="2600" b="1" dirty="0" smtClean="0">
                <a:latin typeface="+mj-lt"/>
              </a:rPr>
              <a:t>breakfast</a:t>
            </a:r>
            <a:endParaRPr lang="en-US" altLang="zh-CN" sz="2600" b="1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 smtClean="0">
                <a:latin typeface="+mj-lt"/>
                <a:cs typeface="Times New Roman" panose="02020603050405020304" pitchFamily="18" charset="0"/>
              </a:rPr>
              <a:t>___ clean his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2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125" y="742950"/>
            <a:ext cx="8148638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棚架"/>
          <p:cNvSpPr txBox="1">
            <a:spLocks noChangeArrowheads="1"/>
          </p:cNvSpPr>
          <p:nvPr/>
        </p:nvSpPr>
        <p:spPr bwMode="auto">
          <a:xfrm>
            <a:off x="779462" y="1147763"/>
            <a:ext cx="8116343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B05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+mj-lt"/>
                <a:cs typeface="Times New Roman" panose="02020603050405020304" pitchFamily="18" charset="0"/>
              </a:rPr>
              <a:t>___</a:t>
            </a:r>
            <a:r>
              <a:rPr lang="en-US" altLang="zh-CN" sz="2600" b="1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latin typeface="+mj-lt"/>
                <a:cs typeface="Times New Roman" panose="02020603050405020304" pitchFamily="18" charset="0"/>
              </a:rPr>
              <a:t>go out                          ___ see friends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+mj-lt"/>
                <a:cs typeface="Times New Roman" panose="02020603050405020304" pitchFamily="18" charset="0"/>
              </a:rPr>
              <a:t>___ do his homework       ___ practice the guitar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+mj-lt"/>
                <a:cs typeface="Times New Roman" panose="02020603050405020304" pitchFamily="18" charset="0"/>
              </a:rPr>
              <a:t>___ do the dishes             ___ watch TV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+mj-lt"/>
                <a:cs typeface="Times New Roman" panose="02020603050405020304" pitchFamily="18" charset="0"/>
              </a:rPr>
              <a:t>___ help his mom make </a:t>
            </a:r>
            <a:r>
              <a:rPr lang="en-US" altLang="zh-CN" sz="2600" b="1" dirty="0" smtClean="0">
                <a:latin typeface="+mj-lt"/>
              </a:rPr>
              <a:t>breakfast</a:t>
            </a:r>
            <a:endParaRPr lang="en-US" altLang="zh-CN" sz="2600" b="1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+mj-lt"/>
                <a:cs typeface="Times New Roman" panose="02020603050405020304" pitchFamily="18" charset="0"/>
              </a:rPr>
              <a:t>___ clean his room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969963" y="1244600"/>
            <a:ext cx="5032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043488" y="1260475"/>
            <a:ext cx="5032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69963" y="1809750"/>
            <a:ext cx="5032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24438" y="1817688"/>
            <a:ext cx="5032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42975" y="2366963"/>
            <a:ext cx="5032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997450" y="2319338"/>
            <a:ext cx="5032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35038" y="2925763"/>
            <a:ext cx="5032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69963" y="3481388"/>
            <a:ext cx="5032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3188" y="715963"/>
            <a:ext cx="727075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Listen and put an × for things Dave can’t do and a√ for things he has to do. </a:t>
            </a:r>
          </a:p>
        </p:txBody>
      </p:sp>
      <p:grpSp>
        <p:nvGrpSpPr>
          <p:cNvPr id="102403" name="组合 4"/>
          <p:cNvGrpSpPr/>
          <p:nvPr/>
        </p:nvGrpSpPr>
        <p:grpSpPr bwMode="auto">
          <a:xfrm>
            <a:off x="569913" y="847725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2405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102428" name="Group 28"/>
          <p:cNvGraphicFramePr>
            <a:graphicFrameLocks noGrp="1"/>
          </p:cNvGraphicFramePr>
          <p:nvPr/>
        </p:nvGraphicFramePr>
        <p:xfrm>
          <a:off x="652463" y="1851025"/>
          <a:ext cx="7853362" cy="2438401"/>
        </p:xfrm>
        <a:graphic>
          <a:graphicData uri="http://schemas.openxmlformats.org/drawingml/2006/table">
            <a:tbl>
              <a:tblPr/>
              <a:tblGrid>
                <a:gridCol w="476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2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Rules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Can’t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(×)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Have to /must (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√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45" marR="91445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go out</a:t>
                      </a:r>
                    </a:p>
                  </a:txBody>
                  <a:tcPr marL="91445" marR="91445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see friends</a:t>
                      </a:r>
                    </a:p>
                  </a:txBody>
                  <a:tcPr marL="91445" marR="91445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5761038" y="2990850"/>
            <a:ext cx="5969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×</a:t>
            </a:r>
            <a:endParaRPr lang="zh-CN" alt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75325" y="3625850"/>
            <a:ext cx="59690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×</a:t>
            </a:r>
            <a:endParaRPr lang="zh-CN" altLang="en-US" sz="3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63" name="Group 39"/>
          <p:cNvGraphicFramePr>
            <a:graphicFrameLocks noGrp="1"/>
          </p:cNvGraphicFramePr>
          <p:nvPr/>
        </p:nvGraphicFramePr>
        <p:xfrm>
          <a:off x="492125" y="863600"/>
          <a:ext cx="7851775" cy="3549653"/>
        </p:xfrm>
        <a:graphic>
          <a:graphicData uri="http://schemas.openxmlformats.org/drawingml/2006/table">
            <a:tbl>
              <a:tblPr/>
              <a:tblGrid>
                <a:gridCol w="476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do his homework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practice the guitar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do the dishes</a:t>
                      </a: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watch TV</a:t>
                      </a: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help his mom make breakfast</a:t>
                      </a: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clean his room</a:t>
                      </a: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7" marR="91427" marT="45718" marB="457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7172325" y="917575"/>
            <a:ext cx="4111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√</a:t>
            </a:r>
            <a:endParaRPr lang="zh-CN" alt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13600" y="1474788"/>
            <a:ext cx="40957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√</a:t>
            </a:r>
            <a:endParaRPr lang="zh-CN" alt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04075" y="2105025"/>
            <a:ext cx="411163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√</a:t>
            </a:r>
            <a:endParaRPr lang="zh-CN" alt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24500" y="2693988"/>
            <a:ext cx="59690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×</a:t>
            </a:r>
            <a:endParaRPr lang="zh-CN" alt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85025" y="3284538"/>
            <a:ext cx="4095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√</a:t>
            </a:r>
            <a:endParaRPr lang="zh-CN" alt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07250" y="3851275"/>
            <a:ext cx="4111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√</a:t>
            </a:r>
            <a:endParaRPr lang="zh-CN" altLang="en-US" sz="3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57313" y="525463"/>
            <a:ext cx="7269162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Listen again. Write when Dave has to follow the rules in the chart in 1b. Choose from the phrases in the box.</a:t>
            </a:r>
          </a:p>
        </p:txBody>
      </p:sp>
      <p:grpSp>
        <p:nvGrpSpPr>
          <p:cNvPr id="104451" name="组合 4"/>
          <p:cNvGrpSpPr/>
          <p:nvPr/>
        </p:nvGrpSpPr>
        <p:grpSpPr bwMode="auto">
          <a:xfrm>
            <a:off x="569913" y="847725"/>
            <a:ext cx="838200" cy="584200"/>
            <a:chOff x="449580" y="517058"/>
            <a:chExt cx="838200" cy="584775"/>
          </a:xfrm>
        </p:grpSpPr>
        <p:sp>
          <p:nvSpPr>
            <p:cNvPr id="6" name="椭圆 5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4453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322388" y="2132013"/>
            <a:ext cx="6821487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2D050"/>
                </a:solidFill>
                <a:prstDash val="dashDot"/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 smtClean="0">
                <a:latin typeface="+mj-lt"/>
                <a:cs typeface="Times New Roman" panose="02020603050405020304" pitchFamily="18" charset="0"/>
              </a:rPr>
              <a:t>    on school nights            on school days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 smtClean="0">
                <a:latin typeface="+mj-lt"/>
                <a:cs typeface="Times New Roman" panose="02020603050405020304" pitchFamily="18" charset="0"/>
              </a:rPr>
              <a:t>    every Saturday               after dinner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 smtClean="0">
                <a:latin typeface="+mj-lt"/>
                <a:cs typeface="Times New Roman" panose="02020603050405020304" pitchFamily="18" charset="0"/>
              </a:rPr>
              <a:t>    before dinner                  after school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 smtClean="0">
                <a:latin typeface="+mj-lt"/>
                <a:cs typeface="Times New Roman" panose="02020603050405020304" pitchFamily="18" charset="0"/>
              </a:rPr>
              <a:t>    in the evening                 every morning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全屏显示(16:9)</PresentationFormat>
  <Paragraphs>143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Calibri</vt:lpstr>
      <vt:lpstr>黑体</vt:lpstr>
      <vt:lpstr>微软雅黑</vt:lpstr>
      <vt:lpstr>宋体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2022-01-13T06:22:36Z</dcterms:created>
  <dcterms:modified xsi:type="dcterms:W3CDTF">2023-01-16T16:18:06Z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7150BF356E874E7CA06E94348284316D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