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A4A50-7391-499C-BCD2-8EC8154297E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A9A35-B668-429F-85D1-4510609C36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9A35-B668-429F-85D1-4510609C367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00533-E754-4626-ABFB-DE2BE7C97F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8414B-4934-48C0-AA24-F6EA59E158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511B1-35E9-4FC7-82A9-AEA34407A3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CE801-DD97-4ED4-8020-19807D2C99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DAFFE-A4BE-4E56-A212-4F413E953D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E978-A020-4DA5-A8EF-BE331A9BF8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5A994-7FC5-443A-9A20-A92F13955F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5B7A5-0D82-4746-9573-10665B8C34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02B78-DEAB-47AC-A051-672D8BF830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A0A-7419-4E4B-8B63-28B690DE91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25695-AAFD-4ECB-B7B5-1D7781C40B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5B0DB05-7FC9-4AA0-AD8B-90AA1B3B22C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iyi.com/w_19rr9tfyjp.html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hyperlink" Target="http://baike.baidu.com/view/15725.htm" TargetMode="External"/><Relationship Id="rId7" Type="http://schemas.openxmlformats.org/officeDocument/2006/relationships/hyperlink" Target="http://baike.baidu.com/view/9176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aike.baidu.com/view/809297.htm" TargetMode="External"/><Relationship Id="rId5" Type="http://schemas.openxmlformats.org/officeDocument/2006/relationships/hyperlink" Target="http://baike.baidu.com/view/2398.htm" TargetMode="External"/><Relationship Id="rId4" Type="http://schemas.openxmlformats.org/officeDocument/2006/relationships/hyperlink" Target="http://baike.baidu.com/view/8346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-1" y="114300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zh-CN" sz="4800" b="1" dirty="0">
                <a:solidFill>
                  <a:srgbClr val="FF3300"/>
                </a:solidFill>
              </a:rPr>
              <a:t>Unit 2</a:t>
            </a:r>
          </a:p>
          <a:p>
            <a:pPr>
              <a:spcBef>
                <a:spcPct val="50000"/>
              </a:spcBef>
            </a:pPr>
            <a:r>
              <a:rPr lang="zh-CN" altLang="zh-CN" sz="4800" b="1" dirty="0">
                <a:solidFill>
                  <a:srgbClr val="FF3300"/>
                </a:solidFill>
              </a:rPr>
              <a:t>How often do you exercise?</a:t>
            </a:r>
          </a:p>
        </p:txBody>
      </p:sp>
      <p:sp>
        <p:nvSpPr>
          <p:cNvPr id="43011" name="WordArt 6"/>
          <p:cNvSpPr>
            <a:spLocks noChangeArrowheads="1" noChangeShapeType="1" noTextEdit="1"/>
          </p:cNvSpPr>
          <p:nvPr/>
        </p:nvSpPr>
        <p:spPr bwMode="auto">
          <a:xfrm>
            <a:off x="2266950" y="3657600"/>
            <a:ext cx="46101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n w="9525" cmpd="sng">
                  <a:noFill/>
                  <a:round/>
                </a:ln>
                <a:solidFill>
                  <a:srgbClr val="FF3300"/>
                </a:solidFill>
                <a:cs typeface="Arial" panose="020B0604020202020204" pitchFamily="34" charset="0"/>
              </a:rPr>
              <a:t>Section A 2d</a:t>
            </a:r>
            <a:r>
              <a:rPr lang="zh-CN" altLang="en-US" sz="4000" b="1" dirty="0">
                <a:ln w="9525" cmpd="sng">
                  <a:noFill/>
                  <a:round/>
                </a:ln>
                <a:solidFill>
                  <a:srgbClr val="FF3300"/>
                </a:solidFill>
                <a:cs typeface="Arial" panose="020B0604020202020204" pitchFamily="34" charset="0"/>
              </a:rPr>
              <a:t>－</a:t>
            </a:r>
            <a:r>
              <a:rPr lang="en-US" altLang="zh-CN" sz="4000" b="1" dirty="0">
                <a:ln w="9525" cmpd="sng">
                  <a:noFill/>
                  <a:round/>
                </a:ln>
                <a:solidFill>
                  <a:srgbClr val="FF3300"/>
                </a:solidFill>
                <a:cs typeface="Arial" panose="020B0604020202020204" pitchFamily="34" charset="0"/>
              </a:rPr>
              <a:t>3c</a:t>
            </a:r>
            <a:endParaRPr lang="zh-CN" altLang="en-US" sz="4000" b="1" dirty="0">
              <a:ln w="9525" cmpd="sng">
                <a:noFill/>
                <a:round/>
              </a:ln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5868" y="536012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/>
          <p:nvPr/>
        </p:nvGrpSpPr>
        <p:grpSpPr bwMode="auto">
          <a:xfrm>
            <a:off x="2122488" y="1028700"/>
            <a:ext cx="4643437" cy="1219200"/>
            <a:chOff x="0" y="0"/>
            <a:chExt cx="2925" cy="771"/>
          </a:xfrm>
        </p:grpSpPr>
        <p:pic>
          <p:nvPicPr>
            <p:cNvPr id="81923" name="Picture 3" descr="758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925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24" name="Rectangle 4"/>
            <p:cNvSpPr>
              <a:spLocks noChangeArrowheads="1"/>
            </p:cNvSpPr>
            <p:nvPr/>
          </p:nvSpPr>
          <p:spPr bwMode="auto">
            <a:xfrm>
              <a:off x="68" y="183"/>
              <a:ext cx="1836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zh-CN" altLang="zh-CN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Words review</a:t>
              </a:r>
            </a:p>
          </p:txBody>
        </p:sp>
      </p:grp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827088" y="2347913"/>
            <a:ext cx="2016125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r">
              <a:lnSpc>
                <a:spcPct val="120000"/>
              </a:lnSpc>
            </a:pPr>
            <a:r>
              <a:rPr lang="zh-CN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maybe</a:t>
            </a:r>
          </a:p>
          <a:p>
            <a:pPr algn="r">
              <a:lnSpc>
                <a:spcPct val="120000"/>
              </a:lnSpc>
            </a:pPr>
            <a:r>
              <a:rPr lang="zh-CN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least</a:t>
            </a:r>
          </a:p>
          <a:p>
            <a:pPr algn="r">
              <a:lnSpc>
                <a:spcPct val="120000"/>
              </a:lnSpc>
            </a:pPr>
            <a:endParaRPr lang="zh-CN" altLang="zh-CN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zh-CN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at least</a:t>
            </a:r>
          </a:p>
          <a:p>
            <a:pPr algn="r">
              <a:lnSpc>
                <a:spcPct val="120000"/>
              </a:lnSpc>
            </a:pPr>
            <a:r>
              <a:rPr lang="zh-CN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808288" y="2324100"/>
            <a:ext cx="5795962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zh-CN" sz="4000" b="1" i="1">
                <a:latin typeface="Times New Roman" panose="02020603050405020304" pitchFamily="18" charset="0"/>
              </a:rPr>
              <a:t>adv.</a:t>
            </a:r>
            <a:r>
              <a:rPr lang="zh-CN" altLang="zh-CN" sz="4000" b="1">
                <a:latin typeface="Times New Roman" panose="02020603050405020304" pitchFamily="18" charset="0"/>
              </a:rPr>
              <a:t> </a:t>
            </a:r>
            <a:r>
              <a:rPr lang="zh-CN" altLang="en-US" sz="4000" b="1">
                <a:latin typeface="Times New Roman" panose="02020603050405020304" pitchFamily="18" charset="0"/>
              </a:rPr>
              <a:t>大概；或许；可能</a:t>
            </a:r>
          </a:p>
          <a:p>
            <a:pPr algn="l">
              <a:lnSpc>
                <a:spcPct val="120000"/>
              </a:lnSpc>
            </a:pPr>
            <a:r>
              <a:rPr lang="zh-CN" altLang="zh-CN" sz="4000" b="1" i="1">
                <a:latin typeface="Times New Roman" panose="02020603050405020304" pitchFamily="18" charset="0"/>
              </a:rPr>
              <a:t>adv.</a:t>
            </a:r>
            <a:r>
              <a:rPr lang="zh-CN" altLang="zh-CN" sz="4000" b="1">
                <a:latin typeface="Times New Roman" panose="02020603050405020304" pitchFamily="18" charset="0"/>
              </a:rPr>
              <a:t> </a:t>
            </a:r>
            <a:r>
              <a:rPr lang="zh-CN" altLang="en-US" sz="4000" b="1">
                <a:latin typeface="Times New Roman" panose="02020603050405020304" pitchFamily="18" charset="0"/>
              </a:rPr>
              <a:t>最小；最少</a:t>
            </a:r>
          </a:p>
          <a:p>
            <a:pPr algn="l">
              <a:lnSpc>
                <a:spcPct val="120000"/>
              </a:lnSpc>
            </a:pPr>
            <a:r>
              <a:rPr lang="zh-CN" altLang="zh-CN" sz="4000" b="1" i="1">
                <a:latin typeface="Times New Roman" panose="02020603050405020304" pitchFamily="18" charset="0"/>
              </a:rPr>
              <a:t>adj.&amp;pron.</a:t>
            </a:r>
            <a:r>
              <a:rPr lang="zh-CN" altLang="en-US" sz="4000" b="1">
                <a:latin typeface="Times New Roman" panose="02020603050405020304" pitchFamily="18" charset="0"/>
              </a:rPr>
              <a:t>最小的；最少的</a:t>
            </a:r>
          </a:p>
          <a:p>
            <a:pPr algn="l">
              <a:lnSpc>
                <a:spcPct val="120000"/>
              </a:lnSpc>
            </a:pPr>
            <a:r>
              <a:rPr lang="zh-CN" altLang="en-US" sz="4000" b="1">
                <a:latin typeface="Times New Roman" panose="02020603050405020304" pitchFamily="18" charset="0"/>
              </a:rPr>
              <a:t>至少；不少于；起码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03326"/>
            <a:ext cx="8229600" cy="927100"/>
          </a:xfrm>
        </p:spPr>
        <p:txBody>
          <a:bodyPr/>
          <a:lstStyle/>
          <a:p>
            <a:r>
              <a:rPr lang="zh-CN" altLang="zh-CN" dirty="0"/>
              <a:t>What do you do on weekends?</a:t>
            </a:r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1066800" y="2752725"/>
            <a:ext cx="6705600" cy="593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616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CFCFC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zh-CN" sz="2000">
              <a:solidFill>
                <a:srgbClr val="000000"/>
              </a:solidFill>
            </a:endParaRP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1066800" y="2087235"/>
            <a:ext cx="6705600" cy="593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8D02A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CFCFC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000">
              <a:solidFill>
                <a:srgbClr val="000000"/>
              </a:solidFill>
            </a:endParaRPr>
          </a:p>
        </p:txBody>
      </p:sp>
      <p:grpSp>
        <p:nvGrpSpPr>
          <p:cNvPr id="82949" name="Group 5"/>
          <p:cNvGrpSpPr/>
          <p:nvPr/>
        </p:nvGrpSpPr>
        <p:grpSpPr bwMode="auto">
          <a:xfrm>
            <a:off x="7391400" y="2397125"/>
            <a:ext cx="187325" cy="601663"/>
            <a:chOff x="0" y="0"/>
            <a:chExt cx="130" cy="418"/>
          </a:xfrm>
        </p:grpSpPr>
        <p:sp>
          <p:nvSpPr>
            <p:cNvPr id="82950" name="Oval 6"/>
            <p:cNvSpPr>
              <a:spLocks noChangeArrowheads="1"/>
            </p:cNvSpPr>
            <p:nvPr/>
          </p:nvSpPr>
          <p:spPr bwMode="auto">
            <a:xfrm>
              <a:off x="0" y="0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51" name="Oval 7"/>
            <p:cNvSpPr>
              <a:spLocks noChangeArrowheads="1"/>
            </p:cNvSpPr>
            <p:nvPr/>
          </p:nvSpPr>
          <p:spPr bwMode="auto">
            <a:xfrm>
              <a:off x="4" y="298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52" name="AutoShape 8"/>
            <p:cNvSpPr>
              <a:spLocks noChangeArrowheads="1"/>
            </p:cNvSpPr>
            <p:nvPr/>
          </p:nvSpPr>
          <p:spPr bwMode="auto">
            <a:xfrm>
              <a:off x="36" y="72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82953" name="Group 9"/>
          <p:cNvGrpSpPr/>
          <p:nvPr/>
        </p:nvGrpSpPr>
        <p:grpSpPr bwMode="auto">
          <a:xfrm>
            <a:off x="1219200" y="2393950"/>
            <a:ext cx="187325" cy="601663"/>
            <a:chOff x="0" y="0"/>
            <a:chExt cx="130" cy="418"/>
          </a:xfrm>
        </p:grpSpPr>
        <p:sp>
          <p:nvSpPr>
            <p:cNvPr id="82954" name="Oval 10"/>
            <p:cNvSpPr>
              <a:spLocks noChangeArrowheads="1"/>
            </p:cNvSpPr>
            <p:nvPr/>
          </p:nvSpPr>
          <p:spPr bwMode="auto">
            <a:xfrm>
              <a:off x="0" y="0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55" name="Oval 11"/>
            <p:cNvSpPr>
              <a:spLocks noChangeArrowheads="1"/>
            </p:cNvSpPr>
            <p:nvPr/>
          </p:nvSpPr>
          <p:spPr bwMode="auto">
            <a:xfrm>
              <a:off x="4" y="298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56" name="AutoShape 12"/>
            <p:cNvSpPr>
              <a:spLocks noChangeArrowheads="1"/>
            </p:cNvSpPr>
            <p:nvPr/>
          </p:nvSpPr>
          <p:spPr bwMode="auto">
            <a:xfrm>
              <a:off x="36" y="72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</p:grp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905000" y="2122488"/>
            <a:ext cx="502920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 dirty="0">
                <a:solidFill>
                  <a:schemeClr val="accent6"/>
                </a:solidFill>
              </a:rPr>
              <a:t>1. </a:t>
            </a:r>
            <a:r>
              <a:rPr lang="en-US" altLang="zh-CN" sz="2800" b="1" dirty="0">
                <a:solidFill>
                  <a:schemeClr val="accent6"/>
                </a:solidFill>
              </a:rPr>
              <a:t>d</a:t>
            </a:r>
            <a:r>
              <a:rPr lang="zh-CN" altLang="zh-CN" sz="2800" b="1" dirty="0">
                <a:solidFill>
                  <a:schemeClr val="accent6"/>
                </a:solidFill>
              </a:rPr>
              <a:t>o homework    </a:t>
            </a:r>
          </a:p>
        </p:txBody>
      </p:sp>
      <p:sp>
        <p:nvSpPr>
          <p:cNvPr id="82958" name="AutoShape 14"/>
          <p:cNvSpPr>
            <a:spLocks noChangeArrowheads="1"/>
          </p:cNvSpPr>
          <p:nvPr/>
        </p:nvSpPr>
        <p:spPr bwMode="auto">
          <a:xfrm>
            <a:off x="1066800" y="3478213"/>
            <a:ext cx="6705600" cy="593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8D02A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CFCFC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000">
              <a:solidFill>
                <a:srgbClr val="000000"/>
              </a:solidFill>
            </a:endParaRPr>
          </a:p>
        </p:txBody>
      </p:sp>
      <p:sp>
        <p:nvSpPr>
          <p:cNvPr id="82959" name="AutoShape 15"/>
          <p:cNvSpPr>
            <a:spLocks noChangeArrowheads="1"/>
          </p:cNvSpPr>
          <p:nvPr/>
        </p:nvSpPr>
        <p:spPr bwMode="auto">
          <a:xfrm>
            <a:off x="1066800" y="4192588"/>
            <a:ext cx="6705600" cy="593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616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CFCFC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000">
              <a:solidFill>
                <a:srgbClr val="000000"/>
              </a:solidFill>
            </a:endParaRPr>
          </a:p>
        </p:txBody>
      </p:sp>
      <p:grpSp>
        <p:nvGrpSpPr>
          <p:cNvPr id="82960" name="Group 16"/>
          <p:cNvGrpSpPr/>
          <p:nvPr/>
        </p:nvGrpSpPr>
        <p:grpSpPr bwMode="auto">
          <a:xfrm>
            <a:off x="7391400" y="3836988"/>
            <a:ext cx="187325" cy="601662"/>
            <a:chOff x="0" y="0"/>
            <a:chExt cx="130" cy="418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0" y="0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62" name="Oval 18"/>
            <p:cNvSpPr>
              <a:spLocks noChangeArrowheads="1"/>
            </p:cNvSpPr>
            <p:nvPr/>
          </p:nvSpPr>
          <p:spPr bwMode="auto">
            <a:xfrm>
              <a:off x="4" y="298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63" name="AutoShape 19"/>
            <p:cNvSpPr>
              <a:spLocks noChangeArrowheads="1"/>
            </p:cNvSpPr>
            <p:nvPr/>
          </p:nvSpPr>
          <p:spPr bwMode="auto">
            <a:xfrm>
              <a:off x="36" y="72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82964" name="Group 20"/>
          <p:cNvGrpSpPr/>
          <p:nvPr/>
        </p:nvGrpSpPr>
        <p:grpSpPr bwMode="auto">
          <a:xfrm>
            <a:off x="1219200" y="3833813"/>
            <a:ext cx="187325" cy="601662"/>
            <a:chOff x="0" y="0"/>
            <a:chExt cx="130" cy="418"/>
          </a:xfrm>
        </p:grpSpPr>
        <p:sp>
          <p:nvSpPr>
            <p:cNvPr id="82965" name="Oval 21"/>
            <p:cNvSpPr>
              <a:spLocks noChangeArrowheads="1"/>
            </p:cNvSpPr>
            <p:nvPr/>
          </p:nvSpPr>
          <p:spPr bwMode="auto">
            <a:xfrm>
              <a:off x="0" y="0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auto">
            <a:xfrm>
              <a:off x="4" y="298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67" name="AutoShape 23"/>
            <p:cNvSpPr>
              <a:spLocks noChangeArrowheads="1"/>
            </p:cNvSpPr>
            <p:nvPr/>
          </p:nvSpPr>
          <p:spPr bwMode="auto">
            <a:xfrm>
              <a:off x="36" y="72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</p:grpSp>
      <p:sp>
        <p:nvSpPr>
          <p:cNvPr id="82968" name="AutoShape 24"/>
          <p:cNvSpPr>
            <a:spLocks noChangeArrowheads="1"/>
          </p:cNvSpPr>
          <p:nvPr/>
        </p:nvSpPr>
        <p:spPr bwMode="auto">
          <a:xfrm>
            <a:off x="1066800" y="4918075"/>
            <a:ext cx="6705600" cy="593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8D02A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CFCFC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000">
              <a:solidFill>
                <a:srgbClr val="000000"/>
              </a:solidFill>
            </a:endParaRP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1905000" y="2825750"/>
            <a:ext cx="502920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 dirty="0">
                <a:solidFill>
                  <a:schemeClr val="accent6"/>
                </a:solidFill>
              </a:rPr>
              <a:t>2. exercise    </a:t>
            </a:r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1905000" y="3549650"/>
            <a:ext cx="502920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  <a:buClr>
                <a:schemeClr val="tx1"/>
              </a:buClr>
            </a:pPr>
            <a:r>
              <a:rPr lang="zh-CN" altLang="zh-CN" sz="2800" b="1" dirty="0">
                <a:solidFill>
                  <a:schemeClr val="accent6"/>
                </a:solidFill>
              </a:rPr>
              <a:t>3. </a:t>
            </a:r>
            <a:r>
              <a:rPr lang="en-US" altLang="zh-CN" sz="2800" b="1" dirty="0">
                <a:solidFill>
                  <a:schemeClr val="accent6"/>
                </a:solidFill>
              </a:rPr>
              <a:t>g</a:t>
            </a:r>
            <a:r>
              <a:rPr lang="zh-CN" altLang="zh-CN" sz="2800" b="1" dirty="0">
                <a:solidFill>
                  <a:schemeClr val="accent6"/>
                </a:solidFill>
              </a:rPr>
              <a:t>o to the movies </a:t>
            </a:r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1905000" y="4254500"/>
            <a:ext cx="502920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  <a:buClr>
                <a:schemeClr val="tx1"/>
              </a:buClr>
            </a:pPr>
            <a:r>
              <a:rPr lang="zh-CN" altLang="zh-CN" sz="2800" b="1" dirty="0">
                <a:solidFill>
                  <a:schemeClr val="accent6"/>
                </a:solidFill>
              </a:rPr>
              <a:t>4. </a:t>
            </a:r>
            <a:r>
              <a:rPr lang="en-US" altLang="zh-CN" sz="2800" b="1" dirty="0">
                <a:solidFill>
                  <a:schemeClr val="accent6"/>
                </a:solidFill>
              </a:rPr>
              <a:t>p</a:t>
            </a:r>
            <a:r>
              <a:rPr lang="zh-CN" altLang="zh-CN" sz="2800" b="1" dirty="0">
                <a:solidFill>
                  <a:schemeClr val="accent6"/>
                </a:solidFill>
              </a:rPr>
              <a:t>lay football    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1905000" y="4979988"/>
            <a:ext cx="502920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  <a:buClr>
                <a:schemeClr val="tx1"/>
              </a:buClr>
            </a:pPr>
            <a:r>
              <a:rPr lang="zh-CN" altLang="zh-CN" sz="2800" b="1" dirty="0">
                <a:solidFill>
                  <a:schemeClr val="accent6"/>
                </a:solidFill>
              </a:rPr>
              <a:t>5. </a:t>
            </a:r>
            <a:r>
              <a:rPr lang="en-US" altLang="zh-CN" sz="2800" b="1" dirty="0">
                <a:solidFill>
                  <a:schemeClr val="accent6"/>
                </a:solidFill>
              </a:rPr>
              <a:t>w</a:t>
            </a:r>
            <a:r>
              <a:rPr lang="zh-CN" altLang="zh-CN" sz="2800" b="1" dirty="0">
                <a:solidFill>
                  <a:schemeClr val="accent6"/>
                </a:solidFill>
              </a:rPr>
              <a:t>atch TV   </a:t>
            </a:r>
          </a:p>
        </p:txBody>
      </p:sp>
      <p:sp>
        <p:nvSpPr>
          <p:cNvPr id="82973" name="AutoShape 29"/>
          <p:cNvSpPr>
            <a:spLocks noChangeArrowheads="1"/>
          </p:cNvSpPr>
          <p:nvPr/>
        </p:nvSpPr>
        <p:spPr bwMode="auto">
          <a:xfrm>
            <a:off x="1066800" y="5676900"/>
            <a:ext cx="6705600" cy="593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616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CFCFC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000">
              <a:solidFill>
                <a:srgbClr val="000000"/>
              </a:solidFill>
            </a:endParaRP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1905000" y="5738813"/>
            <a:ext cx="502920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  <a:buClr>
                <a:schemeClr val="tx1"/>
              </a:buClr>
            </a:pPr>
            <a:r>
              <a:rPr lang="zh-CN" altLang="zh-CN" sz="2800" b="1" dirty="0">
                <a:solidFill>
                  <a:schemeClr val="accent6"/>
                </a:solidFill>
              </a:rPr>
              <a:t>6. reading  </a:t>
            </a:r>
          </a:p>
        </p:txBody>
      </p:sp>
      <p:grpSp>
        <p:nvGrpSpPr>
          <p:cNvPr id="82975" name="Group 31"/>
          <p:cNvGrpSpPr/>
          <p:nvPr/>
        </p:nvGrpSpPr>
        <p:grpSpPr bwMode="auto">
          <a:xfrm>
            <a:off x="7391400" y="5280025"/>
            <a:ext cx="187325" cy="601663"/>
            <a:chOff x="0" y="0"/>
            <a:chExt cx="130" cy="418"/>
          </a:xfrm>
        </p:grpSpPr>
        <p:sp>
          <p:nvSpPr>
            <p:cNvPr id="82976" name="Oval 32"/>
            <p:cNvSpPr>
              <a:spLocks noChangeArrowheads="1"/>
            </p:cNvSpPr>
            <p:nvPr/>
          </p:nvSpPr>
          <p:spPr bwMode="auto">
            <a:xfrm>
              <a:off x="0" y="0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77" name="Oval 33"/>
            <p:cNvSpPr>
              <a:spLocks noChangeArrowheads="1"/>
            </p:cNvSpPr>
            <p:nvPr/>
          </p:nvSpPr>
          <p:spPr bwMode="auto">
            <a:xfrm>
              <a:off x="4" y="298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78" name="AutoShape 34"/>
            <p:cNvSpPr>
              <a:spLocks noChangeArrowheads="1"/>
            </p:cNvSpPr>
            <p:nvPr/>
          </p:nvSpPr>
          <p:spPr bwMode="auto">
            <a:xfrm>
              <a:off x="36" y="72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82979" name="Group 35"/>
          <p:cNvGrpSpPr/>
          <p:nvPr/>
        </p:nvGrpSpPr>
        <p:grpSpPr bwMode="auto">
          <a:xfrm>
            <a:off x="1219200" y="5276850"/>
            <a:ext cx="187325" cy="601663"/>
            <a:chOff x="0" y="0"/>
            <a:chExt cx="130" cy="418"/>
          </a:xfrm>
        </p:grpSpPr>
        <p:sp>
          <p:nvSpPr>
            <p:cNvPr id="82980" name="Oval 36"/>
            <p:cNvSpPr>
              <a:spLocks noChangeArrowheads="1"/>
            </p:cNvSpPr>
            <p:nvPr/>
          </p:nvSpPr>
          <p:spPr bwMode="auto">
            <a:xfrm>
              <a:off x="0" y="0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81" name="Oval 37"/>
            <p:cNvSpPr>
              <a:spLocks noChangeArrowheads="1"/>
            </p:cNvSpPr>
            <p:nvPr/>
          </p:nvSpPr>
          <p:spPr bwMode="auto">
            <a:xfrm>
              <a:off x="4" y="298"/>
              <a:ext cx="126" cy="1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  <p:sp>
          <p:nvSpPr>
            <p:cNvPr id="82982" name="AutoShape 38"/>
            <p:cNvSpPr>
              <a:spLocks noChangeArrowheads="1"/>
            </p:cNvSpPr>
            <p:nvPr/>
          </p:nvSpPr>
          <p:spPr bwMode="auto">
            <a:xfrm>
              <a:off x="36" y="72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 sz="2000">
                <a:solidFill>
                  <a:srgbClr val="000000"/>
                </a:solidFill>
              </a:endParaRPr>
            </a:p>
          </p:txBody>
        </p:sp>
      </p:grpSp>
      <p:sp>
        <p:nvSpPr>
          <p:cNvPr id="82983" name="TextBox 77"/>
          <p:cNvSpPr txBox="1">
            <a:spLocks noChangeArrowheads="1"/>
          </p:cNvSpPr>
          <p:nvPr/>
        </p:nvSpPr>
        <p:spPr bwMode="auto">
          <a:xfrm>
            <a:off x="2590800" y="7620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4000" b="1" dirty="0">
                <a:solidFill>
                  <a:srgbClr val="0070C0"/>
                </a:solidFill>
              </a:rPr>
              <a:t>Have a talk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Box 3"/>
          <p:cNvSpPr txBox="1">
            <a:spLocks noChangeArrowheads="1"/>
          </p:cNvSpPr>
          <p:nvPr/>
        </p:nvSpPr>
        <p:spPr bwMode="auto">
          <a:xfrm>
            <a:off x="986971" y="7620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4400" b="1" dirty="0">
                <a:solidFill>
                  <a:srgbClr val="CC3300"/>
                </a:solidFill>
              </a:rPr>
              <a:t>Grammar focus</a:t>
            </a:r>
            <a:r>
              <a:rPr lang="zh-CN" altLang="en-US" sz="4400" b="1" dirty="0">
                <a:solidFill>
                  <a:srgbClr val="CC3300"/>
                </a:solidFill>
              </a:rPr>
              <a:t>频度副词</a:t>
            </a:r>
            <a:endParaRPr lang="zh-CN" altLang="en-US" sz="4400" dirty="0"/>
          </a:p>
        </p:txBody>
      </p:sp>
      <p:sp>
        <p:nvSpPr>
          <p:cNvPr id="83971" name="TextBox 4"/>
          <p:cNvSpPr txBox="1">
            <a:spLocks noChangeArrowheads="1"/>
          </p:cNvSpPr>
          <p:nvPr/>
        </p:nvSpPr>
        <p:spPr bwMode="auto">
          <a:xfrm>
            <a:off x="730250" y="1736348"/>
            <a:ext cx="7315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----What do you usually do on weekends? 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I </a:t>
            </a:r>
            <a:r>
              <a:rPr lang="zh-CN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exercise.</a:t>
            </a:r>
          </a:p>
          <a:p>
            <a:pPr algn="l"/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What do they do on weekends?       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They </a:t>
            </a:r>
            <a:r>
              <a:rPr lang="zh-CN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with housework.</a:t>
            </a:r>
          </a:p>
          <a:p>
            <a:pPr algn="l"/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What does she do on weekends?       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She </a:t>
            </a:r>
            <a:r>
              <a:rPr lang="zh-CN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shopping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8" name="Picture 17" descr="exercis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2800" y="5084762"/>
            <a:ext cx="19812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3"/>
          <p:cNvSpPr>
            <a:spLocks noChangeArrowheads="1"/>
          </p:cNvSpPr>
          <p:nvPr/>
        </p:nvSpPr>
        <p:spPr bwMode="auto">
          <a:xfrm>
            <a:off x="609600" y="1066800"/>
            <a:ext cx="7315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How often do you go to the movies?   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I go to the movies maybe </a:t>
            </a:r>
            <a:r>
              <a:rPr lang="zh-CN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 month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How often does he watch TV?       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He </a:t>
            </a:r>
            <a:r>
              <a:rPr lang="zh-CN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 ever 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watches TV.</a:t>
            </a:r>
          </a:p>
          <a:p>
            <a:pPr algn="l"/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Does he go shopping?               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 No, he </a:t>
            </a:r>
            <a:r>
              <a:rPr lang="zh-CN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goes shopping.</a:t>
            </a:r>
          </a:p>
          <a:p>
            <a:pPr algn="l"/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995" name="图片 2" descr="002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4495800"/>
            <a:ext cx="3124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2"/>
          <p:cNvSpPr>
            <a:spLocks noChangeArrowheads="1"/>
          </p:cNvSpPr>
          <p:nvPr/>
        </p:nvSpPr>
        <p:spPr bwMode="auto">
          <a:xfrm>
            <a:off x="233362" y="914400"/>
            <a:ext cx="8351837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 maybe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是副词，在句子做状语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是情态动词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与动词原形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一起构成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句子的谓语动词意为“可能是”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，它们有时也可互换。</a:t>
            </a:r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250825" y="3857625"/>
            <a:ext cx="8569325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或许它们在你的书包里。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they are in your schoolbag.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They ____ ___ in your schoolbag. </a:t>
            </a:r>
          </a:p>
        </p:txBody>
      </p:sp>
      <p:sp>
        <p:nvSpPr>
          <p:cNvPr id="86020" name="Text Box 20"/>
          <p:cNvSpPr txBox="1">
            <a:spLocks noChangeArrowheads="1"/>
          </p:cNvSpPr>
          <p:nvPr/>
        </p:nvSpPr>
        <p:spPr bwMode="auto">
          <a:xfrm>
            <a:off x="1042988" y="4564062"/>
            <a:ext cx="1655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Maybe</a:t>
            </a:r>
          </a:p>
        </p:txBody>
      </p:sp>
      <p:sp>
        <p:nvSpPr>
          <p:cNvPr id="86021" name="Text Box 19"/>
          <p:cNvSpPr txBox="1">
            <a:spLocks noChangeArrowheads="1"/>
          </p:cNvSpPr>
          <p:nvPr/>
        </p:nvSpPr>
        <p:spPr bwMode="auto">
          <a:xfrm>
            <a:off x="2047875" y="5148262"/>
            <a:ext cx="194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may  be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 decel="100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allAtOnce"/>
      <p:bldP spid="86019" grpId="0"/>
      <p:bldP spid="86020" grpId="0"/>
      <p:bldP spid="860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1"/>
          <p:cNvSpPr>
            <a:spLocks noChangeArrowheads="1"/>
          </p:cNvSpPr>
          <p:nvPr/>
        </p:nvSpPr>
        <p:spPr bwMode="auto">
          <a:xfrm>
            <a:off x="396875" y="2393950"/>
            <a:ext cx="8567738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你通常在周未做什么？</a:t>
            </a: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 ___ you ______ do on weekends?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我总是去运动。 </a:t>
            </a:r>
            <a:r>
              <a:rPr lang="en-US" altLang="zh-CN" sz="3200" b="1" dirty="0">
                <a:latin typeface="Times New Roman" panose="02020603050405020304" pitchFamily="18" charset="0"/>
              </a:rPr>
              <a:t>I ______ _______.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他们在周未做什么？</a:t>
            </a: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 ___ they ___ on weekends?</a:t>
            </a:r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3581400" y="3001962"/>
            <a:ext cx="180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usually</a:t>
            </a:r>
          </a:p>
        </p:txBody>
      </p:sp>
      <p:sp>
        <p:nvSpPr>
          <p:cNvPr id="87044" name="Text Box 6"/>
          <p:cNvSpPr txBox="1">
            <a:spLocks noChangeArrowheads="1"/>
          </p:cNvSpPr>
          <p:nvPr/>
        </p:nvSpPr>
        <p:spPr bwMode="auto">
          <a:xfrm>
            <a:off x="900113" y="3001963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  do  </a:t>
            </a:r>
          </a:p>
        </p:txBody>
      </p:sp>
      <p:sp>
        <p:nvSpPr>
          <p:cNvPr id="87045" name="Text Box 7"/>
          <p:cNvSpPr txBox="1">
            <a:spLocks noChangeArrowheads="1"/>
          </p:cNvSpPr>
          <p:nvPr/>
        </p:nvSpPr>
        <p:spPr bwMode="auto">
          <a:xfrm>
            <a:off x="4191000" y="3581400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always exercise</a:t>
            </a:r>
          </a:p>
        </p:txBody>
      </p:sp>
      <p:sp>
        <p:nvSpPr>
          <p:cNvPr id="87046" name="Text Box 8"/>
          <p:cNvSpPr txBox="1">
            <a:spLocks noChangeArrowheads="1"/>
          </p:cNvSpPr>
          <p:nvPr/>
        </p:nvSpPr>
        <p:spPr bwMode="auto">
          <a:xfrm>
            <a:off x="755650" y="4800600"/>
            <a:ext cx="2376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   do</a:t>
            </a:r>
          </a:p>
        </p:txBody>
      </p:sp>
      <p:sp>
        <p:nvSpPr>
          <p:cNvPr id="87047" name="Text Box 9"/>
          <p:cNvSpPr txBox="1">
            <a:spLocks noChangeArrowheads="1"/>
          </p:cNvSpPr>
          <p:nvPr/>
        </p:nvSpPr>
        <p:spPr bwMode="auto">
          <a:xfrm>
            <a:off x="3733800" y="4789488"/>
            <a:ext cx="1008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87048" name="Rectangle 12"/>
          <p:cNvSpPr>
            <a:spLocks noChangeArrowheads="1"/>
          </p:cNvSpPr>
          <p:nvPr/>
        </p:nvSpPr>
        <p:spPr bwMode="auto">
          <a:xfrm>
            <a:off x="395288" y="1701800"/>
            <a:ext cx="68405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根据课本内容，完成下列句子。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45" grpId="0"/>
      <p:bldP spid="87046" grpId="0"/>
      <p:bldP spid="87047" grpId="0"/>
      <p:bldP spid="870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1"/>
          <p:cNvSpPr>
            <a:spLocks noChangeArrowheads="1"/>
          </p:cNvSpPr>
          <p:nvPr/>
        </p:nvSpPr>
        <p:spPr bwMode="auto">
          <a:xfrm>
            <a:off x="682625" y="1270000"/>
            <a:ext cx="7851775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他们经常帮助做家务。</a:t>
            </a:r>
          </a:p>
          <a:p>
            <a:pPr marL="609600" indent="-6096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 _____ ____ with housework. </a:t>
            </a:r>
          </a:p>
          <a:p>
            <a:pPr marL="609600" indent="-6096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她在周未做什么？</a:t>
            </a:r>
          </a:p>
          <a:p>
            <a:pPr marL="609600" indent="-6096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What _____ she ___ on weekends?</a:t>
            </a:r>
          </a:p>
          <a:p>
            <a:pPr marL="609600" indent="-6096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她有时候去购物。</a:t>
            </a:r>
          </a:p>
          <a:p>
            <a:pPr marL="609600" indent="-6096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She _________ _____ ________.</a:t>
            </a:r>
          </a:p>
        </p:txBody>
      </p:sp>
      <p:sp>
        <p:nvSpPr>
          <p:cNvPr id="88067" name="Text Box 10"/>
          <p:cNvSpPr txBox="1">
            <a:spLocks noChangeArrowheads="1"/>
          </p:cNvSpPr>
          <p:nvPr/>
        </p:nvSpPr>
        <p:spPr bwMode="auto">
          <a:xfrm>
            <a:off x="2135187" y="1876425"/>
            <a:ext cx="2520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often  help</a:t>
            </a:r>
          </a:p>
        </p:txBody>
      </p:sp>
      <p:sp>
        <p:nvSpPr>
          <p:cNvPr id="88068" name="Text Box 10"/>
          <p:cNvSpPr txBox="1">
            <a:spLocks noChangeArrowheads="1"/>
          </p:cNvSpPr>
          <p:nvPr/>
        </p:nvSpPr>
        <p:spPr bwMode="auto">
          <a:xfrm>
            <a:off x="2286000" y="2971800"/>
            <a:ext cx="13684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does </a:t>
            </a:r>
          </a:p>
        </p:txBody>
      </p:sp>
      <p:sp>
        <p:nvSpPr>
          <p:cNvPr id="88069" name="Text Box 10"/>
          <p:cNvSpPr txBox="1">
            <a:spLocks noChangeArrowheads="1"/>
          </p:cNvSpPr>
          <p:nvPr/>
        </p:nvSpPr>
        <p:spPr bwMode="auto">
          <a:xfrm>
            <a:off x="3962400" y="2895600"/>
            <a:ext cx="1079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88070" name="Text Box 4"/>
          <p:cNvSpPr txBox="1">
            <a:spLocks noChangeArrowheads="1"/>
          </p:cNvSpPr>
          <p:nvPr/>
        </p:nvSpPr>
        <p:spPr bwMode="auto">
          <a:xfrm>
            <a:off x="1668462" y="4114800"/>
            <a:ext cx="5975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sometimes   goes  shopping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  <p:bldP spid="88069" grpId="0"/>
      <p:bldP spid="880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"/>
          <p:cNvSpPr>
            <a:spLocks noChangeArrowheads="1"/>
          </p:cNvSpPr>
          <p:nvPr/>
        </p:nvSpPr>
        <p:spPr bwMode="auto">
          <a:xfrm>
            <a:off x="533400" y="1447800"/>
            <a:ext cx="81026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7.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你多久去看电影一次？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 _____ do you go to the ______? 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8.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我可能一个月去看一次。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 go to movies ______ _____ a ______.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9. </a:t>
            </a:r>
            <a:r>
              <a:rPr lang="zh-CN" altLang="en-US" sz="2800" b="1" dirty="0">
                <a:latin typeface="Times New Roman" panose="02020603050405020304" pitchFamily="18" charset="0"/>
              </a:rPr>
              <a:t>他多久看一次电视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____ ______ does he watch TV? 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10. </a:t>
            </a:r>
            <a:r>
              <a:rPr lang="zh-CN" altLang="en-US" sz="2800" b="1" dirty="0">
                <a:latin typeface="Times New Roman" panose="02020603050405020304" pitchFamily="18" charset="0"/>
              </a:rPr>
              <a:t>他几乎不看电视。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He ______ _____ watches TV. </a:t>
            </a:r>
          </a:p>
        </p:txBody>
      </p:sp>
      <p:sp>
        <p:nvSpPr>
          <p:cNvPr id="89091" name="Text Box 6"/>
          <p:cNvSpPr txBox="1">
            <a:spLocks noChangeArrowheads="1"/>
          </p:cNvSpPr>
          <p:nvPr/>
        </p:nvSpPr>
        <p:spPr bwMode="auto">
          <a:xfrm>
            <a:off x="985837" y="1925637"/>
            <a:ext cx="2736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How  often</a:t>
            </a:r>
          </a:p>
        </p:txBody>
      </p:sp>
      <p:sp>
        <p:nvSpPr>
          <p:cNvPr id="89092" name="Text Box 7"/>
          <p:cNvSpPr txBox="1">
            <a:spLocks noChangeArrowheads="1"/>
          </p:cNvSpPr>
          <p:nvPr/>
        </p:nvSpPr>
        <p:spPr bwMode="auto">
          <a:xfrm>
            <a:off x="2957512" y="2971798"/>
            <a:ext cx="4895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maybe   once      month</a:t>
            </a:r>
          </a:p>
        </p:txBody>
      </p:sp>
      <p:sp>
        <p:nvSpPr>
          <p:cNvPr id="89093" name="Text Box 8"/>
          <p:cNvSpPr txBox="1">
            <a:spLocks noChangeArrowheads="1"/>
          </p:cNvSpPr>
          <p:nvPr/>
        </p:nvSpPr>
        <p:spPr bwMode="auto">
          <a:xfrm>
            <a:off x="5405437" y="1925637"/>
            <a:ext cx="18002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movies</a:t>
            </a:r>
          </a:p>
        </p:txBody>
      </p:sp>
      <p:sp>
        <p:nvSpPr>
          <p:cNvPr id="89094" name="Text Box 9"/>
          <p:cNvSpPr txBox="1">
            <a:spLocks noChangeArrowheads="1"/>
          </p:cNvSpPr>
          <p:nvPr/>
        </p:nvSpPr>
        <p:spPr bwMode="auto">
          <a:xfrm>
            <a:off x="1443037" y="4973637"/>
            <a:ext cx="26638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hardly   ever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985837" y="3983037"/>
            <a:ext cx="28098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  often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4" grpId="0"/>
      <p:bldP spid="890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"/>
          <p:cNvSpPr>
            <a:spLocks noChangeArrowheads="1"/>
          </p:cNvSpPr>
          <p:nvPr/>
        </p:nvSpPr>
        <p:spPr bwMode="auto">
          <a:xfrm>
            <a:off x="1006474" y="1414463"/>
            <a:ext cx="752792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8355" indent="-808355" algn="l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11. </a:t>
            </a:r>
            <a:r>
              <a:rPr lang="zh-CN" altLang="en-US" sz="4000" b="1" dirty="0">
                <a:latin typeface="Times New Roman" panose="02020603050405020304" pitchFamily="18" charset="0"/>
              </a:rPr>
              <a:t>你去购物吗？   </a:t>
            </a:r>
          </a:p>
          <a:p>
            <a:pPr marL="808355" indent="-808355" algn="l">
              <a:lnSpc>
                <a:spcPct val="120000"/>
              </a:lnSpc>
            </a:pPr>
            <a:r>
              <a:rPr lang="zh-CN" altLang="en-US" sz="40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4000" b="1" dirty="0">
                <a:latin typeface="Times New Roman" panose="02020603050405020304" pitchFamily="18" charset="0"/>
              </a:rPr>
              <a:t>___ ____ go shopping?</a:t>
            </a:r>
          </a:p>
          <a:p>
            <a:pPr marL="808355" indent="-808355" algn="l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12. </a:t>
            </a:r>
            <a:r>
              <a:rPr lang="zh-CN" altLang="en-US" sz="4000" b="1" dirty="0">
                <a:latin typeface="Times New Roman" panose="02020603050405020304" pitchFamily="18" charset="0"/>
              </a:rPr>
              <a:t>不，我从不去购物。</a:t>
            </a:r>
          </a:p>
          <a:p>
            <a:pPr marL="808355" indent="-808355" algn="l">
              <a:lnSpc>
                <a:spcPct val="120000"/>
              </a:lnSpc>
            </a:pPr>
            <a:r>
              <a:rPr lang="zh-CN" altLang="en-US" sz="40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4000" b="1" dirty="0">
                <a:latin typeface="Times New Roman" panose="02020603050405020304" pitchFamily="18" charset="0"/>
              </a:rPr>
              <a:t>No, I _____ ____ shopping. </a:t>
            </a:r>
          </a:p>
        </p:txBody>
      </p:sp>
      <p:sp>
        <p:nvSpPr>
          <p:cNvPr id="90115" name="Text Box 9"/>
          <p:cNvSpPr txBox="1">
            <a:spLocks noChangeArrowheads="1"/>
          </p:cNvSpPr>
          <p:nvPr/>
        </p:nvSpPr>
        <p:spPr bwMode="auto">
          <a:xfrm>
            <a:off x="1906588" y="2062163"/>
            <a:ext cx="24479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Do  you</a:t>
            </a:r>
          </a:p>
        </p:txBody>
      </p:sp>
      <p:sp>
        <p:nvSpPr>
          <p:cNvPr id="90116" name="Text Box 6"/>
          <p:cNvSpPr txBox="1">
            <a:spLocks noChangeArrowheads="1"/>
          </p:cNvSpPr>
          <p:nvPr/>
        </p:nvSpPr>
        <p:spPr bwMode="auto">
          <a:xfrm>
            <a:off x="2819400" y="3581400"/>
            <a:ext cx="28082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never   go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zh-CN" altLang="zh-CN" sz="3600">
                <a:solidFill>
                  <a:schemeClr val="accent1"/>
                </a:solidFill>
              </a:rPr>
              <a:t/>
            </a:r>
            <a:br>
              <a:rPr lang="zh-CN" altLang="zh-CN" sz="3600">
                <a:solidFill>
                  <a:schemeClr val="accent1"/>
                </a:solidFill>
              </a:rPr>
            </a:br>
            <a:endParaRPr lang="zh-CN" altLang="zh-CN" sz="5400">
              <a:solidFill>
                <a:schemeClr val="accent1"/>
              </a:solidFill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219200" y="5867400"/>
            <a:ext cx="183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000" b="1" dirty="0">
                <a:solidFill>
                  <a:schemeClr val="accent6"/>
                </a:solidFill>
              </a:rPr>
              <a:t>do homework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19087" y="182563"/>
            <a:ext cx="80629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600" b="1">
                <a:solidFill>
                  <a:schemeClr val="accent6"/>
                </a:solidFill>
              </a:rPr>
              <a:t>Work in pairs.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50825" y="2708275"/>
            <a:ext cx="8642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brush your teeth (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刷牙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)   cut your hair (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理发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wash your clothes     take a shower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clean your room  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visit your uncle/grandmother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surf the Internet play computer games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go shopping /do some shopping      eat breakfast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arrive late for class          </a:t>
            </a:r>
            <a:r>
              <a:rPr lang="zh-CN" altLang="zh-CN" sz="24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eat in the classroom</a:t>
            </a:r>
          </a:p>
          <a:p>
            <a:pPr algn="l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practice your English       </a:t>
            </a:r>
            <a:r>
              <a:rPr lang="zh-CN" altLang="zh-CN" sz="24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watch 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TV                                                   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54000" y="1066800"/>
            <a:ext cx="84963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700" b="1" dirty="0">
                <a:latin typeface="Times New Roman" panose="02020603050405020304" pitchFamily="18" charset="0"/>
              </a:rPr>
              <a:t>A: How often do you …?</a:t>
            </a:r>
          </a:p>
          <a:p>
            <a:pPr algn="l"/>
            <a:r>
              <a:rPr lang="zh-CN" altLang="zh-CN" sz="2700" b="1" dirty="0">
                <a:latin typeface="Times New Roman" panose="02020603050405020304" pitchFamily="18" charset="0"/>
              </a:rPr>
              <a:t>B: Once a week/ Every day / Twice a month</a:t>
            </a:r>
          </a:p>
          <a:p>
            <a:pPr algn="l"/>
            <a:r>
              <a:rPr lang="zh-CN" altLang="zh-CN" sz="2700" b="1" dirty="0">
                <a:latin typeface="Times New Roman" panose="02020603050405020304" pitchFamily="18" charset="0"/>
              </a:rPr>
              <a:t>/Hardly ever / Never / Sometimes/…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830263" y="2709863"/>
            <a:ext cx="28733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08" tIns="59255" rIns="118508" bIns="59255" anchor="ctr"/>
          <a:lstStyle/>
          <a:p>
            <a:pPr algn="l"/>
            <a:endParaRPr lang="zh-CN" altLang="zh-CN" sz="2000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339975" y="3141663"/>
            <a:ext cx="2889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08" tIns="59255" rIns="118508" bIns="59255" anchor="ctr"/>
          <a:lstStyle/>
          <a:p>
            <a:pPr algn="l"/>
            <a:endParaRPr lang="zh-CN" altLang="zh-CN" sz="2000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779838" y="3789363"/>
            <a:ext cx="28892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08" tIns="59255" rIns="118508" bIns="59255" anchor="ctr"/>
          <a:lstStyle/>
          <a:p>
            <a:pPr algn="l"/>
            <a:endParaRPr lang="zh-CN" altLang="zh-CN" sz="2000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221288" y="4440238"/>
            <a:ext cx="2889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08" tIns="59255" rIns="118508" bIns="59255" anchor="ctr"/>
          <a:lstStyle/>
          <a:p>
            <a:pPr algn="l"/>
            <a:endParaRPr lang="zh-CN" altLang="zh-CN" sz="2000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6731000" y="4799013"/>
            <a:ext cx="2889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08" tIns="59255" rIns="118508" bIns="59255" anchor="ctr"/>
          <a:lstStyle/>
          <a:p>
            <a:pPr algn="l"/>
            <a:endParaRPr lang="zh-CN" altLang="zh-CN" sz="2000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6175" y="2719388"/>
            <a:ext cx="9048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3005138"/>
            <a:ext cx="7508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38613" y="3662363"/>
            <a:ext cx="11160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3088" y="4406900"/>
            <a:ext cx="73183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08850" y="4546600"/>
            <a:ext cx="51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53450" y="4503738"/>
            <a:ext cx="590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488" y="5011738"/>
            <a:ext cx="14557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19250" y="5091113"/>
            <a:ext cx="152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6" name="Picture 1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03575" y="5084763"/>
            <a:ext cx="1162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7" name="Picture 1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27538" y="5041900"/>
            <a:ext cx="16287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8" name="Picture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56325" y="5084763"/>
            <a:ext cx="19145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9" name="Picture 2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85138" y="5157788"/>
            <a:ext cx="10588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4" grpId="0"/>
      <p:bldP spid="73735" grpId="0"/>
      <p:bldP spid="73736" grpId="0"/>
      <p:bldP spid="737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3"/>
          <p:cNvSpPr txBox="1">
            <a:spLocks noChangeArrowheads="1"/>
          </p:cNvSpPr>
          <p:nvPr/>
        </p:nvSpPr>
        <p:spPr bwMode="auto">
          <a:xfrm>
            <a:off x="801234" y="3177963"/>
            <a:ext cx="7162800" cy="30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ts val="3900"/>
              </a:lnSpc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How often _____ he play soccer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l">
              <a:lnSpc>
                <a:spcPts val="3900"/>
              </a:lnSpc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______ you drink milk?           </a:t>
            </a:r>
          </a:p>
          <a:p>
            <a:pPr algn="l">
              <a:lnSpc>
                <a:spcPts val="3900"/>
              </a:lnSpc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often ______ they stay up late? </a:t>
            </a:r>
          </a:p>
          <a:p>
            <a:pPr algn="l">
              <a:lnSpc>
                <a:spcPts val="3900"/>
              </a:lnSpc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______ Sue eat a healthy breakfast? </a:t>
            </a:r>
          </a:p>
          <a:p>
            <a:pPr algn="l">
              <a:lnSpc>
                <a:spcPts val="3900"/>
              </a:lnSpc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How often ______ you eat apples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l">
              <a:lnSpc>
                <a:spcPts val="3900"/>
              </a:lnSpc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______ your parents play sports?  </a:t>
            </a:r>
          </a:p>
        </p:txBody>
      </p:sp>
      <p:sp>
        <p:nvSpPr>
          <p:cNvPr id="92163" name="TextBox 4"/>
          <p:cNvSpPr txBox="1">
            <a:spLocks noChangeArrowheads="1"/>
          </p:cNvSpPr>
          <p:nvPr/>
        </p:nvSpPr>
        <p:spPr bwMode="auto">
          <a:xfrm>
            <a:off x="609600" y="1019175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3a Complete the questions with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or </a:t>
            </a:r>
          </a:p>
          <a:p>
            <a:pPr algn="l"/>
            <a:r>
              <a:rPr lang="zh-CN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. </a:t>
            </a:r>
            <a:endParaRPr lang="zh-CN" altLang="zh-CN" sz="20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164" name="图片 5" descr="QQ截图20130729142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2012" y="1770644"/>
            <a:ext cx="155098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Text Box 6"/>
          <p:cNvSpPr txBox="1">
            <a:spLocks noChangeArrowheads="1"/>
          </p:cNvSpPr>
          <p:nvPr/>
        </p:nvSpPr>
        <p:spPr bwMode="auto">
          <a:xfrm>
            <a:off x="3163434" y="4244763"/>
            <a:ext cx="560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3011034" y="3254163"/>
            <a:ext cx="855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1487034" y="3711363"/>
            <a:ext cx="708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 </a:t>
            </a:r>
          </a:p>
        </p:txBody>
      </p:sp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1334634" y="4701963"/>
            <a:ext cx="100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Does </a:t>
            </a:r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3011034" y="5235363"/>
            <a:ext cx="560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92170" name="Text Box 12"/>
          <p:cNvSpPr txBox="1">
            <a:spLocks noChangeArrowheads="1"/>
          </p:cNvSpPr>
          <p:nvPr/>
        </p:nvSpPr>
        <p:spPr bwMode="auto">
          <a:xfrm>
            <a:off x="1410834" y="5768763"/>
            <a:ext cx="708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utoUpdateAnimBg="0"/>
      <p:bldP spid="92166" grpId="0" autoUpdateAnimBg="0"/>
      <p:bldP spid="92167" grpId="0" autoUpdateAnimBg="0"/>
      <p:bldP spid="92168" grpId="0" autoUpdateAnimBg="0"/>
      <p:bldP spid="92169" grpId="0" autoUpdateAnimBg="0"/>
      <p:bldP spid="9217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 idx="4294967295"/>
          </p:nvPr>
        </p:nvSpPr>
        <p:spPr>
          <a:xfrm>
            <a:off x="914400" y="838200"/>
            <a:ext cx="8229600" cy="1143000"/>
          </a:xfrm>
        </p:spPr>
        <p:txBody>
          <a:bodyPr/>
          <a:lstStyle/>
          <a:p>
            <a:pPr algn="l"/>
            <a:r>
              <a:rPr lang="zh-CN" altLang="zh-CN" sz="3200" dirty="0">
                <a:solidFill>
                  <a:srgbClr val="003399"/>
                </a:solidFill>
              </a:rPr>
              <a:t>Then match the questions and answers</a:t>
            </a:r>
            <a:r>
              <a:rPr lang="zh-CN" altLang="zh-CN" sz="3200" dirty="0" smtClean="0">
                <a:solidFill>
                  <a:srgbClr val="003399"/>
                </a:solidFill>
              </a:rPr>
              <a:t>.</a:t>
            </a:r>
            <a:endParaRPr lang="zh-CN" altLang="zh-CN" sz="3200" dirty="0">
              <a:solidFill>
                <a:srgbClr val="003399"/>
              </a:solidFill>
            </a:endParaRPr>
          </a:p>
        </p:txBody>
      </p:sp>
      <p:sp>
        <p:nvSpPr>
          <p:cNvPr id="93187" name="TextBox 3"/>
          <p:cNvSpPr txBox="1">
            <a:spLocks noChangeArrowheads="1"/>
          </p:cNvSpPr>
          <p:nvPr/>
        </p:nvSpPr>
        <p:spPr bwMode="auto">
          <a:xfrm>
            <a:off x="228600" y="2667000"/>
            <a:ext cx="50292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ts val="34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How often dose he play soccer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l">
              <a:lnSpc>
                <a:spcPts val="34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Do you drink milk?       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34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How often do they stay up late?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lnSpc>
                <a:spcPts val="34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4. Dose Sue eat a healthy breakfast? </a:t>
            </a:r>
          </a:p>
          <a:p>
            <a:pPr algn="l">
              <a:lnSpc>
                <a:spcPts val="34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5. How often do you eat apples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34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6. Do your parents play sports?  </a:t>
            </a:r>
          </a:p>
          <a:p>
            <a:pPr algn="l">
              <a:lnSpc>
                <a:spcPts val="3400"/>
              </a:lnSpc>
            </a:pP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188" name="Picture 482" descr="C:\Documents and Settings\ssr\Local Settings\Temporary Internet Files\Content.IE5\GG62C3HW\MC900445096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44" y="914400"/>
            <a:ext cx="8731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TextBox 10"/>
          <p:cNvSpPr txBox="1">
            <a:spLocks noChangeArrowheads="1"/>
          </p:cNvSpPr>
          <p:nvPr/>
        </p:nvSpPr>
        <p:spPr bwMode="auto">
          <a:xfrm>
            <a:off x="5638800" y="1981200"/>
            <a:ext cx="32766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Yes, she usually does.</a:t>
            </a:r>
          </a:p>
          <a:p>
            <a:pPr algn="l"/>
            <a:r>
              <a:rPr lang="zh-CN" altLang="zh-CN"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Hardly ever. I don’t like them.</a:t>
            </a:r>
          </a:p>
          <a:p>
            <a:pPr algn="l"/>
            <a:r>
              <a:rPr lang="zh-CN" altLang="zh-CN"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He plays at least twice a week.</a:t>
            </a:r>
          </a:p>
          <a:p>
            <a:pPr algn="l"/>
            <a:r>
              <a:rPr lang="zh-CN" altLang="zh-CN"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No, they don’t. They’re too busy.</a:t>
            </a:r>
          </a:p>
          <a:p>
            <a:pPr algn="l"/>
            <a:r>
              <a:rPr lang="zh-CN" altLang="zh-CN"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Never. They always go to bed early.</a:t>
            </a:r>
          </a:p>
          <a:p>
            <a:pPr algn="l"/>
            <a:r>
              <a:rPr lang="zh-CN" altLang="zh-CN"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f. Yes, I do. Every day.</a:t>
            </a:r>
            <a:endParaRPr lang="zh-CN" altLang="zh-CN" sz="2000" b="1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algn="l"/>
            <a:r>
              <a:rPr lang="zh-CN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16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51206" name="直接箭头连接符 12"/>
          <p:cNvCxnSpPr>
            <a:cxnSpLocks noChangeShapeType="1"/>
          </p:cNvCxnSpPr>
          <p:nvPr/>
        </p:nvCxnSpPr>
        <p:spPr bwMode="auto">
          <a:xfrm>
            <a:off x="4953000" y="2895600"/>
            <a:ext cx="762000" cy="457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7" name="直接箭头连接符 13"/>
          <p:cNvCxnSpPr>
            <a:cxnSpLocks noChangeShapeType="1"/>
          </p:cNvCxnSpPr>
          <p:nvPr/>
        </p:nvCxnSpPr>
        <p:spPr bwMode="auto">
          <a:xfrm rot="16200000" flipH="1">
            <a:off x="4000500" y="3848100"/>
            <a:ext cx="2209800" cy="1219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8" name="直接箭头连接符 17"/>
          <p:cNvCxnSpPr>
            <a:cxnSpLocks noChangeShapeType="1"/>
          </p:cNvCxnSpPr>
          <p:nvPr/>
        </p:nvCxnSpPr>
        <p:spPr bwMode="auto">
          <a:xfrm rot="16200000" flipH="1">
            <a:off x="4686300" y="3924300"/>
            <a:ext cx="1066800" cy="838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9" name="直接箭头连接符 19"/>
          <p:cNvCxnSpPr>
            <a:cxnSpLocks noChangeShapeType="1"/>
          </p:cNvCxnSpPr>
          <p:nvPr/>
        </p:nvCxnSpPr>
        <p:spPr bwMode="auto">
          <a:xfrm rot="5400000" flipH="1" flipV="1">
            <a:off x="4381500" y="2933700"/>
            <a:ext cx="1981200" cy="685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0" name="直接箭头连接符 22"/>
          <p:cNvCxnSpPr>
            <a:cxnSpLocks noChangeShapeType="1"/>
          </p:cNvCxnSpPr>
          <p:nvPr/>
        </p:nvCxnSpPr>
        <p:spPr bwMode="auto">
          <a:xfrm rot="5400000" flipH="1" flipV="1">
            <a:off x="4076700" y="3009900"/>
            <a:ext cx="1981200" cy="1295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直接箭头连接符 23"/>
          <p:cNvCxnSpPr>
            <a:cxnSpLocks noChangeShapeType="1"/>
          </p:cNvCxnSpPr>
          <p:nvPr/>
        </p:nvCxnSpPr>
        <p:spPr bwMode="auto">
          <a:xfrm flipV="1">
            <a:off x="4495800" y="4267200"/>
            <a:ext cx="1219200" cy="914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2"/>
          <p:cNvSpPr>
            <a:spLocks noChangeArrowheads="1"/>
          </p:cNvSpPr>
          <p:nvPr/>
        </p:nvSpPr>
        <p:spPr bwMode="auto">
          <a:xfrm>
            <a:off x="576263" y="1052513"/>
            <a:ext cx="795655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1325" indent="-441325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意为“至少，不少于；起码”，是副词词组，一般指在数量或程度上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你必须至少一周打扫你的房间一</a:t>
            </a: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次。</a:t>
            </a: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You have to clean your house 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__ ____ once a week. </a:t>
            </a:r>
          </a:p>
        </p:txBody>
      </p:sp>
      <p:sp>
        <p:nvSpPr>
          <p:cNvPr id="94211" name="Text Box 19"/>
          <p:cNvSpPr txBox="1">
            <a:spLocks noChangeArrowheads="1"/>
          </p:cNvSpPr>
          <p:nvPr/>
        </p:nvSpPr>
        <p:spPr bwMode="auto">
          <a:xfrm>
            <a:off x="1600200" y="3962400"/>
            <a:ext cx="1800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at  least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Box 3"/>
          <p:cNvSpPr txBox="1">
            <a:spLocks noChangeArrowheads="1"/>
          </p:cNvSpPr>
          <p:nvPr/>
        </p:nvSpPr>
        <p:spPr bwMode="auto">
          <a:xfrm>
            <a:off x="533400" y="830263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800" b="1">
                <a:solidFill>
                  <a:srgbClr val="003399"/>
                </a:solidFill>
              </a:rPr>
              <a:t>3b use the words given to write    </a:t>
            </a:r>
          </a:p>
          <a:p>
            <a:pPr algn="l"/>
            <a:r>
              <a:rPr lang="zh-CN" altLang="zh-CN" sz="2800" b="1">
                <a:solidFill>
                  <a:srgbClr val="003399"/>
                </a:solidFill>
              </a:rPr>
              <a:t>     questions.</a:t>
            </a:r>
          </a:p>
        </p:txBody>
      </p:sp>
      <p:sp>
        <p:nvSpPr>
          <p:cNvPr id="95235" name="Rectangle 1"/>
          <p:cNvSpPr>
            <a:spLocks noChangeArrowheads="1"/>
          </p:cNvSpPr>
          <p:nvPr/>
        </p:nvSpPr>
        <p:spPr bwMode="auto">
          <a:xfrm>
            <a:off x="1219200" y="2497138"/>
            <a:ext cx="72390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tabLst>
                <a:tab pos="495300" algn="l"/>
              </a:tabLst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2400" b="1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l">
              <a:buFontTx/>
              <a:buChar char="•"/>
              <a:tabLst>
                <a:tab pos="495300" algn="l"/>
              </a:tabLst>
            </a:pPr>
            <a:r>
              <a:rPr lang="zh-CN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?    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tabLst>
                <a:tab pos="495300" algn="l"/>
              </a:tabLst>
            </a:pP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zh-CN" altLang="zh-CN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often/ help with housework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buFontTx/>
              <a:buChar char="•"/>
              <a:tabLst>
                <a:tab pos="495300" algn="l"/>
              </a:tabLst>
            </a:pPr>
            <a:r>
              <a:rPr lang="zh-CN" altLang="zh-CN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tabLst>
                <a:tab pos="495300" algn="l"/>
              </a:tabLst>
            </a:pP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zh-CN" altLang="zh-CN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/ usually/ do/ weekends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buFontTx/>
              <a:buChar char="•"/>
              <a:tabLst>
                <a:tab pos="495300" algn="l"/>
              </a:tabLst>
            </a:pPr>
            <a:r>
              <a:rPr lang="zh-CN" altLang="zh-CN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tabLst>
                <a:tab pos="495300" algn="l"/>
              </a:tabLst>
            </a:pP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zh-CN" altLang="zh-CN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 / best friend / exercise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buFontTx/>
              <a:buChar char="•"/>
              <a:tabLst>
                <a:tab pos="495300" algn="l"/>
              </a:tabLst>
            </a:pPr>
            <a:r>
              <a:rPr lang="zh-CN" altLang="zh-CN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zh-CN" altLang="zh-CN" sz="2400" b="1">
              <a:cs typeface="Times New Roman" panose="02020603050405020304" pitchFamily="18" charset="0"/>
            </a:endParaRPr>
          </a:p>
          <a:p>
            <a:pPr algn="l">
              <a:tabLst>
                <a:tab pos="495300" algn="l"/>
              </a:tabLst>
            </a:pP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zh-CN" altLang="zh-CN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/ usually / do / after school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400" b="1">
              <a:cs typeface="Times New Roman" panose="02020603050405020304" pitchFamily="18" charset="0"/>
            </a:endParaRPr>
          </a:p>
        </p:txBody>
      </p:sp>
      <p:pic>
        <p:nvPicPr>
          <p:cNvPr id="95236" name="Picture 475" descr="C:\Documents and Settings\ssr\Local Settings\Temporary Internet Files\Content.IE5\07XEPWBX\MC90044549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200" y="1439863"/>
            <a:ext cx="16652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Text Box 6"/>
          <p:cNvSpPr txBox="1">
            <a:spLocks noChangeArrowheads="1"/>
          </p:cNvSpPr>
          <p:nvPr/>
        </p:nvSpPr>
        <p:spPr bwMode="auto">
          <a:xfrm>
            <a:off x="1600200" y="2667000"/>
            <a:ext cx="526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 do you help with housework</a:t>
            </a:r>
          </a:p>
        </p:txBody>
      </p:sp>
      <p:sp>
        <p:nvSpPr>
          <p:cNvPr id="95238" name="Text Box 7"/>
          <p:cNvSpPr txBox="1">
            <a:spLocks noChangeArrowheads="1"/>
          </p:cNvSpPr>
          <p:nvPr/>
        </p:nvSpPr>
        <p:spPr bwMode="auto">
          <a:xfrm>
            <a:off x="1524000" y="3505200"/>
            <a:ext cx="4997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usually do on weekends</a:t>
            </a:r>
          </a:p>
        </p:txBody>
      </p:sp>
      <p:sp>
        <p:nvSpPr>
          <p:cNvPr id="95239" name="Text Box 8"/>
          <p:cNvSpPr txBox="1">
            <a:spLocks noChangeArrowheads="1"/>
          </p:cNvSpPr>
          <p:nvPr/>
        </p:nvSpPr>
        <p:spPr bwMode="auto">
          <a:xfrm>
            <a:off x="1447800" y="4343400"/>
            <a:ext cx="544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 does your best friend exercise</a:t>
            </a:r>
          </a:p>
        </p:txBody>
      </p:sp>
      <p:sp>
        <p:nvSpPr>
          <p:cNvPr id="95240" name="Text Box 9"/>
          <p:cNvSpPr txBox="1">
            <a:spLocks noChangeArrowheads="1"/>
          </p:cNvSpPr>
          <p:nvPr/>
        </p:nvSpPr>
        <p:spPr bwMode="auto">
          <a:xfrm>
            <a:off x="1676400" y="5181600"/>
            <a:ext cx="477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usually do after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utoUpdateAnimBg="0"/>
      <p:bldP spid="95238" grpId="0" autoUpdateAnimBg="0"/>
      <p:bldP spid="95239" grpId="0" autoUpdateAnimBg="0"/>
      <p:bldP spid="9524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3"/>
          <p:cNvSpPr>
            <a:spLocks noChangeArrowheads="1"/>
          </p:cNvSpPr>
          <p:nvPr/>
        </p:nvSpPr>
        <p:spPr bwMode="auto">
          <a:xfrm>
            <a:off x="228600" y="762000"/>
            <a:ext cx="8312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 sz="3600" b="1" dirty="0">
                <a:solidFill>
                  <a:srgbClr val="003399"/>
                </a:solidFill>
              </a:rPr>
              <a:t>Then ask and answer them with a partner.</a:t>
            </a:r>
          </a:p>
        </p:txBody>
      </p:sp>
      <p:sp>
        <p:nvSpPr>
          <p:cNvPr id="96259" name="矩形 4"/>
          <p:cNvSpPr>
            <a:spLocks noChangeArrowheads="1"/>
          </p:cNvSpPr>
          <p:nvPr/>
        </p:nvSpPr>
        <p:spPr bwMode="auto">
          <a:xfrm>
            <a:off x="990600" y="1676400"/>
            <a:ext cx="390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tabLst>
                <a:tab pos="495300" algn="l"/>
              </a:tabLst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partner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answers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96260" name="Text Box 5"/>
          <p:cNvSpPr txBox="1">
            <a:spLocks noChangeArrowheads="1"/>
          </p:cNvSpPr>
          <p:nvPr/>
        </p:nvSpPr>
        <p:spPr bwMode="auto">
          <a:xfrm>
            <a:off x="1295400" y="2524125"/>
            <a:ext cx="5332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I </a:t>
            </a:r>
            <a:r>
              <a:rPr lang="zh-CN" altLang="zh-CN" sz="3200" dirty="0">
                <a:solidFill>
                  <a:srgbClr val="FF0000"/>
                </a:solidFill>
              </a:rPr>
              <a:t>always help with housework.</a:t>
            </a:r>
          </a:p>
        </p:txBody>
      </p:sp>
      <p:sp>
        <p:nvSpPr>
          <p:cNvPr id="96261" name="Text Box 7"/>
          <p:cNvSpPr txBox="1">
            <a:spLocks noChangeArrowheads="1"/>
          </p:cNvSpPr>
          <p:nvPr/>
        </p:nvSpPr>
        <p:spPr bwMode="auto">
          <a:xfrm>
            <a:off x="1295400" y="3133725"/>
            <a:ext cx="4570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zh-CN" sz="3200" dirty="0">
                <a:solidFill>
                  <a:srgbClr val="FF0000"/>
                </a:solidFill>
              </a:rPr>
              <a:t>I usually surf the Internet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6262" name="Text Box 8"/>
          <p:cNvSpPr txBox="1">
            <a:spLocks noChangeArrowheads="1"/>
          </p:cNvSpPr>
          <p:nvPr/>
        </p:nvSpPr>
        <p:spPr bwMode="auto">
          <a:xfrm>
            <a:off x="1295400" y="3743325"/>
            <a:ext cx="458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He does exercise everyday.</a:t>
            </a: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>
            <a:off x="1295400" y="4352925"/>
            <a:ext cx="659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 I usually do my homework after school.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1" grpId="0" autoUpdateAnimBg="0"/>
      <p:bldP spid="96262" grpId="0" autoUpdateAnimBg="0"/>
      <p:bldP spid="9626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44625"/>
            <a:ext cx="8451850" cy="53975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3) sometimes: </a:t>
            </a:r>
            <a:r>
              <a:rPr lang="zh-CN" altLang="zh-CN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adv.</a:t>
            </a: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有时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Sometimes</a:t>
            </a:r>
            <a:r>
              <a:rPr lang="zh-CN" altLang="zh-CN" b="1" dirty="0">
                <a:latin typeface="Times New Roman" panose="02020603050405020304" pitchFamily="18" charset="0"/>
              </a:rPr>
              <a:t> I work in the day and sometimes at night.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4) hardly ever: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几乎很少</a:t>
            </a: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几乎不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I hardly ever watch soap operas.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5) never: </a:t>
            </a:r>
            <a:r>
              <a:rPr lang="zh-CN" altLang="zh-CN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adv.</a:t>
            </a: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从不</a:t>
            </a:r>
            <a:r>
              <a:rPr lang="zh-CN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决不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    She 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never</a:t>
            </a:r>
            <a:r>
              <a:rPr lang="zh-CN" altLang="zh-CN" b="1" dirty="0">
                <a:latin typeface="Times New Roman" panose="02020603050405020304" pitchFamily="18" charset="0"/>
              </a:rPr>
              <a:t> stops talking.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5"/>
          <p:cNvSpPr txBox="1">
            <a:spLocks noChangeArrowheads="1"/>
          </p:cNvSpPr>
          <p:nvPr/>
        </p:nvSpPr>
        <p:spPr bwMode="auto">
          <a:xfrm>
            <a:off x="687388" y="5499100"/>
            <a:ext cx="35083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r>
              <a:rPr lang="zh-CN" altLang="zh-CN" sz="3500" b="1">
                <a:latin typeface="Times New Roman" panose="02020603050405020304" pitchFamily="18" charset="0"/>
              </a:rPr>
              <a:t>read English books</a:t>
            </a:r>
            <a:r>
              <a:rPr lang="zh-CN" altLang="zh-CN" sz="3400"/>
              <a:t> </a:t>
            </a:r>
          </a:p>
        </p:txBody>
      </p:sp>
      <p:pic>
        <p:nvPicPr>
          <p:cNvPr id="59395" name="Picture 10" descr="s_78017924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600" y="2349500"/>
            <a:ext cx="2589213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11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6175" y="2438400"/>
            <a:ext cx="3262313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4956175" y="5499100"/>
            <a:ext cx="3281363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r>
              <a:rPr lang="zh-CN" altLang="zh-CN" sz="3500" b="1">
                <a:latin typeface="Times New Roman" panose="02020603050405020304" pitchFamily="18" charset="0"/>
              </a:rPr>
              <a:t>sing English songs</a:t>
            </a:r>
          </a:p>
        </p:txBody>
      </p:sp>
      <p:sp>
        <p:nvSpPr>
          <p:cNvPr id="98310" name="TextBox 6"/>
          <p:cNvSpPr txBox="1">
            <a:spLocks noChangeArrowheads="1"/>
          </p:cNvSpPr>
          <p:nvPr/>
        </p:nvSpPr>
        <p:spPr bwMode="auto">
          <a:xfrm>
            <a:off x="609600" y="762000"/>
            <a:ext cx="838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600" b="1">
                <a:solidFill>
                  <a:srgbClr val="003399"/>
                </a:solidFill>
              </a:rPr>
              <a:t>3c What can you do to improve your </a:t>
            </a:r>
            <a:r>
              <a:rPr lang="zh-CN" altLang="en-US" sz="3600" b="1">
                <a:solidFill>
                  <a:srgbClr val="003399"/>
                </a:solidFill>
              </a:rPr>
              <a:t>　　</a:t>
            </a:r>
          </a:p>
          <a:p>
            <a:pPr algn="l"/>
            <a:r>
              <a:rPr lang="zh-CN" altLang="en-US" sz="3600" b="1">
                <a:solidFill>
                  <a:srgbClr val="003399"/>
                </a:solidFill>
              </a:rPr>
              <a:t>　 </a:t>
            </a:r>
            <a:r>
              <a:rPr lang="zh-CN" altLang="zh-CN" sz="3600" b="1">
                <a:solidFill>
                  <a:srgbClr val="003399"/>
                </a:solidFill>
              </a:rPr>
              <a:t>English?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8"/>
          <p:cNvSpPr txBox="1">
            <a:spLocks noChangeArrowheads="1"/>
          </p:cNvSpPr>
          <p:nvPr/>
        </p:nvSpPr>
        <p:spPr bwMode="auto">
          <a:xfrm>
            <a:off x="1308100" y="5319713"/>
            <a:ext cx="601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r>
              <a:rPr lang="zh-CN" altLang="zh-CN" sz="4000" b="1">
                <a:latin typeface="Times New Roman" panose="02020603050405020304" pitchFamily="18" charset="0"/>
              </a:rPr>
              <a:t>speak English with foreigners</a:t>
            </a:r>
          </a:p>
        </p:txBody>
      </p:sp>
      <p:pic>
        <p:nvPicPr>
          <p:cNvPr id="60419" name="Picture 10" descr="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0763" y="909638"/>
            <a:ext cx="6815137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1981200" y="5319713"/>
            <a:ext cx="4600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r>
              <a:rPr lang="zh-CN" altLang="zh-CN" sz="4000" b="1">
                <a:latin typeface="Times New Roman" panose="02020603050405020304" pitchFamily="18" charset="0"/>
              </a:rPr>
              <a:t>join the summer camp</a:t>
            </a:r>
          </a:p>
        </p:txBody>
      </p:sp>
      <p:pic>
        <p:nvPicPr>
          <p:cNvPr id="61443" name="Picture 9" descr="200609221108204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5513" y="728663"/>
            <a:ext cx="67183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6"/>
          <p:cNvSpPr txBox="1">
            <a:spLocks noChangeArrowheads="1"/>
          </p:cNvSpPr>
          <p:nvPr/>
        </p:nvSpPr>
        <p:spPr bwMode="auto">
          <a:xfrm>
            <a:off x="1692275" y="5589588"/>
            <a:ext cx="537527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50000"/>
              </a:spcBef>
            </a:pPr>
            <a:r>
              <a:rPr lang="zh-CN" altLang="zh-CN" sz="4000" b="1">
                <a:latin typeface="Times New Roman" panose="02020603050405020304" pitchFamily="18" charset="0"/>
              </a:rPr>
              <a:t>watch English movies</a:t>
            </a:r>
          </a:p>
        </p:txBody>
      </p:sp>
      <p:pic>
        <p:nvPicPr>
          <p:cNvPr id="62467" name="Picture 8" descr="631a65088fea53a1d1581bf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5513" y="728663"/>
            <a:ext cx="7005637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 descr="F:\正在进行\人教八上\Unit 2\图片\A-2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3575" y="1371600"/>
            <a:ext cx="34004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Box 3"/>
          <p:cNvSpPr txBox="1">
            <a:spLocks noChangeArrowheads="1"/>
          </p:cNvSpPr>
          <p:nvPr/>
        </p:nvSpPr>
        <p:spPr bwMode="auto">
          <a:xfrm>
            <a:off x="196850" y="940147"/>
            <a:ext cx="4794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400" b="1" dirty="0">
                <a:solidFill>
                  <a:srgbClr val="0000CC"/>
                </a:solidFill>
              </a:rPr>
              <a:t>2d Role-play the conversation</a:t>
            </a:r>
            <a:r>
              <a:rPr lang="zh-CN" altLang="zh-CN" sz="2400" b="1" dirty="0" smtClean="0">
                <a:solidFill>
                  <a:srgbClr val="0000CC"/>
                </a:solidFill>
              </a:rPr>
              <a:t>.</a:t>
            </a:r>
            <a:endParaRPr lang="zh-CN" altLang="zh-CN" sz="2400" b="1" dirty="0">
              <a:solidFill>
                <a:srgbClr val="0000CC"/>
              </a:solidFill>
            </a:endParaRPr>
          </a:p>
        </p:txBody>
      </p:sp>
      <p:sp>
        <p:nvSpPr>
          <p:cNvPr id="74756" name="TextBox 4"/>
          <p:cNvSpPr txBox="1">
            <a:spLocks noChangeArrowheads="1"/>
          </p:cNvSpPr>
          <p:nvPr/>
        </p:nvSpPr>
        <p:spPr bwMode="auto">
          <a:xfrm>
            <a:off x="158750" y="1624013"/>
            <a:ext cx="69342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Hi, Claire, 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free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week?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Hmm…next week is quite full for me, Jack.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Really? How come?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dance and piano lessons.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dance are you learning?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swing dance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摇摆舞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It’s fun!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class once a week, every Monday.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piano lessons?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Twice a week, on Wednesday and Friday.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how about Tuesday?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I have to play tennis with my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friends. But do you want to come?</a:t>
            </a:r>
          </a:p>
          <a:p>
            <a:pPr algn="l"/>
            <a:r>
              <a:rPr lang="zh-C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W0200902134018012687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728663"/>
            <a:ext cx="3719513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ext Box 6"/>
          <p:cNvSpPr txBox="1">
            <a:spLocks noChangeArrowheads="1"/>
          </p:cNvSpPr>
          <p:nvPr/>
        </p:nvSpPr>
        <p:spPr bwMode="auto">
          <a:xfrm>
            <a:off x="444500" y="4959350"/>
            <a:ext cx="3935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r>
              <a:rPr lang="zh-CN" altLang="zh-CN" sz="4000" b="1">
                <a:latin typeface="Times New Roman" panose="02020603050405020304" pitchFamily="18" charset="0"/>
              </a:rPr>
              <a:t>read English </a:t>
            </a:r>
          </a:p>
          <a:p>
            <a:r>
              <a:rPr lang="zh-CN" altLang="zh-CN" sz="4000" b="1">
                <a:latin typeface="Times New Roman" panose="02020603050405020304" pitchFamily="18" charset="0"/>
              </a:rPr>
              <a:t>newspapers</a:t>
            </a:r>
          </a:p>
        </p:txBody>
      </p:sp>
      <p:pic>
        <p:nvPicPr>
          <p:cNvPr id="63492" name="Picture 6" descr="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3588" y="1089025"/>
            <a:ext cx="4030662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051425" y="4959350"/>
            <a:ext cx="35337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/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/>
            <a:r>
              <a:rPr lang="zh-CN" altLang="zh-CN" sz="4000" b="1">
                <a:latin typeface="Times New Roman" panose="02020603050405020304" pitchFamily="18" charset="0"/>
              </a:rPr>
              <a:t>do some </a:t>
            </a:r>
          </a:p>
          <a:p>
            <a:pPr algn="l"/>
            <a:r>
              <a:rPr lang="zh-CN" altLang="zh-CN" sz="4000" b="1">
                <a:latin typeface="Times New Roman" panose="02020603050405020304" pitchFamily="18" charset="0"/>
              </a:rPr>
              <a:t>English exercise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0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780634"/>
            <a:ext cx="6913563" cy="47529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Read English every day.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Listen to English tapes every day.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Sing English songs.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Watch English programs.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to</a:t>
            </a:r>
            <a:r>
              <a:rPr lang="zh-CN" altLang="zh-CN" b="1" dirty="0">
                <a:latin typeface="Times New Roman" panose="02020603050405020304" pitchFamily="18" charset="0"/>
              </a:rPr>
              <a:t> talk in English.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Read English newspapers/magazines.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Write letters/diaries in English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Make an English pen pal.</a:t>
            </a:r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6286" y="188913"/>
            <a:ext cx="1827212" cy="159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809976" y="466185"/>
            <a:ext cx="7165975" cy="132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/>
            <a:r>
              <a:rPr lang="zh-CN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The good </a:t>
            </a:r>
            <a:r>
              <a: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habits</a:t>
            </a:r>
            <a:r>
              <a:rPr lang="zh-CN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of English study</a:t>
            </a:r>
            <a:endParaRPr lang="zh-CN" altLang="zh-CN" sz="40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90600"/>
            <a:ext cx="9140825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总结：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how often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8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多久一次”询问动作的频率。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答语：（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every+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名词单数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 morning/afternoon/evening/day/Sunday/weekend/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week/ month/term/year/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8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）次数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一段时间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 day / twice a week / once or twice a year /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or three times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）频度副词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---usually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---often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=all the time     =at times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---sometimes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---hardly ever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10-20%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---never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914400"/>
            <a:ext cx="4968875" cy="790575"/>
          </a:xfrm>
          <a:noFill/>
        </p:spPr>
        <p:txBody>
          <a:bodyPr/>
          <a:lstStyle/>
          <a:p>
            <a:pPr algn="l"/>
            <a:r>
              <a:rPr lang="zh-CN" altLang="en-US" dirty="0">
                <a:solidFill>
                  <a:srgbClr val="0033CC"/>
                </a:solidFill>
              </a:rPr>
              <a:t>其他表示频度的词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7213"/>
            <a:ext cx="8077200" cy="3887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zh-CN" sz="4000" b="1">
                <a:latin typeface="Times New Roman" panose="02020603050405020304" pitchFamily="18" charset="0"/>
              </a:rPr>
              <a:t>every day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4000" b="1">
                <a:latin typeface="Times New Roman" panose="02020603050405020304" pitchFamily="18" charset="0"/>
              </a:rPr>
              <a:t>once a week/month/year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4000" b="1">
                <a:latin typeface="Times New Roman" panose="02020603050405020304" pitchFamily="18" charset="0"/>
              </a:rPr>
              <a:t>twice a week/month/year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4000" b="1">
                <a:latin typeface="Times New Roman" panose="02020603050405020304" pitchFamily="18" charset="0"/>
              </a:rPr>
              <a:t>three times a week/month/year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4000" b="1">
                <a:latin typeface="Times New Roman" panose="02020603050405020304" pitchFamily="18" charset="0"/>
              </a:rPr>
              <a:t>four times a week/month/year</a:t>
            </a:r>
          </a:p>
          <a:p>
            <a:pPr>
              <a:buFont typeface="Wingdings" panose="05000000000000000000" pitchFamily="2" charset="2"/>
              <a:buNone/>
            </a:pPr>
            <a:endParaRPr lang="zh-CN" altLang="zh-CN" sz="4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矩形 3"/>
          <p:cNvSpPr>
            <a:spLocks noChangeArrowheads="1"/>
          </p:cNvSpPr>
          <p:nvPr/>
        </p:nvSpPr>
        <p:spPr bwMode="auto">
          <a:xfrm>
            <a:off x="457200" y="68580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600" b="1">
                <a:solidFill>
                  <a:srgbClr val="003399"/>
                </a:solidFill>
              </a:rPr>
              <a:t>Add more things to the chart. Then ask your classmates the questions and find the best English student.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/>
        </p:nvGraphicFramePr>
        <p:xfrm>
          <a:off x="609600" y="2438400"/>
          <a:ext cx="6096000" cy="307848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often do you…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6533" name="对角圆角矩形 5"/>
          <p:cNvSpPr>
            <a:spLocks noChangeArrowheads="1"/>
          </p:cNvSpPr>
          <p:nvPr/>
        </p:nvSpPr>
        <p:spPr bwMode="auto">
          <a:xfrm>
            <a:off x="609600" y="5334000"/>
            <a:ext cx="6629400" cy="1219200"/>
          </a:xfrm>
          <a:custGeom>
            <a:avLst/>
            <a:gdLst>
              <a:gd name="T0" fmla="*/ 6629400 w 6629400"/>
              <a:gd name="T1" fmla="*/ 609600 h 1219200"/>
              <a:gd name="T2" fmla="*/ 3314700 w 6629400"/>
              <a:gd name="T3" fmla="*/ 1219200 h 1219200"/>
              <a:gd name="T4" fmla="*/ 0 w 6629400"/>
              <a:gd name="T5" fmla="*/ 609600 h 1219200"/>
              <a:gd name="T6" fmla="*/ 3314700 w 6629400"/>
              <a:gd name="T7" fmla="*/ 0 h 1219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16 w 6629400"/>
              <a:gd name="T13" fmla="*/ 59516 h 1219200"/>
              <a:gd name="T14" fmla="*/ 6569884 w 6629400"/>
              <a:gd name="T15" fmla="*/ 1159684 h 1219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29400" h="1219200">
                <a:moveTo>
                  <a:pt x="203204" y="0"/>
                </a:moveTo>
                <a:lnTo>
                  <a:pt x="6441826" y="0"/>
                </a:lnTo>
                <a:cubicBezTo>
                  <a:pt x="6545420" y="0"/>
                  <a:pt x="6629400" y="83979"/>
                  <a:pt x="6629400" y="187574"/>
                </a:cubicBezTo>
                <a:lnTo>
                  <a:pt x="6629400" y="1015996"/>
                </a:lnTo>
                <a:cubicBezTo>
                  <a:pt x="6629400" y="1128222"/>
                  <a:pt x="6538422" y="1219200"/>
                  <a:pt x="6426196" y="1219200"/>
                </a:cubicBezTo>
                <a:lnTo>
                  <a:pt x="187574" y="1219200"/>
                </a:lnTo>
                <a:cubicBezTo>
                  <a:pt x="83979" y="1219200"/>
                  <a:pt x="0" y="1135220"/>
                  <a:pt x="0" y="1031626"/>
                </a:cubicBezTo>
                <a:lnTo>
                  <a:pt x="0" y="203204"/>
                </a:lnTo>
                <a:cubicBezTo>
                  <a:pt x="0" y="90977"/>
                  <a:pt x="90977" y="0"/>
                  <a:pt x="203203" y="0"/>
                </a:cubicBezTo>
                <a:lnTo>
                  <a:pt x="203204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ts val="3600"/>
              </a:lnSpc>
            </a:pPr>
            <a:r>
              <a:rPr lang="zh-CN" altLang="zh-CN" sz="2800"/>
              <a:t>A: How often do you read English books?</a:t>
            </a:r>
          </a:p>
          <a:p>
            <a:pPr algn="l">
              <a:lnSpc>
                <a:spcPts val="3600"/>
              </a:lnSpc>
            </a:pPr>
            <a:r>
              <a:rPr lang="zh-CN" altLang="zh-CN" sz="2800"/>
              <a:t>B: I read English books about twice a week.</a:t>
            </a:r>
          </a:p>
        </p:txBody>
      </p:sp>
      <p:pic>
        <p:nvPicPr>
          <p:cNvPr id="106534" name="Picture 2" descr="F:\360云盘\02-个人资料\！PPT图片及版面资源\06-PPT精选插图\03-人物\xpic69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2438400"/>
            <a:ext cx="21621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447800" y="685800"/>
            <a:ext cx="549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600" b="1" dirty="0">
                <a:solidFill>
                  <a:srgbClr val="FF0000"/>
                </a:solidFill>
              </a:rPr>
              <a:t>the best</a:t>
            </a:r>
            <a:r>
              <a:rPr lang="zh-CN" altLang="zh-CN" sz="3600" b="1" dirty="0"/>
              <a:t> </a:t>
            </a:r>
            <a:r>
              <a:rPr lang="zh-CN" altLang="zh-CN" sz="3600" b="1" dirty="0">
                <a:solidFill>
                  <a:srgbClr val="CC00FF"/>
                </a:solidFill>
              </a:rPr>
              <a:t>English student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95288" y="1557338"/>
            <a:ext cx="7561262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I think …is the best English student.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…’s English is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pretty good</a:t>
            </a:r>
            <a:r>
              <a:rPr lang="zh-CN" altLang="zh-CN" sz="3200" b="1" dirty="0"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...is very </a:t>
            </a: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active</a:t>
            </a:r>
            <a:r>
              <a:rPr lang="zh-CN" altLang="zh-CN" sz="3200" b="1" dirty="0">
                <a:latin typeface="Times New Roman" panose="02020603050405020304" pitchFamily="18" charset="0"/>
              </a:rPr>
              <a:t> in class. 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After class</a:t>
            </a:r>
            <a:r>
              <a:rPr lang="zh-CN" altLang="zh-CN" sz="3200" b="1" dirty="0">
                <a:latin typeface="Times New Roman" panose="02020603050405020304" pitchFamily="18" charset="0"/>
              </a:rPr>
              <a:t>, …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His/her good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habit</a:t>
            </a:r>
            <a:r>
              <a:rPr lang="zh-CN" altLang="zh-CN" sz="3200" b="1" dirty="0">
                <a:latin typeface="Times New Roman" panose="02020603050405020304" pitchFamily="18" charset="0"/>
              </a:rPr>
              <a:t>s help him/her 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get good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grade</a:t>
            </a:r>
            <a:r>
              <a:rPr lang="zh-CN" altLang="zh-CN" sz="3200" b="1" dirty="0">
                <a:latin typeface="Times New Roman" panose="02020603050405020304" pitchFamily="18" charset="0"/>
              </a:rPr>
              <a:t>s. 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As for</a:t>
            </a:r>
            <a:r>
              <a:rPr lang="zh-CN" altLang="zh-CN" sz="3200" b="1" dirty="0">
                <a:latin typeface="Times New Roman" panose="02020603050405020304" pitchFamily="18" charset="0"/>
              </a:rPr>
              <a:t> me, I read English …</a:t>
            </a:r>
          </a:p>
        </p:txBody>
      </p:sp>
      <p:pic>
        <p:nvPicPr>
          <p:cNvPr id="107524" name="Picture 4" descr="鼓掌动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3860800"/>
            <a:ext cx="24066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614363"/>
            <a:ext cx="4786312" cy="1047750"/>
          </a:xfrm>
        </p:spPr>
        <p:txBody>
          <a:bodyPr/>
          <a:lstStyle/>
          <a:p>
            <a:pPr algn="l"/>
            <a:r>
              <a:rPr lang="zh-CN" altLang="en-US" sz="3200">
                <a:solidFill>
                  <a:srgbClr val="0000CC"/>
                </a:solidFill>
                <a:ea typeface="黑体" panose="02010609060101010101" pitchFamily="49" charset="-122"/>
              </a:rPr>
              <a:t>句型转换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70038"/>
            <a:ext cx="8542338" cy="4524375"/>
          </a:xfrm>
          <a:noFill/>
        </p:spPr>
        <p:txBody>
          <a:bodyPr wrap="none"/>
          <a:lstStyle/>
          <a:p>
            <a:pPr marL="615950" indent="-615950"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1. She goes to the movies three times </a:t>
            </a:r>
          </a:p>
          <a:p>
            <a:pPr marL="615950" indent="-615950"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    a month.</a:t>
            </a:r>
            <a:r>
              <a:rPr lang="zh-CN" altLang="en-US" b="1" dirty="0">
                <a:latin typeface="Times New Roman" panose="02020603050405020304" pitchFamily="18" charset="0"/>
              </a:rPr>
              <a:t>（对划线部分提问）</a:t>
            </a:r>
          </a:p>
          <a:p>
            <a:pPr marL="615950" indent="-615950">
              <a:buFont typeface="Wingdings" panose="05000000000000000000" pitchFamily="2" charset="2"/>
              <a:buNone/>
            </a:pPr>
            <a:r>
              <a:rPr lang="zh-CN" altLang="zh-CN" sz="2400" b="1" dirty="0">
                <a:latin typeface="Times New Roman" panose="02020603050405020304" pitchFamily="18" charset="0"/>
              </a:rPr>
              <a:t>   ____ _____ _____ she go to the movies?</a:t>
            </a:r>
          </a:p>
          <a:p>
            <a:pPr marL="615950" indent="-615950">
              <a:buFont typeface="Wingdings" panose="05000000000000000000" pitchFamily="2" charset="2"/>
              <a:buNone/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615950" indent="-615950">
              <a:buFont typeface="Wingdings" panose="05000000000000000000" pitchFamily="2" charset="2"/>
              <a:buNone/>
            </a:pPr>
            <a:r>
              <a:rPr lang="zh-CN" altLang="zh-CN" sz="2400" b="1" dirty="0">
                <a:latin typeface="Times New Roman" panose="02020603050405020304" pitchFamily="18" charset="0"/>
              </a:rPr>
              <a:t>2. 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40322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 often  does</a:t>
            </a:r>
          </a:p>
        </p:txBody>
      </p:sp>
      <p:sp>
        <p:nvSpPr>
          <p:cNvPr id="108549" name="TextBox 5"/>
          <p:cNvSpPr txBox="1">
            <a:spLocks noChangeArrowheads="1"/>
          </p:cNvSpPr>
          <p:nvPr/>
        </p:nvSpPr>
        <p:spPr bwMode="auto">
          <a:xfrm>
            <a:off x="3429000" y="4572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4400" b="1" dirty="0"/>
              <a:t>Exercises</a:t>
            </a:r>
          </a:p>
        </p:txBody>
      </p:sp>
      <p:sp>
        <p:nvSpPr>
          <p:cNvPr id="108550" name="Text Box 5"/>
          <p:cNvSpPr txBox="1">
            <a:spLocks noChangeArrowheads="1"/>
          </p:cNvSpPr>
          <p:nvPr/>
        </p:nvSpPr>
        <p:spPr bwMode="auto">
          <a:xfrm>
            <a:off x="685800" y="3879850"/>
            <a:ext cx="8532813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Maybe your mother is in the kitchen. (</a:t>
            </a:r>
            <a:r>
              <a:rPr lang="zh-CN" altLang="en-US" sz="3200" b="1" dirty="0">
                <a:latin typeface="Times New Roman" panose="02020603050405020304" pitchFamily="18" charset="0"/>
              </a:rPr>
              <a:t>改为同义句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Your mother ____ ___ in the kitchen. </a:t>
            </a:r>
          </a:p>
        </p:txBody>
      </p:sp>
      <p:sp>
        <p:nvSpPr>
          <p:cNvPr id="108551" name="Text Box 19"/>
          <p:cNvSpPr txBox="1">
            <a:spLocks noChangeArrowheads="1"/>
          </p:cNvSpPr>
          <p:nvPr/>
        </p:nvSpPr>
        <p:spPr bwMode="auto">
          <a:xfrm>
            <a:off x="3581400" y="4876800"/>
            <a:ext cx="208915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 be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/>
      <p:bldP spid="10855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00188"/>
            <a:ext cx="8229600" cy="4519612"/>
          </a:xfrm>
          <a:noFill/>
        </p:spPr>
        <p:txBody>
          <a:bodyPr wrap="none"/>
          <a:lstStyle/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3. We eat meat twice a week. (</a:t>
            </a:r>
            <a:r>
              <a:rPr lang="zh-CN" altLang="en-US" sz="2800" b="1" dirty="0">
                <a:latin typeface="Times New Roman" panose="02020603050405020304" pitchFamily="18" charset="0"/>
              </a:rPr>
              <a:t>同义句</a:t>
            </a:r>
            <a:r>
              <a:rPr lang="zh-CN" altLang="zh-CN" sz="2800" b="1" dirty="0">
                <a:latin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    We ____ meat two _____ a week.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4. I always exercise after school.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    (</a:t>
            </a:r>
            <a:r>
              <a:rPr lang="zh-CN" altLang="en-US" sz="2800" b="1" dirty="0">
                <a:latin typeface="Times New Roman" panose="02020603050405020304" pitchFamily="18" charset="0"/>
              </a:rPr>
              <a:t>变成完全否定句</a:t>
            </a:r>
            <a:r>
              <a:rPr lang="zh-CN" altLang="zh-CN" sz="2800" b="1" dirty="0">
                <a:latin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    I _____ exercise after school.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5. I practice the piano</a:t>
            </a:r>
            <a:r>
              <a:rPr lang="zh-CN" altLang="zh-CN" sz="2800" b="1" u="sng" dirty="0">
                <a:latin typeface="Times New Roman" panose="02020603050405020304" pitchFamily="18" charset="0"/>
              </a:rPr>
              <a:t> every day.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    (</a:t>
            </a:r>
            <a:r>
              <a:rPr lang="zh-CN" altLang="en-US" sz="2800" b="1" dirty="0">
                <a:latin typeface="Times New Roman" panose="02020603050405020304" pitchFamily="18" charset="0"/>
              </a:rPr>
              <a:t>对划线部分提问</a:t>
            </a:r>
            <a:r>
              <a:rPr lang="zh-CN" altLang="zh-CN" sz="2800" b="1" dirty="0">
                <a:latin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   _____  ____ do you practice the piano?</a:t>
            </a:r>
          </a:p>
        </p:txBody>
      </p:sp>
      <p:sp>
        <p:nvSpPr>
          <p:cNvPr id="109571" name="Text Box 4"/>
          <p:cNvSpPr txBox="1">
            <a:spLocks noChangeArrowheads="1"/>
          </p:cNvSpPr>
          <p:nvPr/>
        </p:nvSpPr>
        <p:spPr bwMode="auto">
          <a:xfrm>
            <a:off x="1368425" y="1922463"/>
            <a:ext cx="13430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109572" name="Text Box 5"/>
          <p:cNvSpPr txBox="1">
            <a:spLocks noChangeArrowheads="1"/>
          </p:cNvSpPr>
          <p:nvPr/>
        </p:nvSpPr>
        <p:spPr bwMode="auto">
          <a:xfrm>
            <a:off x="3657600" y="1936751"/>
            <a:ext cx="14382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times</a:t>
            </a:r>
          </a:p>
        </p:txBody>
      </p:sp>
      <p:sp>
        <p:nvSpPr>
          <p:cNvPr id="109573" name="Text Box 6"/>
          <p:cNvSpPr txBox="1">
            <a:spLocks noChangeArrowheads="1"/>
          </p:cNvSpPr>
          <p:nvPr/>
        </p:nvSpPr>
        <p:spPr bwMode="auto">
          <a:xfrm>
            <a:off x="990600" y="3530600"/>
            <a:ext cx="16319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never</a:t>
            </a:r>
          </a:p>
        </p:txBody>
      </p:sp>
      <p:sp>
        <p:nvSpPr>
          <p:cNvPr id="109574" name="Text Box 7"/>
          <p:cNvSpPr txBox="1">
            <a:spLocks noChangeArrowheads="1"/>
          </p:cNvSpPr>
          <p:nvPr/>
        </p:nvSpPr>
        <p:spPr bwMode="auto">
          <a:xfrm>
            <a:off x="744537" y="4959350"/>
            <a:ext cx="2784475" cy="61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 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often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utoUpdateAnimBg="0"/>
      <p:bldP spid="109572" grpId="0" autoUpdateAnimBg="0"/>
      <p:bldP spid="109573" grpId="0" autoUpdateAnimBg="0"/>
      <p:bldP spid="10957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9"/>
          <p:cNvSpPr>
            <a:spLocks noChangeArrowheads="1"/>
          </p:cNvSpPr>
          <p:nvPr/>
        </p:nvSpPr>
        <p:spPr bwMode="auto">
          <a:xfrm>
            <a:off x="611188" y="620713"/>
            <a:ext cx="701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zh-CN" sz="3200" b="1" dirty="0">
                <a:solidFill>
                  <a:srgbClr val="6600FF"/>
                </a:solidFill>
              </a:rPr>
              <a:t>Translate and write them down.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95288" y="1385888"/>
            <a:ext cx="8424862" cy="293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85800" indent="-685800"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1.  </a:t>
            </a:r>
            <a:r>
              <a:rPr lang="zh-CN" altLang="en-US" sz="2800" b="1" dirty="0">
                <a:latin typeface="Times New Roman" panose="02020603050405020304" pitchFamily="18" charset="0"/>
              </a:rPr>
              <a:t>至于作业，大多数学生每天都做。</a:t>
            </a:r>
          </a:p>
          <a:p>
            <a:pPr marL="685800" indent="-685800" algn="l">
              <a:lnSpc>
                <a:spcPct val="110000"/>
              </a:lnSpc>
              <a:buFont typeface="Arial" panose="020B0604020202020204" pitchFamily="34" charset="0"/>
              <a:buNone/>
            </a:pPr>
            <a:endParaRPr lang="zh-CN" altLang="zh-CN" sz="2800" b="1" dirty="0">
              <a:latin typeface="Times New Roman" panose="02020603050405020304" pitchFamily="18" charset="0"/>
            </a:endParaRPr>
          </a:p>
          <a:p>
            <a:pPr marL="685800" indent="-685800" algn="l">
              <a:lnSpc>
                <a:spcPct val="110000"/>
              </a:lnSpc>
              <a:buFont typeface="Arial" panose="020B0604020202020204" pitchFamily="34" charset="0"/>
              <a:buNone/>
            </a:pPr>
            <a:endParaRPr lang="zh-CN" altLang="zh-CN" sz="2800" b="1" dirty="0">
              <a:latin typeface="Times New Roman" panose="02020603050405020304" pitchFamily="18" charset="0"/>
            </a:endParaRPr>
          </a:p>
          <a:p>
            <a:pPr marL="685800" indent="-685800" algn="l">
              <a:lnSpc>
                <a:spcPct val="110000"/>
              </a:lnSpc>
              <a:buFont typeface="Arial" panose="020B0604020202020204" pitchFamily="34" charset="0"/>
              <a:buNone/>
            </a:pPr>
            <a:endParaRPr lang="zh-CN" altLang="zh-CN" sz="2800" b="1" dirty="0">
              <a:latin typeface="Times New Roman" panose="02020603050405020304" pitchFamily="18" charset="0"/>
            </a:endParaRPr>
          </a:p>
          <a:p>
            <a:pPr marL="685800" indent="-685800"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没有学生一周做一次或两次作业。</a:t>
            </a:r>
          </a:p>
          <a:p>
            <a:pPr marL="685800" indent="-685800"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zh-CN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969963" y="2255838"/>
            <a:ext cx="70580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As for</a:t>
            </a: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homework, </a:t>
            </a: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most</a:t>
            </a: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students do homework </a:t>
            </a: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every day</a:t>
            </a: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900113" y="4724400"/>
            <a:ext cx="70580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students do homework </a:t>
            </a: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once or twice a week</a:t>
            </a:r>
            <a:r>
              <a:rPr lang="zh-CN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59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1430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002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574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146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71800" indent="-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429000" indent="-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86200" indent="-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343400" indent="-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他几乎从未逛过商店。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    He </a:t>
            </a:r>
            <a:r>
              <a:rPr lang="zh-CN" altLang="zh-CN" sz="3600" b="1" dirty="0">
                <a:solidFill>
                  <a:srgbClr val="FE1408"/>
                </a:solidFill>
                <a:latin typeface="Times New Roman" panose="02020603050405020304" pitchFamily="18" charset="0"/>
              </a:rPr>
              <a:t>hardly ever </a:t>
            </a:r>
            <a:r>
              <a:rPr lang="zh-CN" altLang="zh-CN" sz="3600" b="1" dirty="0">
                <a:latin typeface="Times New Roman" panose="02020603050405020304" pitchFamily="18" charset="0"/>
              </a:rPr>
              <a:t>goes shopping.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你多久玩一次滑板？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FE1408"/>
                </a:solidFill>
                <a:latin typeface="Times New Roman" panose="02020603050405020304" pitchFamily="18" charset="0"/>
              </a:rPr>
              <a:t>    How</a:t>
            </a:r>
            <a:r>
              <a:rPr lang="zh-CN" altLang="zh-CN" sz="3600" dirty="0">
                <a:solidFill>
                  <a:srgbClr val="FE1408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3600" b="1" dirty="0">
                <a:solidFill>
                  <a:srgbClr val="FE1408"/>
                </a:solidFill>
                <a:latin typeface="Times New Roman" panose="02020603050405020304" pitchFamily="18" charset="0"/>
              </a:rPr>
              <a:t>often</a:t>
            </a:r>
            <a:r>
              <a:rPr lang="zh-CN" altLang="zh-CN" sz="3600" b="1" dirty="0">
                <a:latin typeface="Times New Roman" panose="02020603050405020304" pitchFamily="18" charset="0"/>
              </a:rPr>
              <a:t> do you exercise?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她通常</a:t>
            </a:r>
            <a:r>
              <a:rPr lang="zh-CN" altLang="zh-CN" sz="3600" b="1" dirty="0">
                <a:latin typeface="Times New Roman" panose="02020603050405020304" pitchFamily="18" charset="0"/>
              </a:rPr>
              <a:t>9</a:t>
            </a:r>
            <a:r>
              <a:rPr lang="zh-CN" altLang="en-US" sz="3600" b="1" dirty="0">
                <a:latin typeface="Times New Roman" panose="02020603050405020304" pitchFamily="18" charset="0"/>
              </a:rPr>
              <a:t>点钟上床睡觉。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    She </a:t>
            </a:r>
            <a:r>
              <a:rPr lang="zh-CN" altLang="zh-CN" sz="3600" b="1" dirty="0">
                <a:solidFill>
                  <a:srgbClr val="FE1408"/>
                </a:solidFill>
                <a:latin typeface="Times New Roman" panose="02020603050405020304" pitchFamily="18" charset="0"/>
              </a:rPr>
              <a:t>usually goes</a:t>
            </a:r>
            <a:r>
              <a:rPr lang="zh-CN" altLang="zh-CN" sz="3600" b="1" dirty="0">
                <a:latin typeface="Times New Roman" panose="02020603050405020304" pitchFamily="18" charset="0"/>
              </a:rPr>
              <a:t> to bed at 9 o’clock</a:t>
            </a:r>
            <a:r>
              <a:rPr lang="zh-CN" altLang="zh-CN" sz="3600" b="1" dirty="0" smtClean="0">
                <a:latin typeface="Times New Roman" panose="02020603050405020304" pitchFamily="18" charset="0"/>
              </a:rPr>
              <a:t>.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846519" y="30480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5778" name="文本框 1"/>
          <p:cNvSpPr txBox="1">
            <a:spLocks noChangeArrowheads="1"/>
          </p:cNvSpPr>
          <p:nvPr/>
        </p:nvSpPr>
        <p:spPr bwMode="auto">
          <a:xfrm>
            <a:off x="590550" y="914400"/>
            <a:ext cx="7924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 dirty="0">
                <a:solidFill>
                  <a:srgbClr val="FF0000"/>
                </a:solidFill>
              </a:rPr>
              <a:t>       </a:t>
            </a:r>
            <a:r>
              <a:rPr lang="zh-CN" altLang="en-US" sz="2800" b="1" dirty="0">
                <a:solidFill>
                  <a:srgbClr val="FF0000"/>
                </a:solidFill>
              </a:rPr>
              <a:t>摇摆舞</a:t>
            </a:r>
            <a:r>
              <a:rPr lang="zh-CN" altLang="en-US" sz="2800" dirty="0"/>
              <a:t>是欧美各国普遍流行的一种快节奏交谊舞，又叫两步摇滚，在国内也有很多的爱好者。摇摆舞是一种自娱性很强的即兴舞蹈，用不着循规蹈矩，没有严格的动作规范，只需掌握其常用组合动作，即可自由发挥。</a:t>
            </a:r>
          </a:p>
          <a:p>
            <a:pPr algn="l"/>
            <a:r>
              <a:rPr lang="zh-CN" altLang="en-US" sz="2800" dirty="0"/>
              <a:t>       摇摆舞蹈其实是爵士</a:t>
            </a:r>
            <a:r>
              <a:rPr lang="zh-CN" altLang="en-US" sz="2800" dirty="0">
                <a:hlinkClick r:id="rId3" action="ppaction://hlinkfile"/>
              </a:rPr>
              <a:t>舞蹈</a:t>
            </a:r>
            <a:r>
              <a:rPr lang="zh-CN" altLang="en-US" sz="2800" dirty="0"/>
              <a:t>中的一种，也可称为摇摆</a:t>
            </a:r>
            <a:r>
              <a:rPr lang="zh-CN" altLang="en-US" sz="2800" dirty="0">
                <a:hlinkClick r:id="rId4" action="ppaction://hlinkfile"/>
              </a:rPr>
              <a:t>爵士</a:t>
            </a:r>
            <a:r>
              <a:rPr lang="zh-CN" altLang="en-US" sz="2800" dirty="0"/>
              <a:t>舞蹈。爵士舞蹈最早出现在二十世纪早期的美国，从上世纪的二十年代到五十年代是摇摆舞蹈乐队最得意的三十年，他们不仅在</a:t>
            </a:r>
            <a:r>
              <a:rPr lang="zh-CN" altLang="en-US" sz="2800" dirty="0">
                <a:hlinkClick r:id="rId5" action="ppaction://hlinkfile"/>
              </a:rPr>
              <a:t>美国</a:t>
            </a:r>
            <a:r>
              <a:rPr lang="zh-CN" altLang="en-US" sz="2800" dirty="0"/>
              <a:t>本土拥有大批忠实的</a:t>
            </a:r>
            <a:r>
              <a:rPr lang="zh-CN" altLang="en-US" sz="2800" dirty="0">
                <a:hlinkClick r:id="rId6" action="ppaction://hlinkfile"/>
              </a:rPr>
              <a:t>追随者</a:t>
            </a:r>
            <a:r>
              <a:rPr lang="zh-CN" altLang="en-US" sz="2800" dirty="0"/>
              <a:t>，而且受到了世界范围的普遍喜爱。摇摆舞动作欢快洒脱，变化多样，与其它</a:t>
            </a:r>
            <a:r>
              <a:rPr lang="zh-CN" altLang="en-US" sz="2800" dirty="0">
                <a:hlinkClick r:id="rId7" action="ppaction://hlinkfile"/>
              </a:rPr>
              <a:t>交谊舞</a:t>
            </a:r>
            <a:r>
              <a:rPr lang="zh-CN" altLang="en-US" sz="2800" dirty="0"/>
              <a:t>相比，摇摆舞更活泼、欢快</a:t>
            </a:r>
            <a:r>
              <a:rPr lang="zh-CN" altLang="en-US" sz="2800" dirty="0" smtClean="0"/>
              <a:t>！</a:t>
            </a:r>
            <a:endParaRPr lang="zh-CN" altLang="en-US" sz="2800" dirty="0"/>
          </a:p>
        </p:txBody>
      </p:sp>
      <p:sp>
        <p:nvSpPr>
          <p:cNvPr id="75779" name="左箭头 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5661025"/>
            <a:ext cx="720725" cy="720725"/>
          </a:xfrm>
          <a:prstGeom prst="left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zh-CN" altLang="zh-CN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3"/>
          <p:cNvSpPr txBox="1">
            <a:spLocks noChangeArrowheads="1"/>
          </p:cNvSpPr>
          <p:nvPr/>
        </p:nvSpPr>
        <p:spPr bwMode="auto">
          <a:xfrm>
            <a:off x="923925" y="1981200"/>
            <a:ext cx="6781800" cy="450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lnSpc>
                <a:spcPts val="4325"/>
              </a:lnSpc>
              <a:spcBef>
                <a:spcPct val="40000"/>
              </a:spcBef>
            </a:pPr>
            <a:r>
              <a:rPr lang="zh-CN" altLang="zh-CN" sz="3600" b="1" dirty="0">
                <a:solidFill>
                  <a:srgbClr val="0000CC"/>
                </a:solidFill>
              </a:rPr>
              <a:t>1. exercise</a:t>
            </a:r>
          </a:p>
          <a:p>
            <a:pPr algn="l">
              <a:lnSpc>
                <a:spcPts val="4325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exercise </a:t>
            </a:r>
            <a:r>
              <a:rPr lang="zh-CN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v.</a:t>
            </a:r>
            <a:r>
              <a:rPr lang="zh-CN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锻炼；</a:t>
            </a:r>
          </a:p>
          <a:p>
            <a:pPr algn="l">
              <a:lnSpc>
                <a:spcPts val="4325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exercise</a:t>
            </a:r>
            <a:r>
              <a:rPr lang="zh-CN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n.</a:t>
            </a:r>
            <a:r>
              <a:rPr lang="zh-CN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[U]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运动</a:t>
            </a:r>
            <a:r>
              <a:rPr lang="zh-CN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; [C]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练习</a:t>
            </a:r>
          </a:p>
          <a:p>
            <a:pPr algn="l">
              <a:lnSpc>
                <a:spcPts val="4325"/>
              </a:lnSpc>
            </a:pP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如</a:t>
            </a:r>
            <a:r>
              <a:rPr lang="zh-CN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 algn="l">
              <a:lnSpc>
                <a:spcPts val="4325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Let’s do our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exercises</a:t>
            </a:r>
            <a:r>
              <a:rPr lang="zh-CN" altLang="zh-CN" sz="3600" b="1" dirty="0">
                <a:latin typeface="Times New Roman" panose="02020603050405020304" pitchFamily="18" charset="0"/>
              </a:rPr>
              <a:t>. </a:t>
            </a:r>
          </a:p>
          <a:p>
            <a:pPr algn="l">
              <a:lnSpc>
                <a:spcPts val="4325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让我们做练习吧。</a:t>
            </a:r>
          </a:p>
          <a:p>
            <a:pPr algn="l">
              <a:lnSpc>
                <a:spcPts val="4325"/>
              </a:lnSpc>
            </a:pPr>
            <a:r>
              <a:rPr lang="zh-CN" altLang="zh-CN" sz="3600" b="1" dirty="0" smtClean="0">
                <a:latin typeface="Times New Roman" panose="02020603050405020304" pitchFamily="18" charset="0"/>
              </a:rPr>
              <a:t>Walking </a:t>
            </a:r>
            <a:r>
              <a:rPr lang="zh-CN" altLang="zh-CN" sz="3600" b="1" dirty="0">
                <a:latin typeface="Times New Roman" panose="02020603050405020304" pitchFamily="18" charset="0"/>
              </a:rPr>
              <a:t>is a good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exercise</a:t>
            </a:r>
            <a:r>
              <a:rPr lang="zh-CN" altLang="zh-CN" sz="3600" b="1" dirty="0">
                <a:latin typeface="Times New Roman" panose="02020603050405020304" pitchFamily="18" charset="0"/>
              </a:rPr>
              <a:t>.  </a:t>
            </a:r>
          </a:p>
          <a:p>
            <a:pPr algn="l">
              <a:lnSpc>
                <a:spcPts val="4325"/>
              </a:lnSpc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散</a:t>
            </a:r>
            <a:r>
              <a:rPr lang="zh-CN" altLang="en-US" sz="3600" b="1" dirty="0">
                <a:latin typeface="Times New Roman" panose="02020603050405020304" pitchFamily="18" charset="0"/>
              </a:rPr>
              <a:t>步是很好的运动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。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483519" y="914400"/>
            <a:ext cx="5662612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>
              <a:spcBef>
                <a:spcPct val="50000"/>
              </a:spcBef>
            </a:pPr>
            <a:r>
              <a:rPr lang="zh-CN" altLang="zh-CN" sz="4500" b="1" dirty="0">
                <a:solidFill>
                  <a:srgbClr val="0033CC"/>
                </a:solidFill>
              </a:rPr>
              <a:t>Language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3"/>
          <p:cNvSpPr txBox="1">
            <a:spLocks noChangeArrowheads="1"/>
          </p:cNvSpPr>
          <p:nvPr/>
        </p:nvSpPr>
        <p:spPr bwMode="auto">
          <a:xfrm>
            <a:off x="609600" y="862806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3130"/>
            <a:lvl2pPr defTabSz="913130"/>
            <a:lvl3pPr defTabSz="913130"/>
            <a:lvl4pPr defTabSz="913130"/>
            <a:lvl5pPr defTabSz="913130"/>
            <a:lvl6pPr defTabSz="913130"/>
            <a:lvl7pPr defTabSz="913130"/>
            <a:lvl8pPr defTabSz="913130"/>
            <a:lvl9pPr defTabSz="913130"/>
          </a:lstStyle>
          <a:p>
            <a:pPr algn="l">
              <a:spcBef>
                <a:spcPct val="40000"/>
              </a:spcBef>
            </a:pPr>
            <a:r>
              <a:rPr lang="zh-CN" altLang="zh-CN" sz="4000" b="1" dirty="0">
                <a:solidFill>
                  <a:srgbClr val="0000CC"/>
                </a:solidFill>
              </a:rPr>
              <a:t>2. three times a week</a:t>
            </a:r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457200" y="1752600"/>
            <a:ext cx="8534400" cy="476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time </a:t>
            </a:r>
            <a:r>
              <a:rPr lang="zh-CN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次数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time and time again  </a:t>
            </a:r>
            <a:r>
              <a:rPr lang="zh-CN" altLang="en-US" sz="3200" b="1" dirty="0">
                <a:latin typeface="Times New Roman" panose="02020603050405020304" pitchFamily="18" charset="0"/>
              </a:rPr>
              <a:t>千万次的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three or four times a week</a:t>
            </a:r>
            <a:r>
              <a:rPr lang="zh-CN" altLang="zh-CN" sz="3200" b="1" dirty="0">
                <a:latin typeface="Times New Roman" panose="02020603050405020304" pitchFamily="18" charset="0"/>
              </a:rPr>
              <a:t>        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一周三四次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表示一周</a:t>
            </a:r>
            <a:r>
              <a:rPr lang="zh-CN" altLang="zh-CN" sz="3200" b="1" dirty="0"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</a:rPr>
              <a:t>月</a:t>
            </a:r>
            <a:r>
              <a:rPr lang="zh-CN" altLang="zh-CN" sz="3200" b="1" dirty="0"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</a:rPr>
              <a:t>年多少次</a:t>
            </a:r>
            <a:r>
              <a:rPr lang="zh-CN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可以用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... times a week / month / year</a:t>
            </a:r>
            <a:r>
              <a:rPr lang="zh-CN" altLang="en-US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，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注意有两个词有单独的表示法，</a:t>
            </a:r>
          </a:p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“</a:t>
            </a:r>
            <a:r>
              <a:rPr lang="zh-CN" altLang="en-US" sz="3200" b="1" dirty="0">
                <a:latin typeface="Times New Roman" panose="02020603050405020304" pitchFamily="18" charset="0"/>
              </a:rPr>
              <a:t>一次”用“</a:t>
            </a:r>
            <a:r>
              <a:rPr lang="zh-CN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once</a:t>
            </a:r>
            <a:r>
              <a:rPr lang="zh-CN" altLang="zh-CN" sz="3200" b="1" dirty="0">
                <a:latin typeface="Times New Roman" panose="02020603050405020304" pitchFamily="18" charset="0"/>
              </a:rPr>
              <a:t>”, “</a:t>
            </a:r>
            <a:r>
              <a:rPr lang="zh-CN" altLang="en-US" sz="3200" b="1" dirty="0">
                <a:latin typeface="Times New Roman" panose="02020603050405020304" pitchFamily="18" charset="0"/>
              </a:rPr>
              <a:t>两次”用“</a:t>
            </a:r>
            <a:r>
              <a:rPr lang="zh-CN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twice</a:t>
            </a:r>
            <a:r>
              <a:rPr lang="zh-CN" altLang="zh-CN" sz="3200" b="1" dirty="0" smtClean="0">
                <a:latin typeface="Times New Roman" panose="02020603050405020304" pitchFamily="18" charset="0"/>
              </a:rPr>
              <a:t>”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。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445500" cy="4419600"/>
          </a:xfrm>
          <a:noFill/>
        </p:spPr>
        <p:txBody>
          <a:bodyPr wrap="none"/>
          <a:lstStyle/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sometimes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与几个形似的词的区别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a. sometime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是副词</a:t>
            </a: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, “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在某个时候”</a:t>
            </a: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, “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某时” 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Will you come again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sometime </a:t>
            </a:r>
            <a:r>
              <a:rPr lang="zh-CN" altLang="zh-CN" sz="2800" b="1" dirty="0">
                <a:latin typeface="Times New Roman" panose="02020603050405020304" pitchFamily="18" charset="0"/>
              </a:rPr>
              <a:t>next week? 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 She was there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sometime</a:t>
            </a:r>
            <a:r>
              <a:rPr lang="zh-CN" altLang="zh-CN" sz="2800" b="1" dirty="0">
                <a:latin typeface="Times New Roman" panose="02020603050405020304" pitchFamily="18" charset="0"/>
              </a:rPr>
              <a:t> last year. 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ome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time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是名词词组</a:t>
            </a: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意为“一段时间”，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做时间状语用。 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I will stay here for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 time</a:t>
            </a:r>
            <a:r>
              <a:rPr lang="zh-CN" altLang="zh-CN" sz="2800" b="1" dirty="0"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zh-CN" sz="2800" b="1" dirty="0">
                <a:latin typeface="Times New Roman" panose="02020603050405020304" pitchFamily="18" charset="0"/>
              </a:rPr>
              <a:t>He worked on the trouble for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 time</a:t>
            </a:r>
            <a:r>
              <a:rPr lang="zh-CN" altLang="zh-CN" sz="2800" b="1" dirty="0">
                <a:latin typeface="Times New Roman" panose="02020603050405020304" pitchFamily="18" charset="0"/>
              </a:rPr>
              <a:t>. </a:t>
            </a:r>
            <a:endParaRPr lang="zh-CN" altLang="zh-CN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382000" cy="4500563"/>
          </a:xfrm>
          <a:noFill/>
        </p:spPr>
        <p:txBody>
          <a:bodyPr wrap="none"/>
          <a:lstStyle/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0033CC"/>
                </a:solidFill>
                <a:latin typeface="Times New Roman" panose="02020603050405020304" pitchFamily="18" charset="0"/>
              </a:rPr>
              <a:t>c. some times</a:t>
            </a:r>
            <a:r>
              <a:rPr lang="zh-CN" altLang="en-US" b="1" dirty="0">
                <a:solidFill>
                  <a:srgbClr val="0033CC"/>
                </a:solidFill>
                <a:latin typeface="Times New Roman" panose="02020603050405020304" pitchFamily="18" charset="0"/>
              </a:rPr>
              <a:t>是名词词组</a:t>
            </a:r>
            <a:r>
              <a:rPr lang="zh-CN" altLang="zh-CN" b="1" dirty="0">
                <a:solidFill>
                  <a:srgbClr val="0033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b="1" dirty="0">
                <a:solidFill>
                  <a:srgbClr val="0033CC"/>
                </a:solidFill>
                <a:latin typeface="Times New Roman" panose="02020603050405020304" pitchFamily="18" charset="0"/>
              </a:rPr>
              <a:t>意为“几次</a:t>
            </a:r>
            <a:r>
              <a:rPr lang="zh-CN" altLang="zh-CN" b="1" dirty="0">
                <a:solidFill>
                  <a:srgbClr val="0033CC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几倍”。</a:t>
            </a:r>
            <a:r>
              <a:rPr lang="zh-CN" altLang="en-US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    </a:t>
            </a:r>
            <a:r>
              <a:rPr lang="zh-CN" altLang="zh-CN" b="1" dirty="0">
                <a:latin typeface="Times New Roman" panose="02020603050405020304" pitchFamily="18" charset="0"/>
              </a:rPr>
              <a:t>I met him 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 times</a:t>
            </a:r>
            <a:r>
              <a:rPr lang="zh-CN" altLang="zh-CN" b="1" dirty="0">
                <a:latin typeface="Times New Roman" panose="02020603050405020304" pitchFamily="18" charset="0"/>
              </a:rPr>
              <a:t> in the street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    last month.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    The factory is 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 times</a:t>
            </a:r>
            <a:r>
              <a:rPr lang="zh-CN" altLang="zh-CN" b="1" dirty="0">
                <a:latin typeface="Times New Roman" panose="02020603050405020304" pitchFamily="18" charset="0"/>
              </a:rPr>
              <a:t> larger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zh-CN" b="1" dirty="0">
                <a:latin typeface="Times New Roman" panose="02020603050405020304" pitchFamily="18" charset="0"/>
              </a:rPr>
              <a:t>    than that one.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8686800" cy="452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３</a:t>
            </a:r>
            <a:r>
              <a:rPr lang="zh-CN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.How come ? 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为什么呢？</a:t>
            </a:r>
          </a:p>
          <a:p>
            <a:pPr algn="l"/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这是英语中的一个口语，相当于汉语的“为什么”、“怎么会”等，既可以独立使用，也可在后接句子，来询问事情的缘由或状况。</a:t>
            </a: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例如：</a:t>
            </a:r>
          </a:p>
          <a:p>
            <a:pPr algn="l"/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come the sky is blue today?</a:t>
            </a: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今天天怎么会这么蓝？</a:t>
            </a:r>
          </a:p>
          <a:p>
            <a:pPr algn="l">
              <a:lnSpc>
                <a:spcPts val="1000"/>
              </a:lnSpc>
            </a:pPr>
            <a:endParaRPr lang="zh-CN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didn’t even eat lunch today.  </a:t>
            </a:r>
          </a:p>
          <a:p>
            <a:pPr algn="l"/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我今天甚至没吃午饭。</a:t>
            </a:r>
          </a:p>
          <a:p>
            <a:pPr algn="l"/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  Really? How come?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是吗？怎么会呢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2302</Words>
  <Application>Microsoft Office PowerPoint</Application>
  <PresentationFormat>全屏显示(4:3)</PresentationFormat>
  <Paragraphs>319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7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 do you do on weekends?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Then match the questions and answers.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其他表示频度的词</vt:lpstr>
      <vt:lpstr>PowerPoint 演示文稿</vt:lpstr>
      <vt:lpstr>PowerPoint 演示文稿</vt:lpstr>
      <vt:lpstr>句型转换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D3C5BF77C1294887A8F58EF55D5D1204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