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handoutMasterIdLst>
    <p:handoutMasterId r:id="rId37"/>
  </p:handoutMasterIdLst>
  <p:sldIdLst>
    <p:sldId id="470" r:id="rId12"/>
    <p:sldId id="353" r:id="rId14"/>
    <p:sldId id="491" r:id="rId15"/>
    <p:sldId id="352" r:id="rId16"/>
    <p:sldId id="495" r:id="rId17"/>
    <p:sldId id="496" r:id="rId18"/>
    <p:sldId id="492" r:id="rId19"/>
    <p:sldId id="497" r:id="rId20"/>
    <p:sldId id="498" r:id="rId21"/>
    <p:sldId id="499" r:id="rId22"/>
    <p:sldId id="500" r:id="rId23"/>
    <p:sldId id="501" r:id="rId24"/>
    <p:sldId id="503" r:id="rId25"/>
    <p:sldId id="504" r:id="rId26"/>
    <p:sldId id="493" r:id="rId27"/>
    <p:sldId id="505" r:id="rId28"/>
    <p:sldId id="506" r:id="rId29"/>
    <p:sldId id="507" r:id="rId30"/>
    <p:sldId id="508" r:id="rId31"/>
    <p:sldId id="509" r:id="rId32"/>
    <p:sldId id="494" r:id="rId33"/>
    <p:sldId id="502" r:id="rId34"/>
    <p:sldId id="510" r:id="rId35"/>
    <p:sldId id="297" r:id="rId36"/>
  </p:sldIdLst>
  <p:sldSz cx="12190095" cy="685927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B10"/>
    <a:srgbClr val="FEFEF4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97778" autoAdjust="0"/>
  </p:normalViewPr>
  <p:slideViewPr>
    <p:cSldViewPr snapToGrid="0" showGuides="1">
      <p:cViewPr>
        <p:scale>
          <a:sx n="66" d="100"/>
          <a:sy n="66" d="100"/>
        </p:scale>
        <p:origin x="-1123" y="-499"/>
      </p:cViewPr>
      <p:guideLst>
        <p:guide orient="horz" pos="216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gs" Target="tags/tag2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'1.0' encoding='UTF-8' standalone='yes'?>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'1.0' encoding='UTF-8' standalone='yes'?>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'1.0' encoding='UTF-8' standalone='yes'?>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'1.0' encoding='UTF-8' standalone='yes'?>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'1.0' encoding='UTF-8' standalone='yes'?>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'1.0' encoding='UTF-8' standalone='yes'?>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'1.0' encoding='UTF-8' standalone='yes'?>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'1.0' encoding='UTF-8' standalone='yes'?>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0.jpe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1.jpe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2.jpe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13.jpe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jpe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ubuque精美钢琴曲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27428" y="1275523"/>
            <a:ext cx="5297258" cy="1127211"/>
            <a:chOff x="3238500" y="3079008"/>
            <a:chExt cx="5729514" cy="865420"/>
          </a:xfrm>
        </p:grpSpPr>
        <p:sp>
          <p:nvSpPr>
            <p:cNvPr id="6" name="文本框 283"/>
            <p:cNvSpPr txBox="1"/>
            <p:nvPr/>
          </p:nvSpPr>
          <p:spPr>
            <a:xfrm>
              <a:off x="3251204" y="3100357"/>
              <a:ext cx="5702296" cy="779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spc="600" dirty="0">
                  <a:solidFill>
                    <a:srgbClr val="E47B10"/>
                  </a:solidFill>
                  <a:latin typeface="汉仪小麦体简" pitchFamily="18" charset="-122"/>
                  <a:ea typeface="汉仪小麦体简" pitchFamily="18" charset="-122"/>
                </a:rPr>
                <a:t>秋天的图画</a:t>
              </a:r>
              <a:endParaRPr lang="zh-CN" altLang="en-US" sz="6000" spc="600" dirty="0">
                <a:solidFill>
                  <a:srgbClr val="E47B10"/>
                </a:solidFill>
                <a:latin typeface="汉仪小麦体简" pitchFamily="18" charset="-122"/>
                <a:ea typeface="汉仪小麦体简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238500" y="3079008"/>
              <a:ext cx="5729514" cy="865420"/>
              <a:chOff x="3200400" y="3079008"/>
              <a:chExt cx="5729514" cy="86542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3214914" y="307900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200400" y="394442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组合 12"/>
          <p:cNvGrpSpPr/>
          <p:nvPr/>
        </p:nvGrpSpPr>
        <p:grpSpPr>
          <a:xfrm>
            <a:off x="4012764" y="3567525"/>
            <a:ext cx="4403755" cy="369532"/>
            <a:chOff x="2999900" y="5577557"/>
            <a:chExt cx="4403755" cy="246492"/>
          </a:xfrm>
          <a:solidFill>
            <a:srgbClr val="4CA19A"/>
          </a:solidFill>
        </p:grpSpPr>
        <p:sp>
          <p:nvSpPr>
            <p:cNvPr id="14" name="_16"/>
            <p:cNvSpPr txBox="1">
              <a:spLocks noChangeArrowheads="1"/>
            </p:cNvSpPr>
            <p:nvPr/>
          </p:nvSpPr>
          <p:spPr bwMode="auto">
            <a:xfrm>
              <a:off x="2999900" y="5577557"/>
              <a:ext cx="1886883" cy="246492"/>
            </a:xfrm>
            <a:prstGeom prst="rect">
              <a:avLst/>
            </a:prstGeom>
            <a:solidFill>
              <a:srgbClr val="E47B10"/>
            </a:solidFill>
            <a:ln w="9525">
              <a:noFill/>
              <a:miter lim="800000"/>
            </a:ln>
            <a:effectLst/>
          </p:spPr>
          <p:txBody>
            <a:bodyPr vert="horz" wrap="square" lIns="91422" tIns="45711" rIns="91422" bIns="45711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zh-CN" altLang="en-US" sz="1600" b="0" dirty="0">
                  <a:latin typeface="汉仪小麦体简" pitchFamily="18" charset="-122"/>
                  <a:ea typeface="汉仪小麦体简" pitchFamily="18" charset="-122"/>
                </a:rPr>
                <a:t>教师：</a:t>
              </a:r>
              <a:r>
                <a:rPr lang="en-US" altLang="zh-CN" sz="1600" b="0" dirty="0">
                  <a:latin typeface="汉仪小麦体简" pitchFamily="18" charset="-122"/>
                  <a:ea typeface="汉仪小麦体简" pitchFamily="18" charset="-122"/>
                </a:rPr>
                <a:t>小Q</a:t>
              </a:r>
              <a:r>
                <a:rPr lang="en-US" altLang="zh-CN" sz="1600" b="0" dirty="0">
                  <a:latin typeface="汉仪小麦体简" pitchFamily="18" charset="-122"/>
                  <a:ea typeface="汉仪小麦体简" pitchFamily="18" charset="-122"/>
                </a:rPr>
                <a:t> </a:t>
              </a:r>
              <a:endParaRPr lang="zh-CN" altLang="zh-CN" sz="1600" b="0" dirty="0">
                <a:latin typeface="汉仪小麦体简" pitchFamily="18" charset="-122"/>
                <a:ea typeface="汉仪小麦体简" pitchFamily="18" charset="-122"/>
              </a:endParaRPr>
            </a:p>
          </p:txBody>
        </p:sp>
        <p:sp>
          <p:nvSpPr>
            <p:cNvPr id="15" name="_16"/>
            <p:cNvSpPr txBox="1">
              <a:spLocks noChangeArrowheads="1"/>
            </p:cNvSpPr>
            <p:nvPr/>
          </p:nvSpPr>
          <p:spPr bwMode="auto">
            <a:xfrm>
              <a:off x="5122763" y="5577557"/>
              <a:ext cx="2280892" cy="246492"/>
            </a:xfrm>
            <a:prstGeom prst="rect">
              <a:avLst/>
            </a:prstGeom>
            <a:solidFill>
              <a:srgbClr val="E47B10"/>
            </a:solidFill>
            <a:ln w="9525">
              <a:noFill/>
              <a:miter lim="800000"/>
            </a:ln>
            <a:effectLst/>
          </p:spPr>
          <p:txBody>
            <a:bodyPr vert="horz" wrap="square" lIns="91422" tIns="45711" rIns="91422" bIns="45711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zh-CN" altLang="en-US" sz="1600" b="0" dirty="0">
                  <a:latin typeface="汉仪小麦体简" pitchFamily="18" charset="-122"/>
                  <a:ea typeface="汉仪小麦体简" pitchFamily="18" charset="-122"/>
                </a:rPr>
                <a:t>日期：</a:t>
              </a:r>
              <a:r>
                <a:rPr lang="en-US" altLang="zh-CN" sz="1600" b="0" dirty="0">
                  <a:latin typeface="汉仪小麦体简" pitchFamily="18" charset="-122"/>
                  <a:ea typeface="汉仪小麦体简" pitchFamily="18" charset="-122"/>
                </a:rPr>
                <a:t>20XX.08.28</a:t>
              </a:r>
              <a:endParaRPr lang="zh-CN" altLang="zh-CN" sz="1600" b="0" dirty="0">
                <a:latin typeface="汉仪小麦体简" pitchFamily="18" charset="-122"/>
                <a:ea typeface="汉仪小麦体简" pitchFamily="18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84471" y="2523554"/>
            <a:ext cx="5032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E47B10"/>
                </a:solidFill>
                <a:latin typeface="汉仪小麦体简" pitchFamily="18" charset="-122"/>
                <a:ea typeface="汉仪小麦体简" pitchFamily="18" charset="-122"/>
                <a:cs typeface="Lato Black" charset="0"/>
              </a:rPr>
              <a:t>二年级二班课件</a:t>
            </a:r>
            <a:endParaRPr lang="en-US" sz="4800" spc="600" dirty="0">
              <a:solidFill>
                <a:srgbClr val="E47B10"/>
              </a:solidFill>
              <a:latin typeface="汉仪小麦体简" pitchFamily="18" charset="-122"/>
              <a:ea typeface="汉仪小麦体简" pitchFamily="18" charset="-122"/>
              <a:cs typeface="Lato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2"/>
            <a:ext cx="10843722" cy="729356"/>
            <a:chOff x="-2655131" y="549903"/>
            <a:chExt cx="10843722" cy="729356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课文赏析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953308" y="2032911"/>
            <a:ext cx="6032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苹果露出红红的脸颊</a:t>
            </a:r>
            <a:endParaRPr lang="zh-CN" altLang="en-US" sz="48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45" y="3157906"/>
            <a:ext cx="4498148" cy="319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2"/>
            <a:ext cx="10843722" cy="729356"/>
            <a:chOff x="-2655131" y="549903"/>
            <a:chExt cx="10843722" cy="729356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课文赏析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088154" y="2127214"/>
            <a:ext cx="6032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稻海翻起金色的波浪</a:t>
            </a:r>
            <a:endParaRPr lang="zh-CN" altLang="en-US" sz="48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43" y="3231141"/>
            <a:ext cx="4727532" cy="315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2"/>
            <a:ext cx="10843722" cy="729356"/>
            <a:chOff x="-2655131" y="549903"/>
            <a:chExt cx="10843722" cy="729356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课文赏析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794037" y="2091380"/>
            <a:ext cx="6032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高粱举起燃烧的火把</a:t>
            </a:r>
            <a:endParaRPr lang="zh-CN" altLang="en-US" sz="48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7" y="3302341"/>
            <a:ext cx="4762500" cy="3167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2"/>
            <a:ext cx="10843722" cy="729356"/>
            <a:chOff x="-2655131" y="549903"/>
            <a:chExt cx="10843722" cy="729356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课文赏析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标题 1"/>
          <p:cNvSpPr txBox="1"/>
          <p:nvPr/>
        </p:nvSpPr>
        <p:spPr>
          <a:xfrm>
            <a:off x="5843011" y="2287231"/>
            <a:ext cx="5334223" cy="63725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200000"/>
              </a:lnSpc>
            </a:pPr>
            <a:r>
              <a:rPr lang="zh-CN" altLang="en-US" sz="40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奶油小甜心-by阿沫" panose="040F0700000000000000" pitchFamily="82" charset="-122"/>
              </a:rPr>
              <a:t>谁使秋天这样美丽？    </a:t>
            </a:r>
            <a:endParaRPr lang="en-US" altLang="zh-CN" sz="40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奶油小甜心-by阿沫" panose="040F0700000000000000" pitchFamily="8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43011" y="3133390"/>
            <a:ext cx="6706617" cy="94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看，蓝天上的大雁作出了回答。</a:t>
            </a:r>
            <a:endParaRPr lang="zh-CN" altLang="en-US" sz="32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4" y="1688874"/>
            <a:ext cx="4904921" cy="3483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2"/>
            <a:ext cx="10843722" cy="729356"/>
            <a:chOff x="-2655131" y="549903"/>
            <a:chExt cx="10843722" cy="729356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课文赏析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213499" y="2144852"/>
            <a:ext cx="7765002" cy="2299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奶油小甜心-by阿沫" panose="040F0700000000000000" pitchFamily="82" charset="-122"/>
              </a:rPr>
              <a:t>它们排成一个大大的“人”字，</a:t>
            </a:r>
            <a:r>
              <a:rPr lang="zh-CN" altLang="en-US" sz="32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好像在说 </a:t>
            </a:r>
            <a:r>
              <a:rPr lang="en-US" altLang="zh-CN" sz="32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32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勤劳的人们画出秋天的图画。</a:t>
            </a:r>
            <a:endParaRPr lang="zh-CN" altLang="en-US" sz="32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082699" y="1492843"/>
            <a:ext cx="4284886" cy="1127211"/>
            <a:chOff x="3238500" y="3079008"/>
            <a:chExt cx="5729514" cy="865420"/>
          </a:xfrm>
        </p:grpSpPr>
        <p:sp>
          <p:nvSpPr>
            <p:cNvPr id="22" name="文本框 283"/>
            <p:cNvSpPr txBox="1"/>
            <p:nvPr/>
          </p:nvSpPr>
          <p:spPr>
            <a:xfrm>
              <a:off x="3514499" y="3168609"/>
              <a:ext cx="5175702" cy="685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200" spc="600" smtClean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第三部</a:t>
              </a:r>
              <a:r>
                <a:rPr lang="zh-CN" altLang="en-US" sz="5200" spc="6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分</a:t>
              </a:r>
              <a:endParaRPr lang="zh-CN" altLang="en-US" sz="5200" spc="6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38500" y="3079008"/>
              <a:ext cx="5729514" cy="865420"/>
              <a:chOff x="3200400" y="3079008"/>
              <a:chExt cx="5729514" cy="86542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3214914" y="307900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200400" y="394442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文本框 3"/>
          <p:cNvSpPr txBox="1"/>
          <p:nvPr/>
        </p:nvSpPr>
        <p:spPr>
          <a:xfrm>
            <a:off x="4166123" y="2785634"/>
            <a:ext cx="407379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spc="60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拓展学习</a:t>
            </a:r>
            <a:endParaRPr kumimoji="1" lang="zh-CN" altLang="en-US" sz="4800" dirty="0">
              <a:solidFill>
                <a:srgbClr val="E47B1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381394" y="3614721"/>
            <a:ext cx="38295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zh-CN" altLang="en-US" sz="1250" noProof="1">
                <a:solidFill>
                  <a:schemeClr val="bg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50" noProof="1">
              <a:solidFill>
                <a:schemeClr val="bg1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3"/>
            <a:ext cx="10843722" cy="729355"/>
            <a:chOff x="-2655131" y="549904"/>
            <a:chExt cx="10843722" cy="729355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拓展学习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PA_矩形 1"/>
          <p:cNvSpPr/>
          <p:nvPr>
            <p:custDataLst>
              <p:tags r:id="rId1"/>
            </p:custDataLst>
          </p:nvPr>
        </p:nvSpPr>
        <p:spPr>
          <a:xfrm>
            <a:off x="1012836" y="2090966"/>
            <a:ext cx="10164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根据本课内容，创编一个秋天的童话。“秋天来啦，秋天来啦，”山姑娘兴高采烈地呼喊着，欢笑着，她招呼大家来开一个庆丰收的晚会。梨弟弟、苹果妹妹、稻谷阿姨和高粱伯伯一起赶来布置晚会会场</a:t>
            </a:r>
            <a:r>
              <a:rPr lang="en-US" altLang="zh-CN" sz="2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……</a:t>
            </a:r>
            <a:endParaRPr lang="zh-CN" altLang="en-US" sz="28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3"/>
            <a:ext cx="10843722" cy="729355"/>
            <a:chOff x="-2655131" y="549904"/>
            <a:chExt cx="10843722" cy="729355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拓展学习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841880" y="191955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苹果露出红红的脸颊。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63721" y="2542213"/>
            <a:ext cx="0" cy="943698"/>
          </a:xfrm>
          <a:prstGeom prst="straightConnector1">
            <a:avLst/>
          </a:prstGeom>
          <a:ln w="38100">
            <a:solidFill>
              <a:srgbClr val="E47B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758443" y="279149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（变比喻句）</a:t>
            </a:r>
            <a:endParaRPr lang="zh-CN" altLang="en-US" sz="28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46891" y="370327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红红的脸颊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32336" y="370327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好像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62102" y="370327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苹果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398485" y="4349602"/>
            <a:ext cx="1245593" cy="0"/>
          </a:xfrm>
          <a:prstGeom prst="line">
            <a:avLst/>
          </a:prstGeom>
          <a:ln w="28575">
            <a:solidFill>
              <a:srgbClr val="E47B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52037" y="4349602"/>
            <a:ext cx="2765613" cy="0"/>
          </a:xfrm>
          <a:prstGeom prst="line">
            <a:avLst/>
          </a:prstGeom>
          <a:ln w="28575">
            <a:solidFill>
              <a:srgbClr val="E47B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3"/>
            <a:ext cx="10843722" cy="729355"/>
            <a:chOff x="-2655131" y="549904"/>
            <a:chExt cx="10843722" cy="729355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拓展学习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841880" y="191955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梨树挂起金黄的灯笼。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63721" y="2542213"/>
            <a:ext cx="0" cy="943698"/>
          </a:xfrm>
          <a:prstGeom prst="straightConnector1">
            <a:avLst/>
          </a:prstGeom>
          <a:ln w="38100">
            <a:solidFill>
              <a:srgbClr val="E47B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758443" y="279149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（变比喻句）</a:t>
            </a:r>
            <a:endParaRPr lang="zh-CN" altLang="en-US" sz="2800" b="1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46891" y="370327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金黄的灯笼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32336" y="370327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好像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57936" y="370327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梨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398485" y="4349602"/>
            <a:ext cx="1245593" cy="0"/>
          </a:xfrm>
          <a:prstGeom prst="line">
            <a:avLst/>
          </a:prstGeom>
          <a:ln w="28575">
            <a:solidFill>
              <a:srgbClr val="E47B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52037" y="4349602"/>
            <a:ext cx="2765613" cy="0"/>
          </a:xfrm>
          <a:prstGeom prst="line">
            <a:avLst/>
          </a:prstGeom>
          <a:ln w="28575">
            <a:solidFill>
              <a:srgbClr val="E47B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3"/>
            <a:ext cx="10843722" cy="729355"/>
            <a:chOff x="-2655131" y="549904"/>
            <a:chExt cx="10843722" cy="729355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拓展学习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882725" y="2615529"/>
            <a:ext cx="67120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谁使秋天这样美丽?</a:t>
            </a:r>
            <a:endParaRPr lang="zh-CN" altLang="en-US" sz="60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28282" y="2728391"/>
            <a:ext cx="7044127" cy="1339736"/>
            <a:chOff x="1142889" y="3597056"/>
            <a:chExt cx="7452285" cy="1417363"/>
          </a:xfrm>
        </p:grpSpPr>
        <p:grpSp>
          <p:nvGrpSpPr>
            <p:cNvPr id="41" name="组合 40"/>
            <p:cNvGrpSpPr/>
            <p:nvPr/>
          </p:nvGrpSpPr>
          <p:grpSpPr>
            <a:xfrm>
              <a:off x="1142893" y="3597056"/>
              <a:ext cx="3658208" cy="489865"/>
              <a:chOff x="3613504" y="3393611"/>
              <a:chExt cx="3051487" cy="40862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613504" y="3393611"/>
                <a:ext cx="1030979" cy="408620"/>
              </a:xfrm>
              <a:prstGeom prst="rect">
                <a:avLst/>
              </a:prstGeom>
              <a:solidFill>
                <a:srgbClr val="E47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EACB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52" name="文本框 3"/>
              <p:cNvSpPr txBox="1"/>
              <p:nvPr/>
            </p:nvSpPr>
            <p:spPr>
              <a:xfrm>
                <a:off x="3649249" y="3394818"/>
                <a:ext cx="3015742" cy="407411"/>
              </a:xfrm>
              <a:prstGeom prst="rect">
                <a:avLst/>
              </a:prstGeom>
              <a:noFill/>
              <a:ln w="12700">
                <a:solidFill>
                  <a:srgbClr val="E47B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smtClean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01      </a:t>
                </a:r>
                <a:r>
                  <a:rPr kumimoji="1" lang="zh-CN" altLang="en-US" sz="2400" spc="600" smtClean="0">
                    <a:solidFill>
                      <a:srgbClr val="E47B1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认字、识词</a:t>
                </a:r>
                <a:endParaRPr kumimoji="1" lang="zh-CN" altLang="en-US" sz="24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142889" y="4526004"/>
              <a:ext cx="3658204" cy="488415"/>
              <a:chOff x="3613502" y="4009572"/>
              <a:chExt cx="3051484" cy="407409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3613502" y="4012760"/>
                <a:ext cx="1030979" cy="401761"/>
              </a:xfrm>
              <a:prstGeom prst="rect">
                <a:avLst/>
              </a:prstGeom>
              <a:solidFill>
                <a:srgbClr val="E47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EACB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50" name="文本框 4"/>
              <p:cNvSpPr txBox="1"/>
              <p:nvPr/>
            </p:nvSpPr>
            <p:spPr>
              <a:xfrm>
                <a:off x="3649242" y="4009572"/>
                <a:ext cx="3015744" cy="407409"/>
              </a:xfrm>
              <a:prstGeom prst="rect">
                <a:avLst/>
              </a:prstGeom>
              <a:noFill/>
              <a:ln w="12700">
                <a:solidFill>
                  <a:srgbClr val="E47B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smtClean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03          </a:t>
                </a:r>
                <a:r>
                  <a:rPr kumimoji="1" lang="zh-CN" altLang="en-US" sz="2400" spc="600" smtClean="0">
                    <a:solidFill>
                      <a:srgbClr val="E47B1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拓</a:t>
                </a:r>
                <a:r>
                  <a:rPr kumimoji="1" lang="zh-CN" altLang="en-US" sz="2400" spc="600">
                    <a:solidFill>
                      <a:srgbClr val="E47B1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展学习</a:t>
                </a:r>
                <a:endParaRPr kumimoji="1" lang="zh-CN" altLang="en-US" sz="24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936970" y="3597059"/>
              <a:ext cx="3658204" cy="488414"/>
              <a:chOff x="6778319" y="3075788"/>
              <a:chExt cx="3051482" cy="407408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6778319" y="3075791"/>
                <a:ext cx="1034344" cy="404934"/>
              </a:xfrm>
              <a:prstGeom prst="rect">
                <a:avLst/>
              </a:prstGeom>
              <a:solidFill>
                <a:srgbClr val="E47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EACB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48" name="文本框 7"/>
              <p:cNvSpPr txBox="1"/>
              <p:nvPr/>
            </p:nvSpPr>
            <p:spPr>
              <a:xfrm>
                <a:off x="6814057" y="3075788"/>
                <a:ext cx="3015744" cy="407408"/>
              </a:xfrm>
              <a:prstGeom prst="rect">
                <a:avLst/>
              </a:prstGeom>
              <a:noFill/>
              <a:ln w="12700">
                <a:solidFill>
                  <a:srgbClr val="E47B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smtClean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02        </a:t>
                </a:r>
                <a:r>
                  <a:rPr kumimoji="1" lang="zh-CN" altLang="en-US" sz="2400" spc="600" smtClean="0">
                    <a:solidFill>
                      <a:srgbClr val="E47B1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课</a:t>
                </a:r>
                <a:r>
                  <a:rPr kumimoji="1" lang="zh-CN" altLang="en-US" sz="2400" spc="600">
                    <a:solidFill>
                      <a:srgbClr val="E47B1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文赏析</a:t>
                </a:r>
                <a:endParaRPr kumimoji="1" lang="zh-CN" altLang="en-US" sz="24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936967" y="4521603"/>
              <a:ext cx="3658206" cy="488415"/>
              <a:chOff x="6778315" y="3656300"/>
              <a:chExt cx="3051484" cy="407408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6778315" y="3656304"/>
                <a:ext cx="1034347" cy="404936"/>
              </a:xfrm>
              <a:prstGeom prst="rect">
                <a:avLst/>
              </a:prstGeom>
              <a:solidFill>
                <a:srgbClr val="E47B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EACB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46" name="文本框 8"/>
              <p:cNvSpPr txBox="1"/>
              <p:nvPr/>
            </p:nvSpPr>
            <p:spPr>
              <a:xfrm>
                <a:off x="6814055" y="3656300"/>
                <a:ext cx="3015744" cy="407408"/>
              </a:xfrm>
              <a:prstGeom prst="rect">
                <a:avLst/>
              </a:prstGeom>
              <a:noFill/>
              <a:ln w="12700">
                <a:solidFill>
                  <a:srgbClr val="E47B1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kumimoji="1" lang="en-US" altLang="zh-CN" sz="2400" smtClean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04        </a:t>
                </a:r>
                <a:r>
                  <a:rPr kumimoji="1" lang="zh-CN" altLang="en-US" sz="2400" spc="600" smtClean="0">
                    <a:solidFill>
                      <a:srgbClr val="E47B1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课</a:t>
                </a:r>
                <a:r>
                  <a:rPr kumimoji="1" lang="zh-CN" altLang="en-US" sz="2400" spc="600">
                    <a:solidFill>
                      <a:srgbClr val="E47B1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后作业</a:t>
                </a:r>
                <a:endParaRPr kumimoji="1" lang="zh-CN" altLang="en-US" sz="24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082699" y="1057415"/>
            <a:ext cx="4284886" cy="1127211"/>
            <a:chOff x="3238500" y="3079008"/>
            <a:chExt cx="5729514" cy="865420"/>
          </a:xfrm>
        </p:grpSpPr>
        <p:sp>
          <p:nvSpPr>
            <p:cNvPr id="54" name="文本框 283"/>
            <p:cNvSpPr txBox="1"/>
            <p:nvPr/>
          </p:nvSpPr>
          <p:spPr>
            <a:xfrm>
              <a:off x="3514499" y="3168609"/>
              <a:ext cx="5175702" cy="685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200" spc="6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主目录</a:t>
              </a:r>
              <a:endParaRPr lang="zh-CN" altLang="en-US" sz="5200" spc="6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238500" y="3079008"/>
              <a:ext cx="5729514" cy="865420"/>
              <a:chOff x="3200400" y="3079008"/>
              <a:chExt cx="5729514" cy="865420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3214914" y="307900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3200400" y="394442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3"/>
            <a:ext cx="10843722" cy="729355"/>
            <a:chOff x="-2655131" y="549904"/>
            <a:chExt cx="10843722" cy="729355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4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拓展学习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77775" y="2533046"/>
            <a:ext cx="2356025" cy="76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勤劳的人们</a:t>
            </a:r>
            <a:endParaRPr lang="en-US" altLang="zh-CN" sz="32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58725" y="1783787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答案：</a:t>
            </a:r>
            <a:endParaRPr lang="zh-CN" altLang="en-US" sz="54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7118" y="3157410"/>
            <a:ext cx="10100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解析：看,蓝天上的大雁作出了回答,它们排成一个大大的“人”字,好象在说--勤劳的人们画出秋天的图画.</a:t>
            </a:r>
            <a:endParaRPr lang="zh-CN" altLang="en-US" sz="28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082699" y="1492843"/>
            <a:ext cx="4284886" cy="1127211"/>
            <a:chOff x="3238500" y="3079008"/>
            <a:chExt cx="5729514" cy="865420"/>
          </a:xfrm>
        </p:grpSpPr>
        <p:sp>
          <p:nvSpPr>
            <p:cNvPr id="22" name="文本框 283"/>
            <p:cNvSpPr txBox="1"/>
            <p:nvPr/>
          </p:nvSpPr>
          <p:spPr>
            <a:xfrm>
              <a:off x="3514499" y="3168609"/>
              <a:ext cx="5175702" cy="685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200" spc="600" smtClean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第四部</a:t>
              </a:r>
              <a:r>
                <a:rPr lang="zh-CN" altLang="en-US" sz="5200" spc="6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分</a:t>
              </a:r>
              <a:endParaRPr lang="zh-CN" altLang="en-US" sz="5200" spc="6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38500" y="3079008"/>
              <a:ext cx="5729514" cy="865420"/>
              <a:chOff x="3200400" y="3079008"/>
              <a:chExt cx="5729514" cy="86542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3214914" y="307900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200400" y="394442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文本框 3"/>
          <p:cNvSpPr txBox="1"/>
          <p:nvPr/>
        </p:nvSpPr>
        <p:spPr>
          <a:xfrm>
            <a:off x="4166123" y="2785634"/>
            <a:ext cx="407379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spc="60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课后作业</a:t>
            </a:r>
            <a:endParaRPr kumimoji="1" lang="zh-CN" altLang="en-US" sz="4800" dirty="0">
              <a:solidFill>
                <a:srgbClr val="E47B1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381394" y="3614721"/>
            <a:ext cx="38295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zh-CN" altLang="en-US" sz="1250" noProof="1">
                <a:solidFill>
                  <a:schemeClr val="bg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50" noProof="1">
              <a:solidFill>
                <a:schemeClr val="bg1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2"/>
            <a:ext cx="10843722" cy="729356"/>
            <a:chOff x="-2655131" y="549903"/>
            <a:chExt cx="10843722" cy="729356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课后作业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843973" y="2146427"/>
            <a:ext cx="8516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用自己喜欢的方式来表现秋天。如，制作秋天的礼物：用落叶做书签，用自己的画做贺卡，用句子、短诗赞美秋天</a:t>
            </a:r>
            <a:r>
              <a:rPr lang="en-US" altLang="zh-CN" sz="32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……</a:t>
            </a:r>
            <a:endParaRPr lang="zh-CN" altLang="en-US" sz="32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015368" y="1426186"/>
            <a:ext cx="6185076" cy="3247414"/>
            <a:chOff x="2418675" y="1545658"/>
            <a:chExt cx="7380169" cy="3621241"/>
          </a:xfrm>
        </p:grpSpPr>
        <p:grpSp>
          <p:nvGrpSpPr>
            <p:cNvPr id="11" name="组合 10"/>
            <p:cNvGrpSpPr/>
            <p:nvPr/>
          </p:nvGrpSpPr>
          <p:grpSpPr>
            <a:xfrm flipH="1" flipV="1">
              <a:off x="9270355" y="1545658"/>
              <a:ext cx="528489" cy="376022"/>
              <a:chOff x="2945453" y="2246911"/>
              <a:chExt cx="5437284" cy="3868656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14" name="组合 13"/>
              <p:cNvGrpSpPr/>
              <p:nvPr/>
            </p:nvGrpSpPr>
            <p:grpSpPr>
              <a:xfrm flipH="1" flipV="1">
                <a:off x="8783045" y="747372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E47B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E47B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组合 14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E47B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E47B1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标题 1"/>
          <p:cNvSpPr txBox="1"/>
          <p:nvPr/>
        </p:nvSpPr>
        <p:spPr>
          <a:xfrm>
            <a:off x="3458277" y="2062315"/>
            <a:ext cx="5551234" cy="793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4400" b="1" spc="60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奶油小甜心-by阿沫" panose="040F0700000000000000" pitchFamily="82" charset="-122"/>
              </a:rPr>
              <a:t>本节</a:t>
            </a:r>
            <a:r>
              <a:rPr lang="zh-CN" altLang="en-US" sz="4400" b="1" spc="600" smtClean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奶油小甜心-by阿沫" panose="040F0700000000000000" pitchFamily="82" charset="-122"/>
              </a:rPr>
              <a:t>课</a:t>
            </a:r>
            <a:r>
              <a:rPr lang="zh-CN" altLang="en-US" sz="4400" b="1" spc="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奶油小甜心-by阿沫" panose="040F0700000000000000" pitchFamily="82" charset="-122"/>
              </a:rPr>
              <a:t>内容及要点</a:t>
            </a:r>
            <a:endParaRPr lang="zh-CN" altLang="en-US" sz="4400" b="1" spc="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奶油小甜心-by阿沫" panose="040F0700000000000000" pitchFamily="82" charset="-122"/>
            </a:endParaRPr>
          </a:p>
        </p:txBody>
      </p:sp>
      <p:sp>
        <p:nvSpPr>
          <p:cNvPr id="32" name="内容占位符 2"/>
          <p:cNvSpPr txBox="1"/>
          <p:nvPr/>
        </p:nvSpPr>
        <p:spPr>
          <a:xfrm>
            <a:off x="4372103" y="2954283"/>
            <a:ext cx="4105439" cy="138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原文朗读</a:t>
            </a:r>
            <a:r>
              <a:rPr lang="en-US" altLang="zh-CN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2.</a:t>
            </a:r>
            <a:r>
              <a:rPr lang="zh-CN" altLang="en-US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读一读</a:t>
            </a:r>
            <a:endParaRPr lang="zh-CN" altLang="en-US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lang="zh-CN" altLang="en-US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词语造句</a:t>
            </a:r>
            <a:r>
              <a:rPr lang="en-US" altLang="zh-CN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4.</a:t>
            </a:r>
            <a:r>
              <a:rPr lang="zh-CN" altLang="en-US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写一写</a:t>
            </a:r>
            <a:endParaRPr lang="zh-CN" altLang="en-US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527428" y="1275523"/>
            <a:ext cx="5297258" cy="1127211"/>
            <a:chOff x="3238500" y="3079008"/>
            <a:chExt cx="5729514" cy="865420"/>
          </a:xfrm>
        </p:grpSpPr>
        <p:sp>
          <p:nvSpPr>
            <p:cNvPr id="24" name="文本框 283"/>
            <p:cNvSpPr txBox="1"/>
            <p:nvPr/>
          </p:nvSpPr>
          <p:spPr>
            <a:xfrm>
              <a:off x="3251204" y="3100357"/>
              <a:ext cx="5702296" cy="779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spc="6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同学们下课啦</a:t>
              </a:r>
              <a:endParaRPr lang="zh-CN" altLang="en-US" sz="6000" spc="6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38500" y="3079008"/>
              <a:ext cx="5729514" cy="865420"/>
              <a:chOff x="3200400" y="3079008"/>
              <a:chExt cx="5729514" cy="86542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3214914" y="307900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200400" y="394442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4012764" y="3567525"/>
            <a:ext cx="4403755" cy="369532"/>
            <a:chOff x="2999900" y="5577557"/>
            <a:chExt cx="4403755" cy="246492"/>
          </a:xfrm>
          <a:solidFill>
            <a:srgbClr val="4CA19A"/>
          </a:solidFill>
        </p:grpSpPr>
        <p:sp>
          <p:nvSpPr>
            <p:cNvPr id="29" name="_16"/>
            <p:cNvSpPr txBox="1">
              <a:spLocks noChangeArrowheads="1"/>
            </p:cNvSpPr>
            <p:nvPr/>
          </p:nvSpPr>
          <p:spPr bwMode="auto">
            <a:xfrm>
              <a:off x="2999900" y="5577557"/>
              <a:ext cx="1886883" cy="246492"/>
            </a:xfrm>
            <a:prstGeom prst="rect">
              <a:avLst/>
            </a:prstGeom>
            <a:solidFill>
              <a:srgbClr val="E47B10"/>
            </a:solidFill>
            <a:ln w="9525">
              <a:noFill/>
              <a:miter lim="800000"/>
            </a:ln>
            <a:effectLst/>
          </p:spPr>
          <p:txBody>
            <a:bodyPr vert="horz" wrap="square" lIns="91422" tIns="45711" rIns="91422" bIns="45711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zh-CN" altLang="en-US" sz="1600" b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教师：</a:t>
              </a:r>
              <a:r>
                <a:rPr lang="en-US" altLang="zh-CN" sz="1600" b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小Q</a:t>
              </a:r>
              <a:r>
                <a:rPr lang="en-US" altLang="zh-CN" sz="1600" b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endParaRPr lang="zh-CN" altLang="zh-CN" sz="1600" b="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0" name="_16"/>
            <p:cNvSpPr txBox="1">
              <a:spLocks noChangeArrowheads="1"/>
            </p:cNvSpPr>
            <p:nvPr/>
          </p:nvSpPr>
          <p:spPr bwMode="auto">
            <a:xfrm>
              <a:off x="5122763" y="5577557"/>
              <a:ext cx="2280892" cy="246492"/>
            </a:xfrm>
            <a:prstGeom prst="rect">
              <a:avLst/>
            </a:prstGeom>
            <a:solidFill>
              <a:srgbClr val="E47B10"/>
            </a:solidFill>
            <a:ln w="9525">
              <a:noFill/>
              <a:miter lim="800000"/>
            </a:ln>
            <a:effectLst/>
          </p:spPr>
          <p:txBody>
            <a:bodyPr vert="horz" wrap="square" lIns="91422" tIns="45711" rIns="91422" bIns="45711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zh-CN" altLang="en-US" sz="1600" b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日期：</a:t>
              </a:r>
              <a:r>
                <a:rPr lang="en-US" altLang="zh-CN" sz="1600" b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20XX.08.28</a:t>
              </a:r>
              <a:endParaRPr lang="zh-CN" altLang="zh-CN" sz="1600" b="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1" name="TextBox 15"/>
          <p:cNvSpPr txBox="1"/>
          <p:nvPr/>
        </p:nvSpPr>
        <p:spPr>
          <a:xfrm>
            <a:off x="3584471" y="2523554"/>
            <a:ext cx="5032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Lato Black" charset="0"/>
              </a:rPr>
              <a:t>二年级二班课件</a:t>
            </a:r>
            <a:endParaRPr lang="en-US" sz="4800" spc="600" dirty="0">
              <a:solidFill>
                <a:srgbClr val="E47B1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Lato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082699" y="1492843"/>
            <a:ext cx="4284886" cy="1127211"/>
            <a:chOff x="3238500" y="3079008"/>
            <a:chExt cx="5729514" cy="865420"/>
          </a:xfrm>
        </p:grpSpPr>
        <p:sp>
          <p:nvSpPr>
            <p:cNvPr id="22" name="文本框 283"/>
            <p:cNvSpPr txBox="1"/>
            <p:nvPr/>
          </p:nvSpPr>
          <p:spPr>
            <a:xfrm>
              <a:off x="3514499" y="3168609"/>
              <a:ext cx="5175702" cy="685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200" spc="6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第一部分</a:t>
              </a:r>
              <a:endParaRPr lang="zh-CN" altLang="en-US" sz="5200" spc="6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38500" y="3079008"/>
              <a:ext cx="5729514" cy="865420"/>
              <a:chOff x="3200400" y="3079008"/>
              <a:chExt cx="5729514" cy="86542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3214914" y="307900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200400" y="394442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文本框 3"/>
          <p:cNvSpPr txBox="1"/>
          <p:nvPr/>
        </p:nvSpPr>
        <p:spPr>
          <a:xfrm>
            <a:off x="4166123" y="2785634"/>
            <a:ext cx="407379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spc="60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认字、识词</a:t>
            </a:r>
            <a:endParaRPr kumimoji="1" lang="zh-CN" altLang="en-US" sz="4800" dirty="0">
              <a:solidFill>
                <a:srgbClr val="E47B1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381394" y="3614721"/>
            <a:ext cx="38295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zh-CN" altLang="en-US" sz="1250" noProof="1">
                <a:solidFill>
                  <a:schemeClr val="bg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50" noProof="1">
              <a:solidFill>
                <a:schemeClr val="bg1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1"/>
            <a:ext cx="10843722" cy="729357"/>
            <a:chOff x="-2655131" y="549902"/>
            <a:chExt cx="10843722" cy="729357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2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认字、识词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15321" y="2072520"/>
            <a:ext cx="8218750" cy="3468574"/>
            <a:chOff x="3602751" y="988794"/>
            <a:chExt cx="4347886" cy="1834943"/>
          </a:xfrm>
        </p:grpSpPr>
        <p:sp>
          <p:nvSpPr>
            <p:cNvPr id="11" name="文本框 10"/>
            <p:cNvSpPr txBox="1"/>
            <p:nvPr/>
          </p:nvSpPr>
          <p:spPr>
            <a:xfrm>
              <a:off x="3602751" y="1447056"/>
              <a:ext cx="909139" cy="48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图画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12748" y="2335277"/>
              <a:ext cx="909139" cy="48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梨树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83656" y="1447056"/>
              <a:ext cx="909139" cy="48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苹果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02751" y="1041616"/>
              <a:ext cx="585304" cy="488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u="sng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tú</a:t>
              </a:r>
              <a:endParaRPr lang="zh-CN" altLang="en-US" sz="5400" u="sng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409776" y="1935516"/>
              <a:ext cx="559016" cy="488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u="sng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lí</a:t>
              </a:r>
              <a:endParaRPr lang="zh-CN" altLang="en-US" sz="5400" u="sng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83656" y="988794"/>
              <a:ext cx="1066981" cy="488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u="sng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píng</a:t>
              </a:r>
              <a:endParaRPr lang="zh-CN" altLang="en-US" sz="5400" u="sng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1"/>
            <a:ext cx="10843722" cy="729357"/>
            <a:chOff x="-2655131" y="549902"/>
            <a:chExt cx="10843722" cy="729357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2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认字、识词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91299" y="1996255"/>
            <a:ext cx="9226530" cy="3534004"/>
            <a:chOff x="3159419" y="1994079"/>
            <a:chExt cx="5141973" cy="1969512"/>
          </a:xfrm>
        </p:grpSpPr>
        <p:sp>
          <p:nvSpPr>
            <p:cNvPr id="11" name="文本框 10"/>
            <p:cNvSpPr txBox="1"/>
            <p:nvPr/>
          </p:nvSpPr>
          <p:spPr>
            <a:xfrm>
              <a:off x="3159419" y="2397464"/>
              <a:ext cx="909139" cy="51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灯笼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25922" y="2912039"/>
              <a:ext cx="909139" cy="51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脸颊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17469" y="3449016"/>
              <a:ext cx="909139" cy="514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图浪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21679" y="1994079"/>
              <a:ext cx="999847" cy="514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lóng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13318" y="2508654"/>
              <a:ext cx="688065" cy="514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jiá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301545" y="3045631"/>
              <a:ext cx="999847" cy="514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làng</a:t>
              </a:r>
              <a:endParaRPr lang="zh-CN" altLang="en-US" sz="54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1"/>
            <a:ext cx="10843722" cy="729357"/>
            <a:chOff x="-2655131" y="549902"/>
            <a:chExt cx="10843722" cy="729357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2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认字、识词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90269" y="2687060"/>
            <a:ext cx="9543115" cy="1487056"/>
            <a:chOff x="3309397" y="2940220"/>
            <a:chExt cx="4986627" cy="777044"/>
          </a:xfrm>
        </p:grpSpPr>
        <p:sp>
          <p:nvSpPr>
            <p:cNvPr id="11" name="文本框 10"/>
            <p:cNvSpPr txBox="1"/>
            <p:nvPr/>
          </p:nvSpPr>
          <p:spPr>
            <a:xfrm>
              <a:off x="3309397" y="3283037"/>
              <a:ext cx="909139" cy="43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高粱</a:t>
              </a:r>
              <a:endPara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91091" y="3283037"/>
              <a:ext cx="909139" cy="43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燃烧</a:t>
              </a:r>
              <a:endPara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12635" y="3283037"/>
              <a:ext cx="909139" cy="434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勤劳</a:t>
              </a:r>
              <a:endPara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20357" y="2944153"/>
              <a:ext cx="924908" cy="43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liáng</a:t>
              </a:r>
              <a:endPara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60778" y="2942127"/>
              <a:ext cx="715502" cy="43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rán</a:t>
              </a:r>
              <a:endPara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38385" y="2940220"/>
              <a:ext cx="1457639" cy="43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qín</a:t>
              </a:r>
              <a:r>
                <a:rPr lang="en-US" altLang="zh-CN" sz="4800" dirty="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4800" dirty="0" err="1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láo</a:t>
              </a:r>
              <a:endPara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082699" y="1492843"/>
            <a:ext cx="4284886" cy="1127211"/>
            <a:chOff x="3238500" y="3079008"/>
            <a:chExt cx="5729514" cy="865420"/>
          </a:xfrm>
        </p:grpSpPr>
        <p:sp>
          <p:nvSpPr>
            <p:cNvPr id="22" name="文本框 283"/>
            <p:cNvSpPr txBox="1"/>
            <p:nvPr/>
          </p:nvSpPr>
          <p:spPr>
            <a:xfrm>
              <a:off x="3514499" y="3168609"/>
              <a:ext cx="5175702" cy="685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200" spc="600" smtClean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第</a:t>
              </a:r>
              <a:r>
                <a:rPr lang="zh-CN" altLang="en-US" sz="5200" spc="60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二</a:t>
              </a:r>
              <a:r>
                <a:rPr lang="zh-CN" altLang="en-US" sz="5200" spc="600" smtClean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部</a:t>
              </a:r>
              <a:r>
                <a:rPr lang="zh-CN" altLang="en-US" sz="5200" spc="600" dirty="0">
                  <a:solidFill>
                    <a:srgbClr val="E47B1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分</a:t>
              </a:r>
              <a:endParaRPr lang="zh-CN" altLang="en-US" sz="5200" spc="6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238500" y="3079008"/>
              <a:ext cx="5729514" cy="865420"/>
              <a:chOff x="3200400" y="3079008"/>
              <a:chExt cx="5729514" cy="86542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3214914" y="307900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200400" y="3944428"/>
                <a:ext cx="5715000" cy="0"/>
              </a:xfrm>
              <a:prstGeom prst="line">
                <a:avLst/>
              </a:prstGeom>
              <a:ln>
                <a:solidFill>
                  <a:srgbClr val="E47B1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文本框 3"/>
          <p:cNvSpPr txBox="1"/>
          <p:nvPr/>
        </p:nvSpPr>
        <p:spPr>
          <a:xfrm>
            <a:off x="4166123" y="2785634"/>
            <a:ext cx="407379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spc="60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课文赏析</a:t>
            </a:r>
            <a:endParaRPr kumimoji="1" lang="zh-CN" altLang="en-US" sz="4800" dirty="0">
              <a:solidFill>
                <a:srgbClr val="E47B1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4381394" y="3614721"/>
            <a:ext cx="382950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zh-CN" altLang="en-US" sz="1250" noProof="1">
                <a:solidFill>
                  <a:schemeClr val="bg1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Arial" panose="020B0604020202020204" pitchFamily="34" charset="0"/>
              </a:rPr>
              <a:t>添加相关标题文字添加相关标题文字相关标题文字</a:t>
            </a:r>
            <a:endParaRPr lang="en-US" altLang="zh-CN" sz="1250" noProof="1">
              <a:solidFill>
                <a:schemeClr val="bg1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2"/>
            <a:ext cx="10843722" cy="729356"/>
            <a:chOff x="-2655131" y="549903"/>
            <a:chExt cx="10843722" cy="729356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课文赏析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8" name="内容占位符 2"/>
          <p:cNvSpPr txBox="1"/>
          <p:nvPr/>
        </p:nvSpPr>
        <p:spPr>
          <a:xfrm>
            <a:off x="903711" y="1566902"/>
            <a:ext cx="5705156" cy="3450421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奶油小甜心-by阿沫" panose="040F0700000000000000" pitchFamily="82" charset="-122"/>
              </a:rPr>
              <a:t>秋天来啦， 秋天来啦</a:t>
            </a:r>
            <a:r>
              <a:rPr lang="zh-CN" altLang="en-US" sz="36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，山野就是美丽的图画。</a:t>
            </a:r>
            <a:endParaRPr lang="zh-CN" altLang="en-US" sz="36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36" y="2888124"/>
            <a:ext cx="4026694" cy="2516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83154" y="263972"/>
            <a:ext cx="10843722" cy="729356"/>
            <a:chOff x="-2655131" y="549903"/>
            <a:chExt cx="10843722" cy="729356"/>
          </a:xfrm>
        </p:grpSpPr>
        <p:sp>
          <p:nvSpPr>
            <p:cNvPr id="7" name="矩形 6"/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138419" y="549903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kumimoji="1" lang="zh-CN" altLang="en-US" sz="3200" spc="600">
                  <a:solidFill>
                    <a:srgbClr val="E47B1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课文赏析</a:t>
              </a:r>
              <a:endParaRPr kumimoji="1" lang="zh-CN" altLang="en-US" sz="3200" dirty="0">
                <a:solidFill>
                  <a:srgbClr val="E47B1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136263" y="1079204"/>
              <a:ext cx="3255323" cy="20005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Arial" panose="020B0604020202020204" pitchFamily="34" charset="0"/>
                </a:rPr>
                <a:t>CLICK TO ADD CAPTION TEXT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E47B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43" y="3567247"/>
            <a:ext cx="3762614" cy="268600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64115" y="225283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E47B1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梨树挂起金黄的灯笼</a:t>
            </a:r>
            <a:endParaRPr lang="zh-CN" altLang="en-US" sz="4800" dirty="0">
              <a:solidFill>
                <a:srgbClr val="E47B1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ISPRING_ULTRA_SCORM_TRACKING_SLIDES" val="1"/>
  <p:tag name="GENSWF_OUTPUT_FILE_NAME" val="33"/>
  <p:tag name="ISPRING_PRESENTATION_TITLE" val="人教版二年级语文课件PPT秋天的童话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WPS 演示</Application>
  <PresentationFormat>自定义</PresentationFormat>
  <Paragraphs>203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24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NumberOnly</vt:lpstr>
      <vt:lpstr>汉仪小麦体简</vt:lpstr>
      <vt:lpstr>仿宋_GB2312</vt:lpstr>
      <vt:lpstr>Lato Black</vt:lpstr>
      <vt:lpstr>华文中宋</vt:lpstr>
      <vt:lpstr>华文新魏</vt:lpstr>
      <vt:lpstr>奶油小甜心-by阿沫</vt:lpstr>
      <vt:lpstr>微软雅黑</vt:lpstr>
      <vt:lpstr>Arial Unicode MS</vt:lpstr>
      <vt:lpstr>等线</vt:lpstr>
      <vt:lpstr>仿宋</vt:lpstr>
      <vt:lpstr>Lato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秋天主题PPT模板</dc:subject>
  <dc:creator>小Q</dc:creator>
  <dcterms:created xsi:type="dcterms:W3CDTF">2021-08-15T10:54:57Z</dcterms:created>
  <dcterms:modified xsi:type="dcterms:W3CDTF">2021-08-15T10:54:57Z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66A872B808044104AA5CE35EE40564A4</vt:lpwstr>
  </property>
  <property fmtid="{D5CDD505-2E9C-101B-9397-08002B2CF9AE}" pid="3" name="KSOProductBuildVer">
    <vt:lpwstr>2052-11.1.0.10700</vt:lpwstr>
  </property>
</Properties>
</file>