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257" r:id="rId3"/>
    <p:sldId id="258" r:id="rId4"/>
    <p:sldId id="259" r:id="rId5"/>
    <p:sldId id="274" r:id="rId6"/>
    <p:sldId id="260" r:id="rId7"/>
    <p:sldId id="282" r:id="rId8"/>
    <p:sldId id="275" r:id="rId9"/>
    <p:sldId id="267" r:id="rId10"/>
    <p:sldId id="283" r:id="rId11"/>
    <p:sldId id="276" r:id="rId12"/>
    <p:sldId id="284" r:id="rId13"/>
    <p:sldId id="281" r:id="rId14"/>
    <p:sldId id="285" r:id="rId15"/>
    <p:sldId id="286" r:id="rId16"/>
    <p:sldId id="26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99"/>
    <a:srgbClr val="FFFFCC"/>
    <a:srgbClr val="CCECFF"/>
    <a:srgbClr val="CC9900"/>
    <a:srgbClr val="F10701"/>
    <a:srgbClr val="FE413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A293ABD-E482-4628-9BBD-0E68AFAC57A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93ABD-E482-4628-9BBD-0E68AFAC57AB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93ABD-E482-4628-9BBD-0E68AFAC57AB}" type="slidenum">
              <a:rPr lang="zh-CN" alt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6394FE-E946-47C6-9255-8705065549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A9EB1-AC5A-402E-A8B3-C368B9A627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9088" y="333375"/>
            <a:ext cx="2017712" cy="56880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905500" cy="56880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2023F-71DF-4D44-8D35-1B1545E6878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50FA3C-6621-42F5-978A-C6ABF66F57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BF54AD-A4D5-4964-B89F-AB262CC8976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1188" y="1989138"/>
            <a:ext cx="3924300" cy="4032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7888" y="1989138"/>
            <a:ext cx="3925887" cy="4032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E10DF0-69B1-451E-8A4E-D9963C0AFF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2C6F56-006A-4B75-BFF4-752B08210E3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7FB80-3404-4488-8830-0E52856CB1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005B9-0626-4513-8234-14EA75FFB9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B2847D-28DD-4E06-A78D-2FB914AB2F6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55A42C-F243-4165-B351-E0AB10D7EB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333375"/>
            <a:ext cx="771525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989138"/>
            <a:ext cx="8002587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 Unicode MS" panose="020B0604020202020204" pitchFamily="34" charset="-122"/>
                <a:ea typeface="Arial Unicode MS" panose="020B0604020202020204" pitchFamily="34" charset="-122"/>
              </a:defRPr>
            </a:lvl1pPr>
          </a:lstStyle>
          <a:p>
            <a:fld id="{F0665BEA-640C-49AA-A1B1-5AB564F374B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dabaoku.com/gif/088/imagepage/image6.htm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baoku.com/gif/088/imagepage/image6.ht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www.dabaoku.com/gif/088/imagepage/image6.htm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baoku.com/gif/088/imagepage/image6.ht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baoku.com/gif/088/imagepage/image6.ht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GIF"/><Relationship Id="rId4" Type="http://schemas.openxmlformats.org/officeDocument/2006/relationships/hyperlink" Target="http://www.dabaoku.com/gif/088/imagepage/image6.ht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baoku.com/gif/088/imagepage/image6.ht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971600" y="2420888"/>
            <a:ext cx="7056783" cy="100883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 smtClean="0">
                <a:solidFill>
                  <a:srgbClr val="0070C0"/>
                </a:solidFill>
                <a:latin typeface="方正姚体" panose="02010601030101010101" charset="-122"/>
                <a:ea typeface="方正姚体" panose="02010601030101010101" charset="-122"/>
              </a:rPr>
              <a:t>5.4 </a:t>
            </a:r>
            <a:r>
              <a:rPr lang="zh-CN" altLang="en-US" sz="3600" b="1" dirty="0" smtClean="0">
                <a:solidFill>
                  <a:srgbClr val="0070C0"/>
                </a:solidFill>
                <a:latin typeface="方正姚体" panose="02010601030101010101" charset="-122"/>
                <a:ea typeface="方正姚体" panose="02010601030101010101" charset="-122"/>
              </a:rPr>
              <a:t>一</a:t>
            </a:r>
            <a:r>
              <a:rPr lang="zh-CN" altLang="en-US" sz="3600" b="1" dirty="0">
                <a:solidFill>
                  <a:srgbClr val="0070C0"/>
                </a:solidFill>
                <a:latin typeface="方正姚体" panose="02010601030101010101" charset="-122"/>
                <a:ea typeface="方正姚体" panose="02010601030101010101" charset="-122"/>
              </a:rPr>
              <a:t>元一次方程的应</a:t>
            </a:r>
            <a:r>
              <a:rPr lang="zh-CN" altLang="en-US" sz="3600" b="1" dirty="0" smtClean="0">
                <a:solidFill>
                  <a:srgbClr val="0070C0"/>
                </a:solidFill>
                <a:latin typeface="方正姚体" panose="02010601030101010101" charset="-122"/>
                <a:ea typeface="方正姚体" panose="02010601030101010101" charset="-122"/>
              </a:rPr>
              <a:t>用</a:t>
            </a:r>
            <a:endParaRPr lang="zh-CN" altLang="en-US" sz="3600" b="1" dirty="0">
              <a:solidFill>
                <a:srgbClr val="0070C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01964" y="537321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4925" y="44450"/>
            <a:ext cx="1008063" cy="431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CC3300"/>
                </a:solidFill>
              </a:rPr>
              <a:t>例</a:t>
            </a:r>
            <a:r>
              <a:rPr lang="en-US" sz="36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89038" y="0"/>
            <a:ext cx="79549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000" b="1">
                <a:solidFill>
                  <a:schemeClr val="accent2"/>
                </a:solidFill>
                <a:latin typeface="Tahoma" panose="020B0604030504040204" pitchFamily="34" charset="0"/>
              </a:rPr>
              <a:t>A.B两地相距60千米，甲、乙两人分别同时从A、B两地骑自行车出发，相向而行。甲每小时比乙多行2千米，经过</a:t>
            </a:r>
            <a:r>
              <a:rPr lang="en-US" sz="30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000" b="1">
                <a:solidFill>
                  <a:schemeClr val="accent2"/>
                </a:solidFill>
                <a:latin typeface="Tahoma" panose="020B0604030504040204" pitchFamily="34" charset="0"/>
              </a:rPr>
              <a:t>小时后相遇。问甲、乙两人的速度分别是多少？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989138"/>
            <a:ext cx="1069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FF"/>
                </a:solidFill>
              </a:rPr>
              <a:t>解：</a:t>
            </a:r>
            <a:r>
              <a:rPr lang="zh-CN" altLang="en-US" sz="2800" b="1"/>
              <a:t>设乙的速度为</a:t>
            </a:r>
            <a:r>
              <a:rPr lang="en-US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/>
              <a:t>千米</a:t>
            </a:r>
            <a:r>
              <a:rPr lang="en-US" sz="2800" b="1"/>
              <a:t>/</a:t>
            </a:r>
            <a:r>
              <a:rPr lang="zh-CN" altLang="en-US" sz="2800" b="1"/>
              <a:t>时，则甲的速度为</a:t>
            </a:r>
            <a:r>
              <a:rPr lang="en-US" sz="2800" b="1"/>
              <a:t>(</a:t>
            </a:r>
            <a:r>
              <a:rPr lang="en-US" sz="2800" b="1" i="1">
                <a:latin typeface="Times New Roman" panose="02020603050405020304" pitchFamily="18" charset="0"/>
              </a:rPr>
              <a:t>x</a:t>
            </a:r>
            <a:r>
              <a:rPr lang="en-US" sz="2800" b="1"/>
              <a:t>+2)</a:t>
            </a:r>
            <a:r>
              <a:rPr lang="zh-CN" altLang="en-US" sz="2800" b="1"/>
              <a:t>千米</a:t>
            </a:r>
            <a:r>
              <a:rPr lang="en-US" sz="2800" b="1"/>
              <a:t>/</a:t>
            </a:r>
            <a:r>
              <a:rPr lang="zh-CN" altLang="en-US" sz="2800" b="1"/>
              <a:t>时</a:t>
            </a:r>
            <a:r>
              <a:rPr lang="en-US" sz="2800" b="1"/>
              <a:t>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5650" y="3357563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解这个方程得：</a:t>
            </a:r>
            <a:r>
              <a:rPr lang="en-US" sz="3200" b="1" i="1">
                <a:latin typeface="Times New Roman" panose="02020603050405020304" pitchFamily="18" charset="0"/>
              </a:rPr>
              <a:t>x</a:t>
            </a:r>
            <a:r>
              <a:rPr lang="en-US" sz="3200" b="1"/>
              <a:t> =14</a:t>
            </a:r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27088" y="4076700"/>
            <a:ext cx="7596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检验：</a:t>
            </a:r>
            <a:r>
              <a:rPr lang="en-US" sz="3200" b="1" i="1">
                <a:latin typeface="Times New Roman" panose="02020603050405020304" pitchFamily="18" charset="0"/>
              </a:rPr>
              <a:t>x</a:t>
            </a:r>
            <a:r>
              <a:rPr lang="en-US" sz="3200" b="1"/>
              <a:t>=14</a:t>
            </a:r>
            <a:r>
              <a:rPr lang="zh-CN" altLang="en-US" sz="3200" b="1"/>
              <a:t>适合方程，且符合题意</a:t>
            </a:r>
            <a:r>
              <a:rPr lang="en-US" sz="3200" b="1"/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-33338" y="5734050"/>
            <a:ext cx="986155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答：甲的速度为</a:t>
            </a:r>
            <a:r>
              <a:rPr lang="en-US" sz="3200" b="1"/>
              <a:t>16</a:t>
            </a:r>
            <a:r>
              <a:rPr lang="zh-CN" altLang="en-US" sz="3200" b="1"/>
              <a:t>千米</a:t>
            </a:r>
            <a:r>
              <a:rPr lang="en-US" sz="3200" b="1"/>
              <a:t>/</a:t>
            </a:r>
            <a:r>
              <a:rPr lang="zh-CN" altLang="en-US" sz="3200" b="1"/>
              <a:t>时，乙的速度为</a:t>
            </a:r>
            <a:r>
              <a:rPr lang="en-US" sz="3200" b="1"/>
              <a:t>14</a:t>
            </a:r>
            <a:r>
              <a:rPr lang="zh-CN" altLang="en-US" sz="3200" b="1"/>
              <a:t>千米</a:t>
            </a:r>
            <a:r>
              <a:rPr lang="en-US" sz="3200" b="1"/>
              <a:t>/</a:t>
            </a:r>
            <a:r>
              <a:rPr lang="zh-CN" altLang="en-US" sz="3200" b="1"/>
              <a:t>时</a:t>
            </a:r>
            <a:r>
              <a:rPr lang="en-US" sz="3200" b="1"/>
              <a:t>.</a:t>
            </a:r>
          </a:p>
        </p:txBody>
      </p:sp>
      <p:grpSp>
        <p:nvGrpSpPr>
          <p:cNvPr id="13320" name="Group 8"/>
          <p:cNvGrpSpPr/>
          <p:nvPr/>
        </p:nvGrpSpPr>
        <p:grpSpPr bwMode="auto">
          <a:xfrm>
            <a:off x="792163" y="2636838"/>
            <a:ext cx="7308850" cy="717550"/>
            <a:chOff x="0" y="0"/>
            <a:chExt cx="4604" cy="452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3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/>
                <a:t>根据题意得：</a:t>
              </a:r>
              <a:endParaRPr lang="en-US" sz="3200" b="1"/>
            </a:p>
          </p:txBody>
        </p:sp>
        <p:graphicFrame>
          <p:nvGraphicFramePr>
            <p:cNvPr id="13322" name="Object 10"/>
            <p:cNvGraphicFramePr>
              <a:graphicFrameLocks noChangeAspect="1"/>
            </p:cNvGraphicFramePr>
            <p:nvPr/>
          </p:nvGraphicFramePr>
          <p:xfrm>
            <a:off x="1474" y="59"/>
            <a:ext cx="3130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9" r:id="rId3" imgW="1117600" imgH="203200" progId="Equation.DSMT4">
                    <p:embed/>
                  </p:oleObj>
                </mc:Choice>
                <mc:Fallback>
                  <p:oleObj r:id="rId3" imgW="1117600" imgH="203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59"/>
                          <a:ext cx="3130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827088" y="4941888"/>
            <a:ext cx="7596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则甲的速度为</a:t>
            </a:r>
            <a:r>
              <a:rPr lang="en-US" sz="3200" b="1"/>
              <a:t>14+2=16</a:t>
            </a:r>
            <a:r>
              <a:rPr lang="zh-CN" altLang="en-US" sz="3200" b="1"/>
              <a:t>（千米</a:t>
            </a:r>
            <a:r>
              <a:rPr lang="en-US" sz="3200" b="1"/>
              <a:t>/</a:t>
            </a:r>
            <a:r>
              <a:rPr lang="zh-CN" altLang="en-US" sz="3200" b="1"/>
              <a:t>时）</a:t>
            </a:r>
          </a:p>
        </p:txBody>
      </p:sp>
      <p:grpSp>
        <p:nvGrpSpPr>
          <p:cNvPr id="13324" name="Group 12"/>
          <p:cNvGrpSpPr/>
          <p:nvPr/>
        </p:nvGrpSpPr>
        <p:grpSpPr bwMode="auto">
          <a:xfrm>
            <a:off x="539750" y="2852738"/>
            <a:ext cx="7729538" cy="2608262"/>
            <a:chOff x="0" y="0"/>
            <a:chExt cx="4869" cy="1643"/>
          </a:xfrm>
        </p:grpSpPr>
        <p:grpSp>
          <p:nvGrpSpPr>
            <p:cNvPr id="13325" name="Group 13"/>
            <p:cNvGrpSpPr/>
            <p:nvPr/>
          </p:nvGrpSpPr>
          <p:grpSpPr bwMode="auto">
            <a:xfrm>
              <a:off x="0" y="0"/>
              <a:ext cx="4869" cy="1193"/>
              <a:chOff x="0" y="0"/>
              <a:chExt cx="4869" cy="1193"/>
            </a:xfrm>
          </p:grpSpPr>
          <p:grpSp>
            <p:nvGrpSpPr>
              <p:cNvPr id="13326" name="Group 14"/>
              <p:cNvGrpSpPr/>
              <p:nvPr/>
            </p:nvGrpSpPr>
            <p:grpSpPr bwMode="auto">
              <a:xfrm flipH="1">
                <a:off x="4296" y="0"/>
                <a:ext cx="573" cy="542"/>
                <a:chOff x="0" y="0"/>
                <a:chExt cx="408" cy="363"/>
              </a:xfrm>
            </p:grpSpPr>
            <p:pic>
              <p:nvPicPr>
                <p:cNvPr id="13327" name="Picture 15" descr="zimo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08" cy="3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328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16"/>
                  <a:ext cx="90" cy="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543" y="593"/>
                <a:ext cx="36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543" y="291"/>
                <a:ext cx="0" cy="3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4213" y="291"/>
                <a:ext cx="0" cy="3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2951" y="291"/>
                <a:ext cx="0" cy="3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543" y="412"/>
                <a:ext cx="2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 flipH="1">
                <a:off x="2951" y="412"/>
                <a:ext cx="1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5" name="Text Box 23"/>
              <p:cNvSpPr txBox="1">
                <a:spLocks noChangeArrowheads="1"/>
              </p:cNvSpPr>
              <p:nvPr/>
            </p:nvSpPr>
            <p:spPr bwMode="auto">
              <a:xfrm>
                <a:off x="855" y="69"/>
                <a:ext cx="13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latin typeface="Tahoma" panose="020B0604030504040204" pitchFamily="34" charset="0"/>
                  </a:rPr>
                  <a:t>甲走</a:t>
                </a:r>
                <a:r>
                  <a:rPr lang="en-US" sz="2000" b="1">
                    <a:latin typeface="Tahoma" panose="020B0604030504040204" pitchFamily="34" charset="0"/>
                  </a:rPr>
                  <a:t>2</a:t>
                </a:r>
                <a:r>
                  <a:rPr lang="zh-CN" altLang="en-US" sz="2000" b="1">
                    <a:latin typeface="Tahoma" panose="020B0604030504040204" pitchFamily="34" charset="0"/>
                  </a:rPr>
                  <a:t>小时的路程</a:t>
                </a:r>
              </a:p>
            </p:txBody>
          </p:sp>
          <p:sp>
            <p:nvSpPr>
              <p:cNvPr id="13336" name="Text Box 24"/>
              <p:cNvSpPr txBox="1">
                <a:spLocks noChangeArrowheads="1"/>
              </p:cNvSpPr>
              <p:nvPr/>
            </p:nvSpPr>
            <p:spPr bwMode="auto">
              <a:xfrm>
                <a:off x="2966" y="42"/>
                <a:ext cx="12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乙走</a:t>
                </a:r>
                <a:r>
                  <a:rPr lang="en-US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2</a:t>
                </a:r>
                <a:r>
                  <a:rPr lang="zh-CN" altLang="en-US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小时的路程</a:t>
                </a:r>
              </a:p>
            </p:txBody>
          </p:sp>
          <p:sp>
            <p:nvSpPr>
              <p:cNvPr id="13337" name="Text Box 25"/>
              <p:cNvSpPr txBox="1">
                <a:spLocks noChangeArrowheads="1"/>
              </p:cNvSpPr>
              <p:nvPr/>
            </p:nvSpPr>
            <p:spPr bwMode="auto">
              <a:xfrm>
                <a:off x="199" y="512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3338" name="Text Box 26"/>
              <p:cNvSpPr txBox="1">
                <a:spLocks noChangeArrowheads="1"/>
              </p:cNvSpPr>
              <p:nvPr/>
            </p:nvSpPr>
            <p:spPr bwMode="auto">
              <a:xfrm>
                <a:off x="4270" y="472"/>
                <a:ext cx="2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3339" name="AutoShape 27"/>
              <p:cNvSpPr/>
              <p:nvPr/>
            </p:nvSpPr>
            <p:spPr bwMode="auto">
              <a:xfrm rot="5400000">
                <a:off x="2197" y="-1035"/>
                <a:ext cx="361" cy="3613"/>
              </a:xfrm>
              <a:prstGeom prst="rightBrace">
                <a:avLst>
                  <a:gd name="adj1" fmla="val 83403"/>
                  <a:gd name="adj2" fmla="val 50838"/>
                </a:avLst>
              </a:prstGeom>
              <a:noFill/>
              <a:ln w="9525">
                <a:solidFill>
                  <a:srgbClr val="00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1903" y="905"/>
                <a:ext cx="7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60</a:t>
                </a:r>
                <a:r>
                  <a:rPr lang="zh-CN" altLang="en-US" sz="2400" b="1">
                    <a:latin typeface="Tahoma" panose="020B0604030504040204" pitchFamily="34" charset="0"/>
                  </a:rPr>
                  <a:t>千米</a:t>
                </a:r>
              </a:p>
            </p:txBody>
          </p:sp>
          <p:pic>
            <p:nvPicPr>
              <p:cNvPr id="13341" name="Picture 29" descr="gif006.gif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flipH="1">
                <a:off x="0" y="92"/>
                <a:ext cx="469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342" name="Text Box 30"/>
            <p:cNvSpPr txBox="1">
              <a:spLocks noChangeArrowheads="1"/>
            </p:cNvSpPr>
            <p:nvPr/>
          </p:nvSpPr>
          <p:spPr bwMode="auto">
            <a:xfrm>
              <a:off x="363" y="1316"/>
              <a:ext cx="42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甲走</a:t>
              </a:r>
              <a:r>
                <a:rPr 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2</a:t>
              </a:r>
              <a:r>
                <a:rPr lang="zh-CN" alt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小时的路程</a:t>
              </a:r>
              <a:r>
                <a:rPr 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+</a:t>
              </a:r>
              <a:r>
                <a:rPr lang="zh-CN" alt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乙走</a:t>
              </a:r>
              <a:r>
                <a:rPr 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2</a:t>
              </a:r>
              <a:r>
                <a:rPr lang="zh-CN" alt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小时的路程</a:t>
              </a:r>
              <a:r>
                <a:rPr lang="en-US" sz="2800" b="1">
                  <a:solidFill>
                    <a:srgbClr val="990000"/>
                  </a:solidFill>
                  <a:latin typeface="Tahoma" panose="020B0604030504040204" pitchFamily="34" charset="0"/>
                </a:rPr>
                <a:t>=60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utoUpdateAnimBg="0"/>
      <p:bldP spid="13319" grpId="0" autoUpdateAnimBg="0"/>
      <p:bldP spid="133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23850" y="404813"/>
            <a:ext cx="1439863" cy="6477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CC3300"/>
                </a:solidFill>
              </a:rPr>
              <a:t>变式</a:t>
            </a:r>
            <a:r>
              <a:rPr lang="en-US" sz="3600" b="1">
                <a:solidFill>
                  <a:srgbClr val="CC3300"/>
                </a:solidFill>
              </a:rPr>
              <a:t>1</a:t>
            </a: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265113" y="3357563"/>
            <a:ext cx="8740775" cy="2335212"/>
            <a:chOff x="0" y="0"/>
            <a:chExt cx="5506" cy="1471"/>
          </a:xfrm>
        </p:grpSpPr>
        <p:grpSp>
          <p:nvGrpSpPr>
            <p:cNvPr id="14340" name="Group 4"/>
            <p:cNvGrpSpPr/>
            <p:nvPr/>
          </p:nvGrpSpPr>
          <p:grpSpPr bwMode="auto">
            <a:xfrm>
              <a:off x="68" y="0"/>
              <a:ext cx="5438" cy="1471"/>
              <a:chOff x="0" y="0"/>
              <a:chExt cx="4090" cy="1166"/>
            </a:xfrm>
          </p:grpSpPr>
          <p:sp>
            <p:nvSpPr>
              <p:cNvPr id="14341" name="Line 5"/>
              <p:cNvSpPr>
                <a:spLocks noChangeShapeType="1"/>
              </p:cNvSpPr>
              <p:nvPr/>
            </p:nvSpPr>
            <p:spPr bwMode="auto">
              <a:xfrm>
                <a:off x="272" y="703"/>
                <a:ext cx="3785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4081" y="76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3150" y="348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>
                <a:off x="305" y="257"/>
                <a:ext cx="378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5" name="Line 9"/>
              <p:cNvSpPr>
                <a:spLocks noChangeShapeType="1"/>
              </p:cNvSpPr>
              <p:nvPr/>
            </p:nvSpPr>
            <p:spPr bwMode="auto">
              <a:xfrm>
                <a:off x="3174" y="611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746" y="0"/>
                <a:ext cx="1012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latin typeface="Tahoma" panose="020B0604030504040204" pitchFamily="34" charset="0"/>
                  </a:rPr>
                  <a:t>甲走</a:t>
                </a:r>
                <a:r>
                  <a:rPr lang="en-US" sz="2000" b="1">
                    <a:latin typeface="Tahoma" panose="020B0604030504040204" pitchFamily="34" charset="0"/>
                  </a:rPr>
                  <a:t>5</a:t>
                </a:r>
                <a:r>
                  <a:rPr lang="zh-CN" altLang="en-US" sz="2000" b="1">
                    <a:latin typeface="Tahoma" panose="020B0604030504040204" pitchFamily="34" charset="0"/>
                  </a:rPr>
                  <a:t>小时的路程</a:t>
                </a:r>
              </a:p>
            </p:txBody>
          </p:sp>
          <p:sp>
            <p:nvSpPr>
              <p:cNvPr id="14347" name="Text Box 11"/>
              <p:cNvSpPr txBox="1">
                <a:spLocks noChangeArrowheads="1"/>
              </p:cNvSpPr>
              <p:nvPr/>
            </p:nvSpPr>
            <p:spPr bwMode="auto">
              <a:xfrm>
                <a:off x="3125" y="376"/>
                <a:ext cx="951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 乙走</a:t>
                </a:r>
                <a:r>
                  <a:rPr lang="en-US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5</a:t>
                </a:r>
                <a:r>
                  <a:rPr lang="zh-CN" altLang="en-US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小时的路程</a:t>
                </a:r>
              </a:p>
            </p:txBody>
          </p:sp>
          <p:sp>
            <p:nvSpPr>
              <p:cNvPr id="14348" name="Text Box 12"/>
              <p:cNvSpPr txBox="1">
                <a:spLocks noChangeArrowheads="1"/>
              </p:cNvSpPr>
              <p:nvPr/>
            </p:nvSpPr>
            <p:spPr bwMode="auto">
              <a:xfrm>
                <a:off x="0" y="642"/>
                <a:ext cx="186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4349" name="Text Box 13"/>
              <p:cNvSpPr txBox="1">
                <a:spLocks noChangeArrowheads="1"/>
              </p:cNvSpPr>
              <p:nvPr/>
            </p:nvSpPr>
            <p:spPr bwMode="auto">
              <a:xfrm>
                <a:off x="3105" y="756"/>
                <a:ext cx="187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4350" name="AutoShape 14"/>
              <p:cNvSpPr/>
              <p:nvPr/>
            </p:nvSpPr>
            <p:spPr bwMode="auto">
              <a:xfrm rot="5400000">
                <a:off x="1589" y="-590"/>
                <a:ext cx="272" cy="2858"/>
              </a:xfrm>
              <a:prstGeom prst="rightBrace">
                <a:avLst>
                  <a:gd name="adj1" fmla="val 87561"/>
                  <a:gd name="adj2" fmla="val 50838"/>
                </a:avLst>
              </a:prstGeom>
              <a:noFill/>
              <a:ln w="9525">
                <a:solidFill>
                  <a:srgbClr val="00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1348" y="938"/>
                <a:ext cx="56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60</a:t>
                </a:r>
                <a:r>
                  <a:rPr lang="zh-CN" altLang="en-US" sz="2400" b="1">
                    <a:latin typeface="Tahoma" panose="020B0604030504040204" pitchFamily="34" charset="0"/>
                  </a:rPr>
                  <a:t>千米</a:t>
                </a:r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>
                <a:off x="292" y="76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53" name="Group 17"/>
            <p:cNvGrpSpPr/>
            <p:nvPr/>
          </p:nvGrpSpPr>
          <p:grpSpPr bwMode="auto">
            <a:xfrm>
              <a:off x="3666" y="406"/>
              <a:ext cx="542" cy="458"/>
              <a:chOff x="0" y="0"/>
              <a:chExt cx="408" cy="363"/>
            </a:xfrm>
          </p:grpSpPr>
          <p:pic>
            <p:nvPicPr>
              <p:cNvPr id="14354" name="Picture 18" descr="zimo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40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5" name="Rectangle 19"/>
              <p:cNvSpPr>
                <a:spLocks noChangeArrowheads="1"/>
              </p:cNvSpPr>
              <p:nvPr/>
            </p:nvSpPr>
            <p:spPr bwMode="auto">
              <a:xfrm>
                <a:off x="0" y="16"/>
                <a:ext cx="90" cy="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4356" name="Picture 20" descr="gif006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367"/>
              <a:ext cx="40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042988" y="1125538"/>
            <a:ext cx="75612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A、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B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两地相距60千米，甲、乙两人分别同时从A、B两地骑自行车出发，</a:t>
            </a:r>
            <a:r>
              <a:rPr lang="zh-CN" altLang="en-US" sz="3200" b="1">
                <a:solidFill>
                  <a:srgbClr val="F10701"/>
                </a:solidFill>
                <a:latin typeface="Tahoma" panose="020B0604030504040204" pitchFamily="34" charset="0"/>
              </a:rPr>
              <a:t>同向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而行。甲的速度是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20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千米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/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时，经过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小时后相遇。问乙的速度是多少？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403350" y="5876925"/>
            <a:ext cx="6537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甲走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5</a:t>
            </a:r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小时的路程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-</a:t>
            </a:r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乙走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5</a:t>
            </a:r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小时的路程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=60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79388" y="71438"/>
            <a:ext cx="1079500" cy="404812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>
                <a:solidFill>
                  <a:srgbClr val="CC3300"/>
                </a:solidFill>
              </a:rPr>
              <a:t>变式</a:t>
            </a:r>
            <a:r>
              <a:rPr lang="en-US" sz="24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76375" y="188913"/>
            <a:ext cx="73437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A、</a:t>
            </a:r>
            <a:r>
              <a:rPr 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B</a:t>
            </a:r>
            <a:r>
              <a:rPr lang="zh-CN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两地相距60千米，甲、乙两人分别同时从A、B两地骑自行车出发，</a:t>
            </a:r>
            <a:r>
              <a:rPr lang="zh-CN" altLang="en-US" sz="2800" b="1">
                <a:solidFill>
                  <a:srgbClr val="F10701"/>
                </a:solidFill>
                <a:latin typeface="Tahoma" panose="020B0604030504040204" pitchFamily="34" charset="0"/>
              </a:rPr>
              <a:t>同向</a:t>
            </a:r>
            <a:r>
              <a:rPr lang="zh-CN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而行。甲的速度是</a:t>
            </a:r>
            <a:r>
              <a:rPr 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20</a:t>
            </a:r>
            <a:r>
              <a:rPr lang="zh-CN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千米</a:t>
            </a:r>
            <a:r>
              <a:rPr 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/</a:t>
            </a:r>
            <a:r>
              <a:rPr lang="zh-CN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时，经过</a:t>
            </a:r>
            <a:r>
              <a:rPr 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zh-CN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小时后相遇。问乙的速度是多少？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47700" y="2492375"/>
            <a:ext cx="10693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FF"/>
                </a:solidFill>
              </a:rPr>
              <a:t>解：</a:t>
            </a:r>
            <a:r>
              <a:rPr lang="zh-CN" altLang="en-US" sz="2800" b="1"/>
              <a:t>设乙的速度为</a:t>
            </a:r>
            <a:r>
              <a:rPr lang="en-US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/>
              <a:t>千米</a:t>
            </a:r>
            <a:r>
              <a:rPr lang="en-US" sz="2800" b="1"/>
              <a:t>/</a:t>
            </a:r>
            <a:r>
              <a:rPr lang="zh-CN" altLang="en-US" sz="2800" b="1"/>
              <a:t>时</a:t>
            </a:r>
            <a:r>
              <a:rPr lang="en-US" sz="2800" b="1"/>
              <a:t>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03350" y="4199224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解这个方程得：</a:t>
            </a:r>
            <a:r>
              <a:rPr lang="en-US" sz="3200" b="1" i="1" dirty="0">
                <a:latin typeface="Times New Roman" panose="02020603050405020304" pitchFamily="18" charset="0"/>
              </a:rPr>
              <a:t>x</a:t>
            </a:r>
            <a:r>
              <a:rPr lang="en-US" sz="3200" b="1" dirty="0"/>
              <a:t> =8</a:t>
            </a:r>
            <a:endParaRPr lang="en-US" dirty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403350" y="5272088"/>
            <a:ext cx="7596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检验：</a:t>
            </a:r>
            <a:r>
              <a:rPr lang="en-US" sz="3200" b="1" i="1" dirty="0">
                <a:latin typeface="Times New Roman" panose="02020603050405020304" pitchFamily="18" charset="0"/>
              </a:rPr>
              <a:t>x</a:t>
            </a:r>
            <a:r>
              <a:rPr lang="en-US" sz="3200" b="1" dirty="0"/>
              <a:t>=8</a:t>
            </a:r>
            <a:r>
              <a:rPr lang="zh-CN" altLang="en-US" sz="3200" b="1" dirty="0"/>
              <a:t>适合方程，且符合题意</a:t>
            </a:r>
            <a:r>
              <a:rPr lang="en-US" sz="3200" b="1" dirty="0"/>
              <a:t>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468710" y="5877272"/>
            <a:ext cx="986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答：乙的速度为</a:t>
            </a:r>
            <a:r>
              <a:rPr lang="en-US" sz="3200" b="1" dirty="0"/>
              <a:t>8</a:t>
            </a:r>
            <a:r>
              <a:rPr lang="zh-CN" altLang="en-US" sz="3200" b="1" dirty="0"/>
              <a:t>千米</a:t>
            </a:r>
            <a:r>
              <a:rPr lang="en-US" sz="3200" b="1" dirty="0"/>
              <a:t>/</a:t>
            </a:r>
            <a:r>
              <a:rPr lang="zh-CN" altLang="en-US" sz="3200" b="1" dirty="0"/>
              <a:t>时</a:t>
            </a:r>
            <a:r>
              <a:rPr lang="en-US" sz="3200" b="1" dirty="0"/>
              <a:t>.</a:t>
            </a:r>
          </a:p>
        </p:txBody>
      </p:sp>
      <p:grpSp>
        <p:nvGrpSpPr>
          <p:cNvPr id="15368" name="Group 8"/>
          <p:cNvGrpSpPr/>
          <p:nvPr/>
        </p:nvGrpSpPr>
        <p:grpSpPr bwMode="auto">
          <a:xfrm>
            <a:off x="1403350" y="3227388"/>
            <a:ext cx="5976938" cy="601662"/>
            <a:chOff x="0" y="0"/>
            <a:chExt cx="3765" cy="379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3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/>
                <a:t>根据题意得：</a:t>
              </a:r>
              <a:endParaRPr lang="en-US" sz="3200" b="1"/>
            </a:p>
          </p:txBody>
        </p:sp>
        <p:graphicFrame>
          <p:nvGraphicFramePr>
            <p:cNvPr id="15370" name="Object 10"/>
            <p:cNvGraphicFramePr>
              <a:graphicFrameLocks noChangeAspect="1"/>
            </p:cNvGraphicFramePr>
            <p:nvPr/>
          </p:nvGraphicFramePr>
          <p:xfrm>
            <a:off x="1678" y="0"/>
            <a:ext cx="2087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7" r:id="rId3" imgW="977265" imgH="177800" progId="Equation.DSMT4">
                    <p:embed/>
                  </p:oleObj>
                </mc:Choice>
                <mc:Fallback>
                  <p:oleObj r:id="rId3" imgW="977265" imgH="177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8" y="0"/>
                          <a:ext cx="2087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71" name="Group 11"/>
          <p:cNvGrpSpPr/>
          <p:nvPr/>
        </p:nvGrpSpPr>
        <p:grpSpPr bwMode="auto">
          <a:xfrm>
            <a:off x="0" y="2101850"/>
            <a:ext cx="8740775" cy="3114675"/>
            <a:chOff x="0" y="0"/>
            <a:chExt cx="5506" cy="1962"/>
          </a:xfrm>
        </p:grpSpPr>
        <p:grpSp>
          <p:nvGrpSpPr>
            <p:cNvPr id="15372" name="Group 12"/>
            <p:cNvGrpSpPr/>
            <p:nvPr/>
          </p:nvGrpSpPr>
          <p:grpSpPr bwMode="auto">
            <a:xfrm>
              <a:off x="0" y="0"/>
              <a:ext cx="5506" cy="1471"/>
              <a:chOff x="0" y="0"/>
              <a:chExt cx="5506" cy="1471"/>
            </a:xfrm>
          </p:grpSpPr>
          <p:grpSp>
            <p:nvGrpSpPr>
              <p:cNvPr id="15373" name="Group 13"/>
              <p:cNvGrpSpPr/>
              <p:nvPr/>
            </p:nvGrpSpPr>
            <p:grpSpPr bwMode="auto">
              <a:xfrm>
                <a:off x="68" y="0"/>
                <a:ext cx="5438" cy="1471"/>
                <a:chOff x="0" y="0"/>
                <a:chExt cx="4090" cy="1166"/>
              </a:xfrm>
            </p:grpSpPr>
            <p:sp>
              <p:nvSpPr>
                <p:cNvPr id="15374" name="Line 14"/>
                <p:cNvSpPr>
                  <a:spLocks noChangeShapeType="1"/>
                </p:cNvSpPr>
                <p:nvPr/>
              </p:nvSpPr>
              <p:spPr bwMode="auto">
                <a:xfrm>
                  <a:off x="272" y="703"/>
                  <a:ext cx="3785" cy="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4081" y="76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3150" y="348"/>
                  <a:ext cx="0" cy="3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7" name="Line 17"/>
                <p:cNvSpPr>
                  <a:spLocks noChangeShapeType="1"/>
                </p:cNvSpPr>
                <p:nvPr/>
              </p:nvSpPr>
              <p:spPr bwMode="auto">
                <a:xfrm>
                  <a:off x="305" y="257"/>
                  <a:ext cx="378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3174" y="611"/>
                  <a:ext cx="907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46" y="0"/>
                  <a:ext cx="1012" cy="1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000" b="1">
                      <a:latin typeface="Tahoma" panose="020B0604030504040204" pitchFamily="34" charset="0"/>
                    </a:rPr>
                    <a:t>甲走</a:t>
                  </a:r>
                  <a:r>
                    <a:rPr lang="en-US" sz="2000" b="1">
                      <a:latin typeface="Tahoma" panose="020B0604030504040204" pitchFamily="34" charset="0"/>
                    </a:rPr>
                    <a:t>5</a:t>
                  </a:r>
                  <a:r>
                    <a:rPr lang="zh-CN" altLang="en-US" sz="2000" b="1">
                      <a:latin typeface="Tahoma" panose="020B0604030504040204" pitchFamily="34" charset="0"/>
                    </a:rPr>
                    <a:t>小时的路程</a:t>
                  </a:r>
                </a:p>
              </p:txBody>
            </p:sp>
            <p:sp>
              <p:nvSpPr>
                <p:cNvPr id="153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5" y="376"/>
                  <a:ext cx="920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b="1">
                      <a:solidFill>
                        <a:srgbClr val="F10701"/>
                      </a:solidFill>
                      <a:latin typeface="Tahoma" panose="020B0604030504040204" pitchFamily="34" charset="0"/>
                    </a:rPr>
                    <a:t>乙走</a:t>
                  </a:r>
                  <a:r>
                    <a:rPr lang="en-US" b="1">
                      <a:solidFill>
                        <a:srgbClr val="F10701"/>
                      </a:solidFill>
                      <a:latin typeface="Tahoma" panose="020B0604030504040204" pitchFamily="34" charset="0"/>
                    </a:rPr>
                    <a:t>5</a:t>
                  </a:r>
                  <a:r>
                    <a:rPr lang="zh-CN" altLang="en-US" b="1">
                      <a:solidFill>
                        <a:srgbClr val="F10701"/>
                      </a:solidFill>
                      <a:latin typeface="Tahoma" panose="020B0604030504040204" pitchFamily="34" charset="0"/>
                    </a:rPr>
                    <a:t>小时的路程</a:t>
                  </a:r>
                </a:p>
              </p:txBody>
            </p:sp>
            <p:sp>
              <p:nvSpPr>
                <p:cNvPr id="153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0" y="642"/>
                  <a:ext cx="186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latin typeface="Tahoma" panose="020B0604030504040204" pitchFamily="34" charset="0"/>
                    </a:rPr>
                    <a:t>A</a:t>
                  </a:r>
                </a:p>
              </p:txBody>
            </p:sp>
            <p:sp>
              <p:nvSpPr>
                <p:cNvPr id="1538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105" y="756"/>
                  <a:ext cx="187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latin typeface="Tahoma" panose="020B0604030504040204" pitchFamily="34" charset="0"/>
                    </a:rPr>
                    <a:t>B</a:t>
                  </a:r>
                </a:p>
              </p:txBody>
            </p:sp>
            <p:sp>
              <p:nvSpPr>
                <p:cNvPr id="15383" name="AutoShape 23"/>
                <p:cNvSpPr/>
                <p:nvPr/>
              </p:nvSpPr>
              <p:spPr bwMode="auto">
                <a:xfrm rot="5400000">
                  <a:off x="1589" y="-590"/>
                  <a:ext cx="272" cy="2858"/>
                </a:xfrm>
                <a:prstGeom prst="rightBrace">
                  <a:avLst>
                    <a:gd name="adj1" fmla="val 87561"/>
                    <a:gd name="adj2" fmla="val 50838"/>
                  </a:avLst>
                </a:prstGeom>
                <a:noFill/>
                <a:ln w="9525">
                  <a:solidFill>
                    <a:srgbClr val="0000CC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48" y="938"/>
                  <a:ext cx="561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latin typeface="Tahoma" panose="020B0604030504040204" pitchFamily="34" charset="0"/>
                    </a:rPr>
                    <a:t>60</a:t>
                  </a:r>
                  <a:r>
                    <a:rPr lang="zh-CN" altLang="en-US" sz="2400" b="1" dirty="0">
                      <a:latin typeface="Tahoma" panose="020B0604030504040204" pitchFamily="34" charset="0"/>
                    </a:rPr>
                    <a:t>千米</a:t>
                  </a:r>
                </a:p>
              </p:txBody>
            </p:sp>
            <p:sp>
              <p:nvSpPr>
                <p:cNvPr id="15385" name="Line 25"/>
                <p:cNvSpPr>
                  <a:spLocks noChangeShapeType="1"/>
                </p:cNvSpPr>
                <p:nvPr/>
              </p:nvSpPr>
              <p:spPr bwMode="auto">
                <a:xfrm>
                  <a:off x="292" y="76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386" name="Group 26"/>
              <p:cNvGrpSpPr/>
              <p:nvPr/>
            </p:nvGrpSpPr>
            <p:grpSpPr bwMode="auto">
              <a:xfrm>
                <a:off x="3666" y="406"/>
                <a:ext cx="542" cy="458"/>
                <a:chOff x="0" y="0"/>
                <a:chExt cx="408" cy="363"/>
              </a:xfrm>
            </p:grpSpPr>
            <p:pic>
              <p:nvPicPr>
                <p:cNvPr id="15387" name="Picture 27" descr="zimo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08" cy="3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5388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6"/>
                  <a:ext cx="90" cy="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pic>
            <p:nvPicPr>
              <p:cNvPr id="15389" name="Picture 29" descr="gif006.gif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flipH="1">
                <a:off x="0" y="367"/>
                <a:ext cx="400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925" y="1635"/>
              <a:ext cx="41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甲走</a:t>
              </a:r>
              <a:r>
                <a:rPr 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5</a:t>
              </a:r>
              <a:r>
                <a:rPr lang="zh-CN" alt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小时的路程</a:t>
              </a:r>
              <a:r>
                <a:rPr 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-</a:t>
              </a:r>
              <a:r>
                <a:rPr lang="zh-CN" alt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乙走</a:t>
              </a:r>
              <a:r>
                <a:rPr 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5</a:t>
              </a:r>
              <a:r>
                <a:rPr lang="zh-CN" alt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小时的路程</a:t>
              </a:r>
              <a:r>
                <a:rPr lang="en-US" sz="2800" b="1" dirty="0">
                  <a:solidFill>
                    <a:srgbClr val="990000"/>
                  </a:solidFill>
                  <a:latin typeface="Tahoma" panose="020B0604030504040204" pitchFamily="34" charset="0"/>
                </a:rPr>
                <a:t>=60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6" grpId="0" autoUpdateAnimBg="0"/>
      <p:bldP spid="1536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6513" y="117475"/>
            <a:ext cx="1439862" cy="6477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CC3300"/>
                </a:solidFill>
              </a:rPr>
              <a:t>变式</a:t>
            </a:r>
            <a:r>
              <a:rPr lang="en-US" sz="36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835183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甲、乙两人同时从A、B两地骑自行车出发，相向而行。出发后经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时两人相遇。已知在相遇时乙比甲多行了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60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千米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相遇后经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时乙到达Ａ地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.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问甲、乙行驶的速度分别是多少</a:t>
            </a:r>
            <a:r>
              <a:rPr 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?</a:t>
            </a:r>
          </a:p>
          <a:p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323850" y="3716338"/>
            <a:ext cx="8382000" cy="1749425"/>
            <a:chOff x="0" y="0"/>
            <a:chExt cx="5280" cy="1102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635" y="431"/>
              <a:ext cx="13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Tahoma" panose="020B0604030504040204" pitchFamily="34" charset="0"/>
                </a:rPr>
                <a:t>甲走</a:t>
              </a:r>
              <a:r>
                <a:rPr lang="en-US" sz="2000" b="1">
                  <a:latin typeface="Tahoma" panose="020B0604030504040204" pitchFamily="34" charset="0"/>
                </a:rPr>
                <a:t>3</a:t>
              </a:r>
              <a:r>
                <a:rPr lang="zh-CN" altLang="en-US" sz="2000" b="1">
                  <a:latin typeface="Tahoma" panose="020B0604030504040204" pitchFamily="34" charset="0"/>
                </a:rPr>
                <a:t>小时的路程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2721" y="0"/>
              <a:ext cx="1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乙走</a:t>
              </a:r>
              <a:r>
                <a:rPr 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3</a:t>
              </a:r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小时的路程</a:t>
              </a:r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2009" y="215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4565" y="280"/>
              <a:ext cx="0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258" y="658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4539" y="81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B</a:t>
              </a:r>
            </a:p>
          </p:txBody>
        </p:sp>
        <p:grpSp>
          <p:nvGrpSpPr>
            <p:cNvPr id="16395" name="Group 11"/>
            <p:cNvGrpSpPr/>
            <p:nvPr/>
          </p:nvGrpSpPr>
          <p:grpSpPr bwMode="auto">
            <a:xfrm flipH="1">
              <a:off x="4717" y="273"/>
              <a:ext cx="563" cy="496"/>
              <a:chOff x="0" y="0"/>
              <a:chExt cx="408" cy="363"/>
            </a:xfrm>
          </p:grpSpPr>
          <p:pic>
            <p:nvPicPr>
              <p:cNvPr id="16396" name="Picture 12" descr="zimo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40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0" y="16"/>
                <a:ext cx="90" cy="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6398" name="Picture 14" descr="gif006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91"/>
              <a:ext cx="557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633" y="773"/>
              <a:ext cx="39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633" y="215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flipH="1">
              <a:off x="2009" y="363"/>
              <a:ext cx="256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635" y="681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3" name="Group 19"/>
          <p:cNvGrpSpPr/>
          <p:nvPr/>
        </p:nvGrpSpPr>
        <p:grpSpPr bwMode="auto">
          <a:xfrm>
            <a:off x="1331913" y="3824288"/>
            <a:ext cx="2206625" cy="468312"/>
            <a:chOff x="0" y="0"/>
            <a:chExt cx="1390" cy="295"/>
          </a:xfrm>
        </p:grpSpPr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>
              <a:off x="0" y="295"/>
              <a:ext cx="1361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45" y="0"/>
              <a:ext cx="1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乙走</a:t>
              </a:r>
              <a:r>
                <a:rPr 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1</a:t>
              </a:r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小时的路程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07950" y="44450"/>
            <a:ext cx="1079500" cy="35877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CC3300"/>
                </a:solidFill>
              </a:rPr>
              <a:t>变式</a:t>
            </a:r>
            <a:r>
              <a:rPr lang="en-US" sz="28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49788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甲、乙同时从A、B两地骑自行车出发，相向而行。出发后经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时相遇。已知相遇时乙比甲多行了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60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千米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, 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相遇后经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时乙到达Ａ地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.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问甲、乙行驶的速度分别是多少</a:t>
            </a:r>
            <a:r>
              <a:rPr lang="en-US" sz="2800" b="1" dirty="0" smtClean="0">
                <a:solidFill>
                  <a:schemeClr val="accent2"/>
                </a:solidFill>
                <a:latin typeface="Tahoma" panose="020B0604030504040204" pitchFamily="34" charset="0"/>
              </a:rPr>
              <a:t>?</a:t>
            </a:r>
            <a:endParaRPr lang="en-US" sz="2800" b="1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17412" name="Group 4"/>
          <p:cNvGrpSpPr/>
          <p:nvPr/>
        </p:nvGrpSpPr>
        <p:grpSpPr bwMode="auto">
          <a:xfrm>
            <a:off x="323850" y="2349500"/>
            <a:ext cx="8382000" cy="1749425"/>
            <a:chOff x="0" y="0"/>
            <a:chExt cx="5280" cy="1102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635" y="431"/>
              <a:ext cx="13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Tahoma" panose="020B0604030504040204" pitchFamily="34" charset="0"/>
                </a:rPr>
                <a:t>甲走</a:t>
              </a:r>
              <a:r>
                <a:rPr lang="en-US" sz="2000" b="1">
                  <a:latin typeface="Tahoma" panose="020B0604030504040204" pitchFamily="34" charset="0"/>
                </a:rPr>
                <a:t>3</a:t>
              </a:r>
              <a:r>
                <a:rPr lang="zh-CN" altLang="en-US" sz="2000" b="1">
                  <a:latin typeface="Tahoma" panose="020B0604030504040204" pitchFamily="34" charset="0"/>
                </a:rPr>
                <a:t>小时的路程</a:t>
              </a: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2721" y="0"/>
              <a:ext cx="1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乙走</a:t>
              </a:r>
              <a:r>
                <a:rPr 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3</a:t>
              </a:r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小时的路程</a:t>
              </a:r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2009" y="215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4565" y="280"/>
              <a:ext cx="0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58" y="658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539" y="81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B</a:t>
              </a:r>
            </a:p>
          </p:txBody>
        </p:sp>
        <p:grpSp>
          <p:nvGrpSpPr>
            <p:cNvPr id="17419" name="Group 11"/>
            <p:cNvGrpSpPr/>
            <p:nvPr/>
          </p:nvGrpSpPr>
          <p:grpSpPr bwMode="auto">
            <a:xfrm flipH="1">
              <a:off x="4717" y="273"/>
              <a:ext cx="563" cy="496"/>
              <a:chOff x="0" y="0"/>
              <a:chExt cx="408" cy="363"/>
            </a:xfrm>
          </p:grpSpPr>
          <p:pic>
            <p:nvPicPr>
              <p:cNvPr id="17420" name="Picture 12" descr="zimo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40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0" y="16"/>
                <a:ext cx="90" cy="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7422" name="Picture 14" descr="gif006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91"/>
              <a:ext cx="557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633" y="773"/>
              <a:ext cx="39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633" y="215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H="1">
              <a:off x="2009" y="363"/>
              <a:ext cx="256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635" y="681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 flipH="1">
              <a:off x="635" y="363"/>
              <a:ext cx="1361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680" y="68"/>
              <a:ext cx="1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乙走</a:t>
              </a:r>
              <a:r>
                <a:rPr 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1</a:t>
              </a:r>
              <a:r>
                <a:rPr lang="zh-CN" altLang="en-US" sz="2000" b="1">
                  <a:solidFill>
                    <a:srgbClr val="F10701"/>
                  </a:solidFill>
                  <a:latin typeface="Tahoma" panose="020B0604030504040204" pitchFamily="34" charset="0"/>
                </a:rPr>
                <a:t>小时的路程</a:t>
              </a:r>
            </a:p>
          </p:txBody>
        </p:sp>
      </p:grp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68313" y="1735138"/>
            <a:ext cx="3598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492500" y="1341438"/>
            <a:ext cx="5040313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23850" y="4076700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甲</a:t>
            </a:r>
            <a:r>
              <a:rPr lang="en-US" sz="2800" b="1"/>
              <a:t>3</a:t>
            </a:r>
            <a:r>
              <a:rPr lang="zh-CN" altLang="en-US" sz="2800" b="1"/>
              <a:t>小时所走的路程与乙</a:t>
            </a:r>
            <a:r>
              <a:rPr lang="en-US" sz="2800" b="1"/>
              <a:t>1</a:t>
            </a:r>
            <a:r>
              <a:rPr lang="zh-CN" altLang="en-US" sz="2800" b="1"/>
              <a:t>小时所走的路程一样多，则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755650" y="4652963"/>
            <a:ext cx="3597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990000"/>
                </a:solidFill>
              </a:rPr>
              <a:t>则乙的速度是甲的</a:t>
            </a:r>
            <a:r>
              <a:rPr lang="en-US" sz="2800" b="1">
                <a:solidFill>
                  <a:srgbClr val="990000"/>
                </a:solidFill>
              </a:rPr>
              <a:t>3</a:t>
            </a:r>
            <a:r>
              <a:rPr lang="zh-CN" altLang="en-US" sz="2800" b="1">
                <a:solidFill>
                  <a:srgbClr val="990000"/>
                </a:solidFill>
              </a:rPr>
              <a:t>倍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395288" y="5300663"/>
            <a:ext cx="6305550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accent2"/>
                </a:solidFill>
              </a:rPr>
              <a:t>乙</a:t>
            </a:r>
            <a:r>
              <a:rPr lang="en-US" sz="2800" b="1">
                <a:solidFill>
                  <a:schemeClr val="accent2"/>
                </a:solidFill>
              </a:rPr>
              <a:t>3</a:t>
            </a:r>
            <a:r>
              <a:rPr lang="zh-CN" altLang="en-US" sz="2800" b="1">
                <a:solidFill>
                  <a:schemeClr val="accent2"/>
                </a:solidFill>
              </a:rPr>
              <a:t>小时走的路程</a:t>
            </a:r>
            <a:r>
              <a:rPr lang="en-US" sz="2800" b="1">
                <a:solidFill>
                  <a:schemeClr val="accent2"/>
                </a:solidFill>
              </a:rPr>
              <a:t>-</a:t>
            </a:r>
            <a:r>
              <a:rPr lang="zh-CN" altLang="en-US" sz="2800" b="1">
                <a:solidFill>
                  <a:schemeClr val="accent2"/>
                </a:solidFill>
              </a:rPr>
              <a:t>甲</a:t>
            </a:r>
            <a:r>
              <a:rPr lang="en-US" sz="2800" b="1">
                <a:solidFill>
                  <a:schemeClr val="accent2"/>
                </a:solidFill>
              </a:rPr>
              <a:t>3</a:t>
            </a:r>
            <a:r>
              <a:rPr lang="zh-CN" altLang="en-US" sz="2800" b="1">
                <a:solidFill>
                  <a:schemeClr val="accent2"/>
                </a:solidFill>
              </a:rPr>
              <a:t>小时走的路程</a:t>
            </a:r>
            <a:r>
              <a:rPr lang="en-US" sz="2800" b="1">
                <a:solidFill>
                  <a:schemeClr val="accent2"/>
                </a:solidFill>
              </a:rPr>
              <a:t>=60</a:t>
            </a:r>
            <a:endParaRPr lang="zh-CN" altLang="en-US" sz="28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 animBg="1"/>
      <p:bldP spid="17430" grpId="0" animBg="1"/>
      <p:bldP spid="17431" grpId="0" autoUpdateAnimBg="0"/>
      <p:bldP spid="17432" grpId="0" autoUpdateAnimBg="0"/>
      <p:bldP spid="174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950" y="44450"/>
            <a:ext cx="1079500" cy="35877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CC3300"/>
                </a:solidFill>
              </a:rPr>
              <a:t>变式</a:t>
            </a:r>
            <a:r>
              <a:rPr lang="en-US" sz="28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49788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甲、乙同时从A、B两地骑自行车出发，相向而行。出发后经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时相遇。已知相遇时乙比甲多行了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60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千米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, 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相遇后经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时乙到达Ａ地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.</a:t>
            </a: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问甲、乙行驶的速度分别是多少</a:t>
            </a:r>
            <a:r>
              <a:rPr lang="en-US" sz="2800" b="1" dirty="0">
                <a:solidFill>
                  <a:schemeClr val="accent2"/>
                </a:solidFill>
                <a:latin typeface="Tahoma" panose="020B0604030504040204" pitchFamily="34" charset="0"/>
              </a:rPr>
              <a:t>?</a:t>
            </a:r>
          </a:p>
          <a:p>
            <a:endParaRPr lang="zh-CN" altLang="en-US" sz="2800" b="1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68313" y="1735138"/>
            <a:ext cx="3598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492500" y="1341438"/>
            <a:ext cx="5040313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38" name="Group 6"/>
          <p:cNvGrpSpPr/>
          <p:nvPr/>
        </p:nvGrpSpPr>
        <p:grpSpPr bwMode="auto">
          <a:xfrm>
            <a:off x="323850" y="2565400"/>
            <a:ext cx="8496300" cy="3551238"/>
            <a:chOff x="0" y="0"/>
            <a:chExt cx="5352" cy="2237"/>
          </a:xfrm>
        </p:grpSpPr>
        <p:grpSp>
          <p:nvGrpSpPr>
            <p:cNvPr id="18439" name="Group 7"/>
            <p:cNvGrpSpPr/>
            <p:nvPr/>
          </p:nvGrpSpPr>
          <p:grpSpPr bwMode="auto">
            <a:xfrm>
              <a:off x="0" y="0"/>
              <a:ext cx="5280" cy="1102"/>
              <a:chOff x="0" y="0"/>
              <a:chExt cx="5280" cy="1102"/>
            </a:xfrm>
          </p:grpSpPr>
          <p:sp>
            <p:nvSpPr>
              <p:cNvPr id="18440" name="Text Box 8"/>
              <p:cNvSpPr txBox="1">
                <a:spLocks noChangeArrowheads="1"/>
              </p:cNvSpPr>
              <p:nvPr/>
            </p:nvSpPr>
            <p:spPr bwMode="auto">
              <a:xfrm>
                <a:off x="635" y="431"/>
                <a:ext cx="136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Tahoma" panose="020B0604030504040204" pitchFamily="34" charset="0"/>
                  </a:rPr>
                  <a:t>甲走</a:t>
                </a:r>
                <a:r>
                  <a:rPr lang="en-US" sz="2000" b="1">
                    <a:latin typeface="Tahoma" panose="020B0604030504040204" pitchFamily="34" charset="0"/>
                  </a:rPr>
                  <a:t>3</a:t>
                </a:r>
                <a:r>
                  <a:rPr lang="zh-CN" altLang="en-US" sz="2000" b="1">
                    <a:latin typeface="Tahoma" panose="020B0604030504040204" pitchFamily="34" charset="0"/>
                  </a:rPr>
                  <a:t>小时的路程</a:t>
                </a:r>
              </a:p>
            </p:txBody>
          </p:sp>
          <p:sp>
            <p:nvSpPr>
              <p:cNvPr id="18441" name="Text Box 9"/>
              <p:cNvSpPr txBox="1">
                <a:spLocks noChangeArrowheads="1"/>
              </p:cNvSpPr>
              <p:nvPr/>
            </p:nvSpPr>
            <p:spPr bwMode="auto">
              <a:xfrm>
                <a:off x="2721" y="0"/>
                <a:ext cx="13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乙走</a:t>
                </a:r>
                <a:r>
                  <a:rPr lang="en-US" sz="2000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3</a:t>
                </a:r>
                <a:r>
                  <a:rPr lang="zh-CN" altLang="en-US" sz="2000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小时的路程</a:t>
                </a:r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2009" y="215"/>
                <a:ext cx="0" cy="5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4565" y="280"/>
                <a:ext cx="0" cy="48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4" name="Text Box 12"/>
              <p:cNvSpPr txBox="1">
                <a:spLocks noChangeArrowheads="1"/>
              </p:cNvSpPr>
              <p:nvPr/>
            </p:nvSpPr>
            <p:spPr bwMode="auto">
              <a:xfrm>
                <a:off x="258" y="658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8445" name="Text Box 13"/>
              <p:cNvSpPr txBox="1">
                <a:spLocks noChangeArrowheads="1"/>
              </p:cNvSpPr>
              <p:nvPr/>
            </p:nvSpPr>
            <p:spPr bwMode="auto">
              <a:xfrm>
                <a:off x="4539" y="814"/>
                <a:ext cx="2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ahoma" panose="020B0604030504040204" pitchFamily="34" charset="0"/>
                  </a:rPr>
                  <a:t>B</a:t>
                </a:r>
              </a:p>
            </p:txBody>
          </p:sp>
          <p:grpSp>
            <p:nvGrpSpPr>
              <p:cNvPr id="18446" name="Group 14"/>
              <p:cNvGrpSpPr/>
              <p:nvPr/>
            </p:nvGrpSpPr>
            <p:grpSpPr bwMode="auto">
              <a:xfrm flipH="1">
                <a:off x="4717" y="273"/>
                <a:ext cx="563" cy="496"/>
                <a:chOff x="0" y="0"/>
                <a:chExt cx="408" cy="363"/>
              </a:xfrm>
            </p:grpSpPr>
            <p:pic>
              <p:nvPicPr>
                <p:cNvPr id="18447" name="Picture 15" descr="zimo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08" cy="3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448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16"/>
                  <a:ext cx="90" cy="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pic>
            <p:nvPicPr>
              <p:cNvPr id="18449" name="Picture 17" descr="gif006.gif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flipH="1">
                <a:off x="0" y="91"/>
                <a:ext cx="557" cy="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633" y="773"/>
                <a:ext cx="39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633" y="215"/>
                <a:ext cx="0" cy="5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 flipH="1">
                <a:off x="2009" y="363"/>
                <a:ext cx="2565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635" y="681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 flipH="1">
                <a:off x="635" y="363"/>
                <a:ext cx="1361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5" name="Text Box 23"/>
              <p:cNvSpPr txBox="1">
                <a:spLocks noChangeArrowheads="1"/>
              </p:cNvSpPr>
              <p:nvPr/>
            </p:nvSpPr>
            <p:spPr bwMode="auto">
              <a:xfrm>
                <a:off x="680" y="68"/>
                <a:ext cx="13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乙走</a:t>
                </a:r>
                <a:r>
                  <a:rPr lang="en-US" sz="2000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1</a:t>
                </a:r>
                <a:r>
                  <a:rPr lang="zh-CN" altLang="en-US" sz="2000" b="1">
                    <a:solidFill>
                      <a:srgbClr val="F10701"/>
                    </a:solidFill>
                    <a:latin typeface="Tahoma" panose="020B0604030504040204" pitchFamily="34" charset="0"/>
                  </a:rPr>
                  <a:t>小时的路程</a:t>
                </a:r>
              </a:p>
            </p:txBody>
          </p:sp>
        </p:grp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0" y="1147"/>
              <a:ext cx="53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/>
                <a:t>甲</a:t>
              </a:r>
              <a:r>
                <a:rPr lang="en-US" sz="2800" b="1" dirty="0"/>
                <a:t>3</a:t>
              </a:r>
              <a:r>
                <a:rPr lang="zh-CN" altLang="en-US" sz="2800" b="1" dirty="0"/>
                <a:t>小时所走的路程与乙</a:t>
              </a:r>
              <a:r>
                <a:rPr lang="en-US" sz="2800" b="1" dirty="0"/>
                <a:t>1</a:t>
              </a:r>
              <a:r>
                <a:rPr lang="zh-CN" altLang="en-US" sz="2800" b="1" dirty="0"/>
                <a:t>小时所走的路程一样多，则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255" y="1404"/>
              <a:ext cx="22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/>
                <a:t>则乙的速度是甲的</a:t>
              </a:r>
              <a:r>
                <a:rPr lang="en-US" sz="2800" b="1" dirty="0"/>
                <a:t>3</a:t>
              </a:r>
              <a:r>
                <a:rPr lang="zh-CN" altLang="en-US" sz="2800" b="1" dirty="0"/>
                <a:t>倍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81" y="1907"/>
              <a:ext cx="401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accent2"/>
                  </a:solidFill>
                </a:rPr>
                <a:t>乙</a:t>
              </a:r>
              <a:r>
                <a:rPr lang="en-US" sz="2800" b="1" dirty="0">
                  <a:solidFill>
                    <a:schemeClr val="accent2"/>
                  </a:solidFill>
                </a:rPr>
                <a:t>3</a:t>
              </a:r>
              <a:r>
                <a:rPr lang="zh-CN" altLang="en-US" sz="2800" b="1" dirty="0">
                  <a:solidFill>
                    <a:schemeClr val="accent2"/>
                  </a:solidFill>
                </a:rPr>
                <a:t>小时走的路程</a:t>
              </a:r>
              <a:r>
                <a:rPr lang="en-US" sz="2800" b="1" dirty="0">
                  <a:solidFill>
                    <a:schemeClr val="accent2"/>
                  </a:solidFill>
                </a:rPr>
                <a:t>-</a:t>
              </a:r>
              <a:r>
                <a:rPr lang="zh-CN" altLang="en-US" sz="2800" b="1" dirty="0">
                  <a:solidFill>
                    <a:schemeClr val="accent2"/>
                  </a:solidFill>
                </a:rPr>
                <a:t>甲</a:t>
              </a:r>
              <a:r>
                <a:rPr lang="en-US" sz="2800" b="1" dirty="0">
                  <a:solidFill>
                    <a:schemeClr val="accent2"/>
                  </a:solidFill>
                </a:rPr>
                <a:t>3</a:t>
              </a:r>
              <a:r>
                <a:rPr lang="zh-CN" altLang="en-US" sz="2800" b="1" dirty="0">
                  <a:solidFill>
                    <a:schemeClr val="accent2"/>
                  </a:solidFill>
                </a:rPr>
                <a:t>小时走的路程</a:t>
              </a:r>
              <a:r>
                <a:rPr lang="en-US" sz="2800" b="1" dirty="0">
                  <a:solidFill>
                    <a:schemeClr val="accent2"/>
                  </a:solidFill>
                </a:rPr>
                <a:t>=</a:t>
              </a:r>
              <a:r>
                <a:rPr lang="en-US" sz="2800" b="1" dirty="0" smtClean="0">
                  <a:solidFill>
                    <a:schemeClr val="accent2"/>
                  </a:solidFill>
                </a:rPr>
                <a:t>60</a:t>
              </a:r>
              <a:endParaRPr lang="en-US" sz="2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0" y="2205038"/>
            <a:ext cx="1069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FF"/>
                </a:solidFill>
              </a:rPr>
              <a:t>解：</a:t>
            </a:r>
            <a:r>
              <a:rPr lang="zh-CN" altLang="en-US" sz="2800" b="1"/>
              <a:t>设甲的速度为</a:t>
            </a:r>
            <a:r>
              <a:rPr lang="en-US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/>
              <a:t>千米</a:t>
            </a:r>
            <a:r>
              <a:rPr lang="en-US" sz="2800" b="1"/>
              <a:t>/</a:t>
            </a:r>
            <a:r>
              <a:rPr lang="zh-CN" altLang="en-US" sz="2800" b="1"/>
              <a:t>时，则乙的速度为</a:t>
            </a:r>
            <a:r>
              <a:rPr lang="en-US" sz="2800" b="1"/>
              <a:t>3</a:t>
            </a:r>
            <a:r>
              <a:rPr lang="en-US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/>
              <a:t>千米</a:t>
            </a:r>
            <a:r>
              <a:rPr lang="en-US" sz="2800" b="1"/>
              <a:t>/</a:t>
            </a:r>
            <a:r>
              <a:rPr lang="zh-CN" altLang="en-US" sz="2800" b="1"/>
              <a:t>时</a:t>
            </a:r>
            <a:r>
              <a:rPr lang="en-US" sz="2800" b="1"/>
              <a:t>.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972344" y="3695701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解这个方程得：</a:t>
            </a:r>
            <a:r>
              <a:rPr lang="en-US" sz="3200" b="1" i="1" dirty="0">
                <a:latin typeface="Times New Roman" panose="02020603050405020304" pitchFamily="18" charset="0"/>
              </a:rPr>
              <a:t>x</a:t>
            </a:r>
            <a:r>
              <a:rPr lang="en-US" sz="3200" b="1" dirty="0"/>
              <a:t> =10</a:t>
            </a:r>
            <a:endParaRPr lang="en-US" dirty="0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821383" y="4067175"/>
            <a:ext cx="7596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检验：</a:t>
            </a:r>
            <a:r>
              <a:rPr lang="en-US" sz="3200" b="1" i="1" dirty="0">
                <a:latin typeface="Times New Roman" panose="02020603050405020304" pitchFamily="18" charset="0"/>
              </a:rPr>
              <a:t>x</a:t>
            </a:r>
            <a:r>
              <a:rPr lang="en-US" sz="3200" b="1" dirty="0"/>
              <a:t>=10</a:t>
            </a:r>
            <a:r>
              <a:rPr lang="zh-CN" altLang="en-US" sz="3200" b="1" dirty="0"/>
              <a:t>适合方程，且符合题意</a:t>
            </a:r>
            <a:r>
              <a:rPr lang="en-US" sz="3200" b="1" dirty="0"/>
              <a:t>.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46584" y="6093296"/>
            <a:ext cx="82129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/>
              <a:t>答：甲的速度为</a:t>
            </a:r>
            <a:r>
              <a:rPr lang="en-US" sz="2800" b="1" dirty="0"/>
              <a:t>10</a:t>
            </a:r>
            <a:r>
              <a:rPr lang="zh-CN" altLang="en-US" sz="2800" b="1" dirty="0"/>
              <a:t>千米</a:t>
            </a:r>
            <a:r>
              <a:rPr lang="en-US" sz="2800" b="1" dirty="0"/>
              <a:t>/</a:t>
            </a:r>
            <a:r>
              <a:rPr lang="zh-CN" altLang="en-US" sz="2800" b="1" dirty="0"/>
              <a:t>时，乙的速度为</a:t>
            </a:r>
            <a:r>
              <a:rPr lang="en-US" sz="2800" b="1" dirty="0"/>
              <a:t>30</a:t>
            </a:r>
            <a:r>
              <a:rPr lang="zh-CN" altLang="en-US" sz="2800" b="1" dirty="0"/>
              <a:t>千米</a:t>
            </a:r>
            <a:r>
              <a:rPr lang="en-US" sz="2800" b="1" dirty="0"/>
              <a:t>/</a:t>
            </a:r>
            <a:r>
              <a:rPr lang="zh-CN" altLang="en-US" sz="2800" b="1" dirty="0"/>
              <a:t>时</a:t>
            </a:r>
            <a:r>
              <a:rPr lang="en-US" sz="2800" b="1" dirty="0"/>
              <a:t>.</a:t>
            </a:r>
          </a:p>
        </p:txBody>
      </p:sp>
      <p:grpSp>
        <p:nvGrpSpPr>
          <p:cNvPr id="18463" name="Group 31"/>
          <p:cNvGrpSpPr/>
          <p:nvPr/>
        </p:nvGrpSpPr>
        <p:grpSpPr bwMode="auto">
          <a:xfrm>
            <a:off x="755650" y="2781300"/>
            <a:ext cx="6494463" cy="712788"/>
            <a:chOff x="0" y="0"/>
            <a:chExt cx="4091" cy="449"/>
          </a:xfrm>
        </p:grpSpPr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0" y="0"/>
              <a:ext cx="3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/>
                <a:t>根据题意得：</a:t>
              </a:r>
              <a:endParaRPr lang="en-US" sz="3200" b="1" dirty="0"/>
            </a:p>
          </p:txBody>
        </p:sp>
        <p:graphicFrame>
          <p:nvGraphicFramePr>
            <p:cNvPr id="18465" name="Object 33"/>
            <p:cNvGraphicFramePr>
              <a:graphicFrameLocks noChangeAspect="1"/>
            </p:cNvGraphicFramePr>
            <p:nvPr/>
          </p:nvGraphicFramePr>
          <p:xfrm>
            <a:off x="1986" y="61"/>
            <a:ext cx="2105" cy="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3" r:id="rId6" imgW="964565" imgH="177800" progId="Equation.DSMT4">
                    <p:embed/>
                  </p:oleObj>
                </mc:Choice>
                <mc:Fallback>
                  <p:oleObj r:id="rId6" imgW="964565" imgH="177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6" y="61"/>
                          <a:ext cx="2105" cy="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736600" y="5081588"/>
            <a:ext cx="7596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则乙的速度为</a:t>
            </a:r>
            <a:r>
              <a:rPr lang="en-US" sz="3200" b="1" dirty="0"/>
              <a:t>3x10=30</a:t>
            </a:r>
            <a:r>
              <a:rPr lang="zh-CN" altLang="en-US" sz="3200" b="1" dirty="0"/>
              <a:t>（千米</a:t>
            </a:r>
            <a:r>
              <a:rPr lang="en-US" sz="3200" b="1" dirty="0"/>
              <a:t>/</a:t>
            </a:r>
            <a:r>
              <a:rPr lang="zh-CN" altLang="en-US" sz="3200" b="1" dirty="0"/>
              <a:t>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9" grpId="0" autoUpdateAnimBg="0"/>
      <p:bldP spid="18460" grpId="0" autoUpdateAnimBg="0"/>
      <p:bldP spid="18461" grpId="0" autoUpdateAnimBg="0"/>
      <p:bldP spid="18462" grpId="0" autoUpdateAnimBg="0"/>
      <p:bldP spid="1846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zh-CN" altLang="en-US" dirty="0"/>
              <a:t> </a:t>
            </a:r>
            <a:r>
              <a:rPr lang="zh-CN" altLang="en-US" b="1" dirty="0"/>
              <a:t>小结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3429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70709"/>
                </a:solidFill>
                <a:latin typeface="Times New Roman" panose="02020603050405020304" pitchFamily="18" charset="0"/>
              </a:rPr>
              <a:t>   </a:t>
            </a:r>
            <a:r>
              <a:rPr lang="en-US" sz="2400" b="1" dirty="0">
                <a:solidFill>
                  <a:srgbClr val="070709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400" b="1" dirty="0">
                <a:solidFill>
                  <a:srgbClr val="070709"/>
                </a:solidFill>
                <a:latin typeface="Times New Roman" panose="02020603050405020304" pitchFamily="18" charset="0"/>
              </a:rPr>
              <a:t>列出方程的关键：</a:t>
            </a:r>
            <a:endParaRPr lang="zh-CN" altLang="en-US" sz="2400" b="1" u="sng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458152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70709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70709"/>
                </a:solidFill>
                <a:latin typeface="Times New Roman" panose="02020603050405020304" pitchFamily="18" charset="0"/>
              </a:rPr>
              <a:t>用方程解决行程问题的关键</a:t>
            </a:r>
            <a:r>
              <a:rPr lang="en-US" sz="2800" b="1" dirty="0">
                <a:solidFill>
                  <a:srgbClr val="070709"/>
                </a:solidFill>
                <a:latin typeface="Times New Roman" panose="02020603050405020304" pitchFamily="18" charset="0"/>
              </a:rPr>
              <a:t>:</a:t>
            </a:r>
            <a:endParaRPr lang="en-US" sz="2800" b="1" u="sng" dirty="0">
              <a:solidFill>
                <a:srgbClr val="FF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50825" y="1052513"/>
            <a:ext cx="8893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70709"/>
                </a:solidFill>
              </a:rPr>
              <a:t>1.</a:t>
            </a:r>
            <a:r>
              <a:rPr lang="zh-CN" altLang="en-US" sz="2800" b="1" dirty="0">
                <a:solidFill>
                  <a:srgbClr val="070709"/>
                </a:solidFill>
              </a:rPr>
              <a:t>运用方程解决实际问题的一般过程</a:t>
            </a:r>
            <a:endParaRPr lang="zh-CN" altLang="en-US" sz="2800" b="1" dirty="0">
              <a:solidFill>
                <a:srgbClr val="FF66CC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3850" y="2349500"/>
            <a:ext cx="792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   </a:t>
            </a:r>
            <a:r>
              <a:rPr lang="en-US" sz="2400" b="1" dirty="0"/>
              <a:t>(1)</a:t>
            </a:r>
            <a:r>
              <a:rPr lang="zh-CN" altLang="en-US" sz="2400" b="1" dirty="0"/>
              <a:t>设元的关键是：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4213" y="2852738"/>
            <a:ext cx="7559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相关的量要能用</a:t>
            </a:r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</a:rPr>
              <a:t>来表示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55650" y="3860800"/>
            <a:ext cx="5545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找到相等关系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95288" y="5229225"/>
            <a:ext cx="82438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sym typeface="Wingdings" panose="05000000000000000000" pitchFamily="2" charset="2"/>
              </a:rPr>
              <a:t>借助</a:t>
            </a:r>
            <a:r>
              <a:rPr lang="zh-CN" alt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线段图</a:t>
            </a:r>
            <a:r>
              <a:rPr lang="zh-CN" altLang="en-US" sz="2800" b="1" dirty="0">
                <a:solidFill>
                  <a:srgbClr val="0000FF"/>
                </a:solidFill>
              </a:rPr>
              <a:t>寻找</a:t>
            </a:r>
            <a:r>
              <a:rPr lang="zh-CN" altLang="en-US" sz="2800" b="1" dirty="0">
                <a:solidFill>
                  <a:srgbClr val="0000FF"/>
                </a:solidFill>
                <a:sym typeface="Wingdings" panose="05000000000000000000" pitchFamily="2" charset="2"/>
              </a:rPr>
              <a:t>合适的相等关</a:t>
            </a:r>
            <a:r>
              <a:rPr lang="zh-CN" altLang="en-US" sz="28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系 </a:t>
            </a:r>
            <a:endParaRPr lang="zh-CN" altLang="en-US" sz="2800" b="1" dirty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grpSp>
        <p:nvGrpSpPr>
          <p:cNvPr id="19466" name="Group 10"/>
          <p:cNvGrpSpPr/>
          <p:nvPr/>
        </p:nvGrpSpPr>
        <p:grpSpPr bwMode="auto">
          <a:xfrm>
            <a:off x="827088" y="1412875"/>
            <a:ext cx="5256212" cy="700088"/>
            <a:chOff x="0" y="0"/>
            <a:chExt cx="3311" cy="441"/>
          </a:xfrm>
        </p:grpSpPr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0" y="37"/>
              <a:ext cx="4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审</a:t>
              </a: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729" y="37"/>
              <a:ext cx="4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设</a:t>
              </a: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455" y="4"/>
              <a:ext cx="4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列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2135" y="0"/>
              <a:ext cx="4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解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906" y="0"/>
              <a:ext cx="4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验</a:t>
              </a:r>
            </a:p>
          </p:txBody>
        </p:sp>
        <p:sp>
          <p:nvSpPr>
            <p:cNvPr id="19472" name="AutoShape 16"/>
            <p:cNvSpPr>
              <a:spLocks noChangeArrowheads="1"/>
            </p:cNvSpPr>
            <p:nvPr/>
          </p:nvSpPr>
          <p:spPr bwMode="auto">
            <a:xfrm>
              <a:off x="408" y="227"/>
              <a:ext cx="318" cy="45"/>
            </a:xfrm>
            <a:prstGeom prst="rightArrow">
              <a:avLst>
                <a:gd name="adj1" fmla="val 50000"/>
                <a:gd name="adj2" fmla="val 17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1179" y="227"/>
              <a:ext cx="318" cy="45"/>
            </a:xfrm>
            <a:prstGeom prst="rightArrow">
              <a:avLst>
                <a:gd name="adj1" fmla="val 50000"/>
                <a:gd name="adj2" fmla="val 17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4" name="AutoShape 18"/>
            <p:cNvSpPr>
              <a:spLocks noChangeArrowheads="1"/>
            </p:cNvSpPr>
            <p:nvPr/>
          </p:nvSpPr>
          <p:spPr bwMode="auto">
            <a:xfrm>
              <a:off x="1859" y="227"/>
              <a:ext cx="318" cy="45"/>
            </a:xfrm>
            <a:prstGeom prst="rightArrow">
              <a:avLst>
                <a:gd name="adj1" fmla="val 50000"/>
                <a:gd name="adj2" fmla="val 17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5" name="AutoShape 19"/>
            <p:cNvSpPr>
              <a:spLocks noChangeArrowheads="1"/>
            </p:cNvSpPr>
            <p:nvPr/>
          </p:nvSpPr>
          <p:spPr bwMode="auto">
            <a:xfrm>
              <a:off x="2585" y="227"/>
              <a:ext cx="318" cy="45"/>
            </a:xfrm>
            <a:prstGeom prst="rightArrow">
              <a:avLst>
                <a:gd name="adj1" fmla="val 50000"/>
                <a:gd name="adj2" fmla="val 17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T截图未命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0"/>
            <a:ext cx="36195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8313" y="4292600"/>
            <a:ext cx="835183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      2012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年伦敦奥运会，即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2012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年夏季奥林匹克运动会，正式名称为第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30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届夏季奥林匹克运动会。伦敦奥运会在斯特拉特福德奥林匹克体育场于北京时间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7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月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28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日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4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时开幕。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8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月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13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日凌晨，第</a:t>
            </a:r>
            <a:r>
              <a:rPr 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30</a:t>
            </a:r>
            <a:r>
              <a:rPr lang="zh-CN" altLang="en-US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届伦敦奥运会圆满闭幕。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427538" y="333375"/>
            <a:ext cx="4716462" cy="2736850"/>
          </a:xfrm>
          <a:prstGeom prst="wedgeEllipseCallout">
            <a:avLst>
              <a:gd name="adj1" fmla="val -24384"/>
              <a:gd name="adj2" fmla="val 99245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6600"/>
                </a:solidFill>
              </a:rPr>
              <a:t>201</a:t>
            </a:r>
            <a:r>
              <a:rPr lang="en-US" sz="2800" b="1" dirty="0">
                <a:solidFill>
                  <a:srgbClr val="006600"/>
                </a:solidFill>
              </a:rPr>
              <a:t>2年</a:t>
            </a:r>
            <a:r>
              <a:rPr lang="zh-CN" altLang="en-US" sz="2800" b="1" dirty="0">
                <a:solidFill>
                  <a:srgbClr val="006600"/>
                </a:solidFill>
              </a:rPr>
              <a:t>奥运会上,我国获得奖牌总数是</a:t>
            </a:r>
            <a:r>
              <a:rPr lang="en-US" sz="2800" b="1" dirty="0">
                <a:solidFill>
                  <a:srgbClr val="006600"/>
                </a:solidFill>
              </a:rPr>
              <a:t>87</a:t>
            </a:r>
            <a:r>
              <a:rPr lang="zh-CN" altLang="en-US" sz="2800" b="1" dirty="0">
                <a:solidFill>
                  <a:srgbClr val="006600"/>
                </a:solidFill>
              </a:rPr>
              <a:t>枚，其中银牌</a:t>
            </a:r>
            <a:r>
              <a:rPr lang="en-US" sz="2800" b="1" dirty="0">
                <a:solidFill>
                  <a:srgbClr val="006600"/>
                </a:solidFill>
              </a:rPr>
              <a:t>27</a:t>
            </a:r>
            <a:r>
              <a:rPr lang="zh-CN" altLang="en-US" sz="2800" b="1" dirty="0">
                <a:solidFill>
                  <a:srgbClr val="006600"/>
                </a:solidFill>
              </a:rPr>
              <a:t>枚，金牌数是铜牌数的2倍少</a:t>
            </a:r>
            <a:r>
              <a:rPr lang="en-US" sz="2800" b="1" dirty="0">
                <a:solidFill>
                  <a:srgbClr val="006600"/>
                </a:solidFill>
              </a:rPr>
              <a:t>6</a:t>
            </a:r>
            <a:r>
              <a:rPr lang="zh-CN" altLang="en-US" sz="2800" b="1" dirty="0">
                <a:solidFill>
                  <a:srgbClr val="006600"/>
                </a:solidFill>
              </a:rPr>
              <a:t>枚.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79388" y="1773238"/>
            <a:ext cx="4248150" cy="1439862"/>
          </a:xfrm>
          <a:prstGeom prst="wedgeRoundRectCallout">
            <a:avLst>
              <a:gd name="adj1" fmla="val -14051"/>
              <a:gd name="adj2" fmla="val 127176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006600"/>
                </a:solidFill>
              </a:rPr>
              <a:t>请你算一算中国获得金牌多少枚？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23850" y="260350"/>
            <a:ext cx="2808288" cy="792163"/>
          </a:xfrm>
          <a:prstGeom prst="flowChartAlternateProcess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</a:rPr>
              <a:t>合作学习</a:t>
            </a:r>
          </a:p>
        </p:txBody>
      </p:sp>
      <p:pic>
        <p:nvPicPr>
          <p:cNvPr id="6149" name="Picture 5" descr="N_0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4292600"/>
            <a:ext cx="147955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N_0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725" y="4365625"/>
            <a:ext cx="12319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333375"/>
            <a:ext cx="4679950" cy="180022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       </a:t>
            </a:r>
            <a:r>
              <a:rPr lang="zh-CN" altLang="en-US" sz="2800" b="1" dirty="0">
                <a:solidFill>
                  <a:srgbClr val="006600"/>
                </a:solidFill>
              </a:rPr>
              <a:t>201</a:t>
            </a:r>
            <a:r>
              <a:rPr lang="en-US" sz="2800" b="1" dirty="0">
                <a:solidFill>
                  <a:srgbClr val="006600"/>
                </a:solidFill>
              </a:rPr>
              <a:t>2年</a:t>
            </a:r>
            <a:r>
              <a:rPr lang="zh-CN" altLang="en-US" sz="2800" b="1" dirty="0">
                <a:solidFill>
                  <a:srgbClr val="006600"/>
                </a:solidFill>
              </a:rPr>
              <a:t>奥运会上,我国获得奖牌总数是</a:t>
            </a:r>
            <a:r>
              <a:rPr lang="en-US" sz="2800" b="1" dirty="0">
                <a:solidFill>
                  <a:srgbClr val="006600"/>
                </a:solidFill>
              </a:rPr>
              <a:t>87</a:t>
            </a:r>
            <a:r>
              <a:rPr lang="zh-CN" altLang="en-US" sz="2800" b="1" dirty="0">
                <a:solidFill>
                  <a:srgbClr val="006600"/>
                </a:solidFill>
              </a:rPr>
              <a:t>枚，其中银牌</a:t>
            </a:r>
            <a:r>
              <a:rPr lang="en-US" sz="2800" b="1" dirty="0">
                <a:solidFill>
                  <a:srgbClr val="006600"/>
                </a:solidFill>
              </a:rPr>
              <a:t>27</a:t>
            </a:r>
            <a:r>
              <a:rPr lang="zh-CN" altLang="en-US" sz="2800" b="1" dirty="0">
                <a:solidFill>
                  <a:srgbClr val="006600"/>
                </a:solidFill>
              </a:rPr>
              <a:t>枚，金牌数是铜牌数的2倍少</a:t>
            </a:r>
            <a:r>
              <a:rPr lang="en-US" sz="2800" b="1" dirty="0">
                <a:solidFill>
                  <a:srgbClr val="006600"/>
                </a:solidFill>
              </a:rPr>
              <a:t>6</a:t>
            </a:r>
            <a:r>
              <a:rPr lang="zh-CN" altLang="en-US" sz="2800" b="1" dirty="0">
                <a:solidFill>
                  <a:srgbClr val="006600"/>
                </a:solidFill>
              </a:rPr>
              <a:t>枚.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435600" y="836613"/>
            <a:ext cx="3381375" cy="1373187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6600"/>
                </a:solidFill>
              </a:rPr>
              <a:t>请你算一算中国获得金牌多少枚？</a:t>
            </a:r>
          </a:p>
          <a:p>
            <a:r>
              <a:rPr lang="zh-CN" altLang="en-US" sz="28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2492375"/>
            <a:ext cx="79930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</a:rPr>
              <a:t>(1)能直接列出算式求201</a:t>
            </a:r>
            <a:r>
              <a:rPr lang="en-US" sz="3200" b="1" dirty="0">
                <a:solidFill>
                  <a:schemeClr val="accent2"/>
                </a:solidFill>
              </a:rPr>
              <a:t>2年</a:t>
            </a:r>
            <a:r>
              <a:rPr lang="zh-CN" altLang="en-US" sz="3200" b="1" dirty="0">
                <a:solidFill>
                  <a:schemeClr val="accent2"/>
                </a:solidFill>
              </a:rPr>
              <a:t>奥运会我国获                        得的金牌数吗?</a:t>
            </a:r>
          </a:p>
        </p:txBody>
      </p:sp>
      <p:grpSp>
        <p:nvGrpSpPr>
          <p:cNvPr id="7173" name="Group 5"/>
          <p:cNvGrpSpPr/>
          <p:nvPr/>
        </p:nvGrpSpPr>
        <p:grpSpPr bwMode="auto">
          <a:xfrm>
            <a:off x="250825" y="3716338"/>
            <a:ext cx="8893175" cy="649287"/>
            <a:chOff x="0" y="0"/>
            <a:chExt cx="5602" cy="409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6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/>
                <a:t>    </a:t>
              </a:r>
              <a:r>
                <a:rPr lang="en-US" sz="3200" b="1" dirty="0">
                  <a:solidFill>
                    <a:schemeClr val="accent2"/>
                  </a:solidFill>
                </a:rPr>
                <a:t>(2)</a:t>
              </a:r>
              <a:r>
                <a:rPr lang="zh-CN" altLang="en-US" sz="3200" b="1" dirty="0">
                  <a:solidFill>
                    <a:schemeClr val="accent2"/>
                  </a:solidFill>
                </a:rPr>
                <a:t>如果用列方程的方法来解</a:t>
              </a:r>
              <a:r>
                <a:rPr lang="en-US" sz="3200" b="1" dirty="0">
                  <a:solidFill>
                    <a:schemeClr val="accent2"/>
                  </a:solidFill>
                </a:rPr>
                <a:t>,</a:t>
              </a:r>
              <a:r>
                <a:rPr lang="zh-CN" altLang="en-US" sz="3200" b="1" dirty="0">
                  <a:solidFill>
                    <a:schemeClr val="accent2"/>
                  </a:solidFill>
                </a:rPr>
                <a:t>设哪个知数为    </a:t>
              </a:r>
              <a:r>
                <a:rPr lang="en-US" sz="3200" b="1" dirty="0">
                  <a:solidFill>
                    <a:schemeClr val="accent2"/>
                  </a:solidFill>
                </a:rPr>
                <a:t>?</a:t>
              </a:r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4899" y="0"/>
            <a:ext cx="3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r:id="rId5" imgW="127635" imgH="140335" progId="Equation.DSMT4">
                    <p:embed/>
                  </p:oleObj>
                </mc:Choice>
                <mc:Fallback>
                  <p:oleObj r:id="rId5" imgW="127635" imgH="140335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9" y="0"/>
                          <a:ext cx="362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23875" y="4724400"/>
            <a:ext cx="842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(3)</a:t>
            </a:r>
            <a:r>
              <a:rPr lang="zh-CN" altLang="en-US" sz="3200" b="1" dirty="0">
                <a:solidFill>
                  <a:schemeClr val="accent2"/>
                </a:solidFill>
              </a:rPr>
              <a:t>根据怎样的相等关系来列方程</a:t>
            </a:r>
            <a:r>
              <a:rPr lang="en-US" sz="3200" b="1" dirty="0">
                <a:solidFill>
                  <a:schemeClr val="accent2"/>
                </a:solidFill>
              </a:rPr>
              <a:t>?</a:t>
            </a:r>
            <a:r>
              <a:rPr lang="zh-CN" altLang="en-US" sz="3200" b="1" dirty="0">
                <a:solidFill>
                  <a:schemeClr val="accent2"/>
                </a:solidFill>
              </a:rPr>
              <a:t>方程的解是多少</a:t>
            </a:r>
            <a:r>
              <a:rPr lang="en-US" sz="3200" b="1" dirty="0">
                <a:solidFill>
                  <a:schemeClr val="accent2"/>
                </a:solidFill>
              </a:rPr>
              <a:t>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347868383948576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39775"/>
            <a:ext cx="9144000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64184" y="66675"/>
            <a:ext cx="73437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杭州乐园的门票规定如下：成人的全价票为每张</a:t>
            </a:r>
            <a:r>
              <a:rPr lang="en-US" sz="2800" b="1" dirty="0"/>
              <a:t>160</a:t>
            </a:r>
            <a:r>
              <a:rPr lang="zh-CN" altLang="en-US" sz="2800" b="1" dirty="0"/>
              <a:t>元，</a:t>
            </a:r>
            <a:r>
              <a:rPr lang="en-US" sz="2800" b="1" dirty="0"/>
              <a:t>1.2-1.5</a:t>
            </a:r>
            <a:r>
              <a:rPr lang="zh-CN" altLang="en-US" sz="2800" b="1" dirty="0"/>
              <a:t>米儿童享受半价，</a:t>
            </a:r>
            <a:r>
              <a:rPr lang="en-US" sz="2800" b="1" dirty="0"/>
              <a:t>1.2</a:t>
            </a:r>
            <a:r>
              <a:rPr lang="zh-CN" altLang="en-US" sz="2800" b="1" dirty="0"/>
              <a:t>米以下儿童可免票入园。若某天杭州乐园共售出</a:t>
            </a:r>
            <a:r>
              <a:rPr lang="en-US" sz="2800" b="1" dirty="0"/>
              <a:t>1200</a:t>
            </a:r>
            <a:r>
              <a:rPr lang="zh-CN" altLang="en-US" sz="2800" b="1" dirty="0"/>
              <a:t>张票，收入</a:t>
            </a:r>
            <a:r>
              <a:rPr lang="en-US" sz="2800" b="1" dirty="0"/>
              <a:t>16</a:t>
            </a:r>
            <a:r>
              <a:rPr lang="zh-CN" altLang="en-US" sz="2800" b="1" dirty="0"/>
              <a:t>万元，问这一天中共售出儿童票多少张？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-69850" y="66675"/>
            <a:ext cx="1689100" cy="914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CC3300"/>
                </a:solidFill>
              </a:rPr>
              <a:t>例</a:t>
            </a:r>
            <a:r>
              <a:rPr lang="en-US" sz="36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2578224"/>
            <a:ext cx="889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CC"/>
                </a:solidFill>
              </a:rPr>
              <a:t>分</a:t>
            </a:r>
            <a:r>
              <a:rPr lang="zh-CN" altLang="en-US" sz="3200" b="1" dirty="0">
                <a:solidFill>
                  <a:srgbClr val="0000CC"/>
                </a:solidFill>
              </a:rPr>
              <a:t>析   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题</a:t>
            </a:r>
            <a:r>
              <a:rPr lang="zh-CN" altLang="en-US" sz="3200" b="1" dirty="0">
                <a:solidFill>
                  <a:srgbClr val="0000CC"/>
                </a:solidFill>
              </a:rPr>
              <a:t>中涉及的数量有人数、票价、总价，   它们之间的相等关系是：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3891" y="3785443"/>
            <a:ext cx="2574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333300"/>
                </a:solidFill>
              </a:rPr>
              <a:t>人数</a:t>
            </a:r>
            <a:r>
              <a:rPr lang="en-US" sz="3200" b="1" dirty="0">
                <a:solidFill>
                  <a:srgbClr val="333300"/>
                </a:solidFill>
              </a:rPr>
              <a:t>×</a:t>
            </a:r>
            <a:r>
              <a:rPr lang="zh-CN" altLang="en-US" sz="3200" b="1" dirty="0">
                <a:solidFill>
                  <a:srgbClr val="333300"/>
                </a:solidFill>
              </a:rPr>
              <a:t>票价 </a:t>
            </a:r>
            <a:r>
              <a:rPr lang="en-US" sz="3200" b="1" dirty="0">
                <a:solidFill>
                  <a:srgbClr val="333300"/>
                </a:solidFill>
              </a:rPr>
              <a:t>=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76278" y="378544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C3300"/>
                </a:solidFill>
              </a:rPr>
              <a:t>总票价</a:t>
            </a:r>
            <a:endParaRPr lang="zh-CN" altLang="en-US" sz="3200" b="1" dirty="0">
              <a:solidFill>
                <a:srgbClr val="666633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2453" y="4649043"/>
            <a:ext cx="7920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00"/>
                </a:solidFill>
              </a:rPr>
              <a:t>儿童票的票价=____</a:t>
            </a:r>
            <a:r>
              <a:rPr lang="en-US" sz="3200" b="1" dirty="0">
                <a:solidFill>
                  <a:srgbClr val="333300"/>
                </a:solidFill>
              </a:rPr>
              <a:t>×</a:t>
            </a:r>
            <a:r>
              <a:rPr lang="zh-CN" altLang="en-US" sz="3200" b="1" dirty="0">
                <a:solidFill>
                  <a:srgbClr val="333300"/>
                </a:solidFill>
              </a:rPr>
              <a:t>全价票的票价</a:t>
            </a:r>
            <a:r>
              <a:rPr lang="en-US" dirty="0"/>
              <a:t>       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04616" y="616193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708078" y="4291855"/>
          <a:ext cx="5461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r:id="rId4" imgW="153035" imgH="394970" progId="Equation.DSMT4">
                  <p:embed/>
                </p:oleObj>
              </mc:Choice>
              <mc:Fallback>
                <p:oleObj r:id="rId4" imgW="153035" imgH="39497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078" y="4291855"/>
                        <a:ext cx="5461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23528" y="616193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00"/>
                </a:solidFill>
              </a:rPr>
              <a:t>全价票的总票价+儿童票</a:t>
            </a:r>
            <a:r>
              <a:rPr lang="en-US" sz="3200" b="1" dirty="0" err="1">
                <a:solidFill>
                  <a:srgbClr val="333300"/>
                </a:solidFill>
              </a:rPr>
              <a:t>的总票价</a:t>
            </a:r>
            <a:r>
              <a:rPr lang="zh-CN" altLang="en-US" sz="3200" b="1" dirty="0">
                <a:solidFill>
                  <a:srgbClr val="333300"/>
                </a:solidFill>
              </a:rPr>
              <a:t>=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660828" y="6160343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C3300"/>
                </a:solidFill>
              </a:rPr>
              <a:t>160000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83891" y="5441205"/>
            <a:ext cx="5556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00"/>
                </a:solidFill>
              </a:rPr>
              <a:t>全价票的张数+儿童票的张数=</a:t>
            </a:r>
          </a:p>
          <a:p>
            <a:endParaRPr lang="zh-CN" altLang="en-US" sz="3200" dirty="0">
              <a:latin typeface="Tahoma" panose="020B060403050404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229028" y="5441205"/>
            <a:ext cx="1511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C3300"/>
                </a:solidFill>
              </a:rPr>
              <a:t>1200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6" grpId="0" autoUpdateAnimBg="0"/>
      <p:bldP spid="9227" grpId="0" autoUpdateAnimBg="0"/>
      <p:bldP spid="9228" grpId="0" bldLvl="0" autoUpdateAnimBg="0"/>
      <p:bldP spid="92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2997200"/>
            <a:ext cx="8064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FF"/>
                </a:solidFill>
              </a:rPr>
              <a:t>解：</a:t>
            </a:r>
            <a:r>
              <a:rPr lang="zh-CN" altLang="en-US" sz="3200" b="1"/>
              <a:t>设这一天中共售出儿童票</a:t>
            </a:r>
            <a:r>
              <a:rPr lang="en-US" sz="3200" b="1" i="1">
                <a:latin typeface="Times New Roman" panose="02020603050405020304" pitchFamily="18" charset="0"/>
              </a:rPr>
              <a:t>x</a:t>
            </a:r>
            <a:r>
              <a:rPr lang="zh-CN" altLang="en-US" sz="3200" b="1"/>
              <a:t>张</a:t>
            </a:r>
            <a:r>
              <a:rPr lang="en-US" sz="3200" b="1"/>
              <a:t>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84325" y="4652963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解这个方程得：</a:t>
            </a:r>
            <a:r>
              <a:rPr lang="en-US" sz="3200" b="1" i="1">
                <a:latin typeface="Times New Roman" panose="02020603050405020304" pitchFamily="18" charset="0"/>
              </a:rPr>
              <a:t>x </a:t>
            </a:r>
            <a:r>
              <a:rPr lang="en-US" sz="3200" b="1"/>
              <a:t>=400</a:t>
            </a:r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84325" y="5300663"/>
            <a:ext cx="7596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检验：</a:t>
            </a:r>
            <a:r>
              <a:rPr lang="en-US" sz="3200" b="1" i="1">
                <a:latin typeface="Times New Roman" panose="02020603050405020304" pitchFamily="18" charset="0"/>
              </a:rPr>
              <a:t>x</a:t>
            </a:r>
            <a:r>
              <a:rPr lang="en-US" sz="3200" b="1"/>
              <a:t>=400</a:t>
            </a:r>
            <a:r>
              <a:rPr lang="zh-CN" altLang="en-US" sz="3200" b="1"/>
              <a:t>适合方程，且符合题意</a:t>
            </a:r>
            <a:r>
              <a:rPr lang="en-US" sz="3200" b="1"/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84325" y="5876925"/>
            <a:ext cx="6337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答：这一天中共售出儿童票</a:t>
            </a:r>
            <a:r>
              <a:rPr lang="en-US" sz="3200" b="1"/>
              <a:t>400</a:t>
            </a:r>
            <a:r>
              <a:rPr lang="zh-CN" altLang="en-US" sz="3200" b="1"/>
              <a:t>张</a:t>
            </a:r>
            <a:r>
              <a:rPr lang="en-US" sz="3200" b="1"/>
              <a:t>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47813" y="260350"/>
            <a:ext cx="73437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杭州乐园的门票规定如下：成人的全价票为每张</a:t>
            </a:r>
            <a:r>
              <a:rPr lang="en-US" sz="2800" b="1" dirty="0"/>
              <a:t>160</a:t>
            </a:r>
            <a:r>
              <a:rPr lang="zh-CN" altLang="en-US" sz="2800" b="1" dirty="0"/>
              <a:t>元，</a:t>
            </a:r>
            <a:r>
              <a:rPr lang="en-US" sz="2800" b="1" dirty="0"/>
              <a:t>1.2-1.5</a:t>
            </a:r>
            <a:r>
              <a:rPr lang="zh-CN" altLang="en-US" sz="2800" b="1" dirty="0"/>
              <a:t>米儿童享受半价，</a:t>
            </a:r>
            <a:r>
              <a:rPr lang="en-US" sz="2800" b="1" dirty="0"/>
              <a:t>1.2</a:t>
            </a:r>
            <a:r>
              <a:rPr lang="zh-CN" altLang="en-US" sz="2800" b="1" dirty="0"/>
              <a:t>米以下儿童可免票入园。若某天杭州乐园共售出</a:t>
            </a:r>
            <a:r>
              <a:rPr lang="en-US" sz="2800" b="1" dirty="0"/>
              <a:t>1200</a:t>
            </a:r>
            <a:r>
              <a:rPr lang="zh-CN" altLang="en-US" sz="2800" b="1" dirty="0"/>
              <a:t>张票，收入</a:t>
            </a:r>
            <a:r>
              <a:rPr lang="en-US" sz="2800" b="1" dirty="0"/>
              <a:t>16</a:t>
            </a:r>
            <a:r>
              <a:rPr lang="zh-CN" altLang="en-US" sz="2800" b="1" dirty="0"/>
              <a:t>万元，问这一天中共售出儿童票多少张？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-69850" y="66675"/>
            <a:ext cx="1689100" cy="914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CC3300"/>
                </a:solidFill>
              </a:rPr>
              <a:t>例</a:t>
            </a:r>
            <a:r>
              <a:rPr lang="en-US" sz="3600" b="1">
                <a:solidFill>
                  <a:srgbClr val="CC3300"/>
                </a:solidFill>
              </a:rPr>
              <a:t>1</a:t>
            </a:r>
          </a:p>
        </p:txBody>
      </p:sp>
      <p:grpSp>
        <p:nvGrpSpPr>
          <p:cNvPr id="10248" name="Group 8"/>
          <p:cNvGrpSpPr/>
          <p:nvPr/>
        </p:nvGrpSpPr>
        <p:grpSpPr bwMode="auto">
          <a:xfrm>
            <a:off x="250825" y="3554413"/>
            <a:ext cx="8472488" cy="1027112"/>
            <a:chOff x="0" y="0"/>
            <a:chExt cx="5337" cy="647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0" y="146"/>
              <a:ext cx="40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/>
                <a:t>根据题意得：</a:t>
              </a:r>
              <a:endParaRPr lang="en-US" sz="3200" b="1" dirty="0"/>
            </a:p>
          </p:txBody>
        </p:sp>
        <p:graphicFrame>
          <p:nvGraphicFramePr>
            <p:cNvPr id="10250" name="Object 10"/>
            <p:cNvGraphicFramePr>
              <a:graphicFrameLocks noChangeAspect="1"/>
            </p:cNvGraphicFramePr>
            <p:nvPr/>
          </p:nvGraphicFramePr>
          <p:xfrm>
            <a:off x="1497" y="0"/>
            <a:ext cx="3840" cy="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r:id="rId3" imgW="2336800" imgH="393700" progId="Equation.DSMT4">
                    <p:embed/>
                  </p:oleObj>
                </mc:Choice>
                <mc:Fallback>
                  <p:oleObj r:id="rId3" imgW="2336800" imgH="393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0"/>
                          <a:ext cx="3840" cy="6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825" y="1778074"/>
            <a:ext cx="7634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用方程解决实际问题的一般过程是什么？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468313" y="188913"/>
            <a:ext cx="2590800" cy="844550"/>
            <a:chOff x="0" y="0"/>
            <a:chExt cx="2016" cy="1043"/>
          </a:xfrm>
        </p:grpSpPr>
        <p:grpSp>
          <p:nvGrpSpPr>
            <p:cNvPr id="11268" name="Group 4"/>
            <p:cNvGrpSpPr/>
            <p:nvPr/>
          </p:nvGrpSpPr>
          <p:grpSpPr bwMode="auto">
            <a:xfrm>
              <a:off x="0" y="0"/>
              <a:ext cx="2016" cy="912"/>
              <a:chOff x="0" y="0"/>
              <a:chExt cx="2208" cy="1052"/>
            </a:xfrm>
          </p:grpSpPr>
          <p:sp>
            <p:nvSpPr>
              <p:cNvPr id="11269" name="未知"/>
              <p:cNvSpPr/>
              <p:nvPr/>
            </p:nvSpPr>
            <p:spPr bwMode="auto">
              <a:xfrm>
                <a:off x="0" y="528"/>
                <a:ext cx="2208" cy="384"/>
              </a:xfrm>
              <a:custGeom>
                <a:avLst/>
                <a:gdLst>
                  <a:gd name="T0" fmla="*/ 432 w 2208"/>
                  <a:gd name="T1" fmla="*/ 384 h 384"/>
                  <a:gd name="T2" fmla="*/ 2208 w 2208"/>
                  <a:gd name="T3" fmla="*/ 384 h 384"/>
                  <a:gd name="T4" fmla="*/ 1776 w 2208"/>
                  <a:gd name="T5" fmla="*/ 0 h 384"/>
                  <a:gd name="T6" fmla="*/ 0 w 2208"/>
                  <a:gd name="T7" fmla="*/ 0 h 384"/>
                  <a:gd name="T8" fmla="*/ 432 w 2208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8" h="384">
                    <a:moveTo>
                      <a:pt x="432" y="384"/>
                    </a:moveTo>
                    <a:lnTo>
                      <a:pt x="2208" y="384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19050" cap="flat" cmpd="sng">
                <a:solidFill>
                  <a:schemeClr val="accent1"/>
                </a:solidFill>
                <a:round/>
              </a:ln>
              <a:effectLst>
                <a:prstShdw prst="shdw15">
                  <a:schemeClr val="bg2"/>
                </a:prstShdw>
              </a:effec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1270" name="Group 6"/>
              <p:cNvGrpSpPr/>
              <p:nvPr/>
            </p:nvGrpSpPr>
            <p:grpSpPr bwMode="auto">
              <a:xfrm>
                <a:off x="0" y="0"/>
                <a:ext cx="2113" cy="1052"/>
                <a:chOff x="0" y="0"/>
                <a:chExt cx="2113" cy="1052"/>
              </a:xfrm>
            </p:grpSpPr>
            <p:sp>
              <p:nvSpPr>
                <p:cNvPr id="11271" name="未知"/>
                <p:cNvSpPr/>
                <p:nvPr/>
              </p:nvSpPr>
              <p:spPr bwMode="auto">
                <a:xfrm rot="158589">
                  <a:off x="96" y="97"/>
                  <a:ext cx="576" cy="720"/>
                </a:xfrm>
                <a:custGeom>
                  <a:avLst/>
                  <a:gdLst>
                    <a:gd name="T0" fmla="*/ 48 w 576"/>
                    <a:gd name="T1" fmla="*/ 768 h 816"/>
                    <a:gd name="T2" fmla="*/ 192 w 576"/>
                    <a:gd name="T3" fmla="*/ 816 h 816"/>
                    <a:gd name="T4" fmla="*/ 576 w 576"/>
                    <a:gd name="T5" fmla="*/ 96 h 816"/>
                    <a:gd name="T6" fmla="*/ 384 w 576"/>
                    <a:gd name="T7" fmla="*/ 0 h 816"/>
                    <a:gd name="T8" fmla="*/ 0 w 576"/>
                    <a:gd name="T9" fmla="*/ 72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816">
                      <a:moveTo>
                        <a:pt x="48" y="768"/>
                      </a:moveTo>
                      <a:lnTo>
                        <a:pt x="192" y="816"/>
                      </a:lnTo>
                      <a:lnTo>
                        <a:pt x="576" y="96"/>
                      </a:lnTo>
                      <a:lnTo>
                        <a:pt x="384" y="0"/>
                      </a:lnTo>
                      <a:lnTo>
                        <a:pt x="0" y="720"/>
                      </a:lnTo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ln w="38100" cap="flat" cmpd="sng">
                  <a:solidFill>
                    <a:schemeClr val="accent2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2" name="未知"/>
                <p:cNvSpPr/>
                <p:nvPr/>
              </p:nvSpPr>
              <p:spPr bwMode="auto">
                <a:xfrm>
                  <a:off x="288" y="145"/>
                  <a:ext cx="576" cy="672"/>
                </a:xfrm>
                <a:custGeom>
                  <a:avLst/>
                  <a:gdLst>
                    <a:gd name="T0" fmla="*/ 0 w 432"/>
                    <a:gd name="T1" fmla="*/ 624 h 624"/>
                    <a:gd name="T2" fmla="*/ 96 w 432"/>
                    <a:gd name="T3" fmla="*/ 624 h 624"/>
                    <a:gd name="T4" fmla="*/ 432 w 432"/>
                    <a:gd name="T5" fmla="*/ 0 h 624"/>
                    <a:gd name="T6" fmla="*/ 288 w 432"/>
                    <a:gd name="T7" fmla="*/ 48 h 624"/>
                    <a:gd name="T8" fmla="*/ 0 w 432"/>
                    <a:gd name="T9" fmla="*/ 624 h 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624">
                      <a:moveTo>
                        <a:pt x="0" y="624"/>
                      </a:moveTo>
                      <a:lnTo>
                        <a:pt x="96" y="624"/>
                      </a:lnTo>
                      <a:lnTo>
                        <a:pt x="432" y="0"/>
                      </a:lnTo>
                      <a:lnTo>
                        <a:pt x="288" y="48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50000">
                      <a:srgbClr val="CC3300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38100" cap="flat" cmpd="sng">
                  <a:solidFill>
                    <a:srgbClr val="CC33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3" name="未知"/>
                <p:cNvSpPr/>
                <p:nvPr/>
              </p:nvSpPr>
              <p:spPr bwMode="auto">
                <a:xfrm rot="961415">
                  <a:off x="96" y="0"/>
                  <a:ext cx="288" cy="768"/>
                </a:xfrm>
                <a:custGeom>
                  <a:avLst/>
                  <a:gdLst>
                    <a:gd name="T0" fmla="*/ 480 w 480"/>
                    <a:gd name="T1" fmla="*/ 96 h 720"/>
                    <a:gd name="T2" fmla="*/ 192 w 480"/>
                    <a:gd name="T3" fmla="*/ 672 h 720"/>
                    <a:gd name="T4" fmla="*/ 144 w 480"/>
                    <a:gd name="T5" fmla="*/ 720 h 720"/>
                    <a:gd name="T6" fmla="*/ 0 w 480"/>
                    <a:gd name="T7" fmla="*/ 624 h 720"/>
                    <a:gd name="T8" fmla="*/ 144 w 480"/>
                    <a:gd name="T9" fmla="*/ 336 h 720"/>
                    <a:gd name="T10" fmla="*/ 336 w 480"/>
                    <a:gd name="T11" fmla="*/ 0 h 720"/>
                    <a:gd name="T12" fmla="*/ 480 w 480"/>
                    <a:gd name="T13" fmla="*/ 96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720">
                      <a:moveTo>
                        <a:pt x="480" y="96"/>
                      </a:moveTo>
                      <a:lnTo>
                        <a:pt x="192" y="672"/>
                      </a:lnTo>
                      <a:lnTo>
                        <a:pt x="144" y="720"/>
                      </a:lnTo>
                      <a:lnTo>
                        <a:pt x="0" y="624"/>
                      </a:lnTo>
                      <a:lnTo>
                        <a:pt x="144" y="336"/>
                      </a:lnTo>
                      <a:lnTo>
                        <a:pt x="336" y="0"/>
                      </a:lnTo>
                      <a:lnTo>
                        <a:pt x="480" y="9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CC66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rgbClr val="FFCC66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4" name="未知"/>
                <p:cNvSpPr/>
                <p:nvPr/>
              </p:nvSpPr>
              <p:spPr bwMode="auto">
                <a:xfrm>
                  <a:off x="384" y="1"/>
                  <a:ext cx="480" cy="192"/>
                </a:xfrm>
                <a:custGeom>
                  <a:avLst/>
                  <a:gdLst>
                    <a:gd name="T0" fmla="*/ 192 w 336"/>
                    <a:gd name="T1" fmla="*/ 240 h 240"/>
                    <a:gd name="T2" fmla="*/ 48 w 336"/>
                    <a:gd name="T3" fmla="*/ 144 h 240"/>
                    <a:gd name="T4" fmla="*/ 0 w 336"/>
                    <a:gd name="T5" fmla="*/ 48 h 240"/>
                    <a:gd name="T6" fmla="*/ 144 w 336"/>
                    <a:gd name="T7" fmla="*/ 0 h 240"/>
                    <a:gd name="T8" fmla="*/ 288 w 336"/>
                    <a:gd name="T9" fmla="*/ 48 h 240"/>
                    <a:gd name="T10" fmla="*/ 336 w 336"/>
                    <a:gd name="T11" fmla="*/ 192 h 240"/>
                    <a:gd name="T12" fmla="*/ 192 w 336"/>
                    <a:gd name="T13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" h="240">
                      <a:moveTo>
                        <a:pt x="192" y="240"/>
                      </a:moveTo>
                      <a:lnTo>
                        <a:pt x="48" y="144"/>
                      </a:ln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288" y="48"/>
                      </a:lnTo>
                      <a:lnTo>
                        <a:pt x="336" y="192"/>
                      </a:lnTo>
                      <a:lnTo>
                        <a:pt x="192" y="24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50000">
                      <a:srgbClr val="FF9933"/>
                    </a:gs>
                    <a:gs pos="100000">
                      <a:srgbClr val="FFCC66"/>
                    </a:gs>
                  </a:gsLst>
                  <a:lin ang="18900000" scaled="1"/>
                </a:gradFill>
                <a:ln w="19050" cap="flat" cmpd="sng">
                  <a:solidFill>
                    <a:schemeClr val="accent2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5" name="未知"/>
                <p:cNvSpPr/>
                <p:nvPr/>
              </p:nvSpPr>
              <p:spPr bwMode="auto">
                <a:xfrm>
                  <a:off x="48" y="577"/>
                  <a:ext cx="384" cy="432"/>
                </a:xfrm>
                <a:custGeom>
                  <a:avLst/>
                  <a:gdLst>
                    <a:gd name="T0" fmla="*/ 192 w 384"/>
                    <a:gd name="T1" fmla="*/ 192 h 384"/>
                    <a:gd name="T2" fmla="*/ 96 w 384"/>
                    <a:gd name="T3" fmla="*/ 144 h 384"/>
                    <a:gd name="T4" fmla="*/ 48 w 384"/>
                    <a:gd name="T5" fmla="*/ 96 h 384"/>
                    <a:gd name="T6" fmla="*/ 0 w 384"/>
                    <a:gd name="T7" fmla="*/ 0 h 384"/>
                    <a:gd name="T8" fmla="*/ 0 w 384"/>
                    <a:gd name="T9" fmla="*/ 384 h 384"/>
                    <a:gd name="T10" fmla="*/ 384 w 384"/>
                    <a:gd name="T11" fmla="*/ 192 h 384"/>
                    <a:gd name="T12" fmla="*/ 192 w 384"/>
                    <a:gd name="T13" fmla="*/ 19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4" h="384">
                      <a:moveTo>
                        <a:pt x="192" y="192"/>
                      </a:move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0"/>
                      </a:lnTo>
                      <a:lnTo>
                        <a:pt x="0" y="384"/>
                      </a:lnTo>
                      <a:lnTo>
                        <a:pt x="384" y="192"/>
                      </a:lnTo>
                      <a:lnTo>
                        <a:pt x="192" y="1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chemeClr val="accent2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6" name="未知"/>
                <p:cNvSpPr/>
                <p:nvPr/>
              </p:nvSpPr>
              <p:spPr bwMode="auto">
                <a:xfrm rot="1629174">
                  <a:off x="0" y="876"/>
                  <a:ext cx="147" cy="176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48 w 96"/>
                    <a:gd name="T5" fmla="*/ 96 h 96"/>
                    <a:gd name="T6" fmla="*/ 0 w 96"/>
                    <a:gd name="T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48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7" name="Oval 13"/>
                <p:cNvSpPr>
                  <a:spLocks noChangeArrowheads="1"/>
                </p:cNvSpPr>
                <p:nvPr/>
              </p:nvSpPr>
              <p:spPr bwMode="auto">
                <a:xfrm>
                  <a:off x="576" y="49"/>
                  <a:ext cx="144" cy="4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17" y="48"/>
                  <a:ext cx="1296" cy="6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>
                          <a:alpha val="50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400" b="1">
                      <a:solidFill>
                        <a:srgbClr val="0000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步骤小结</a:t>
                  </a:r>
                </a:p>
              </p:txBody>
            </p:sp>
          </p:grpSp>
        </p:grp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865" y="478"/>
              <a:ext cx="911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79388" y="2420888"/>
            <a:ext cx="88571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审题</a:t>
            </a:r>
            <a:r>
              <a:rPr lang="zh-CN" altLang="en-US" sz="3200" b="1" dirty="0">
                <a:latin typeface="Times New Roman" panose="02020603050405020304" pitchFamily="18" charset="0"/>
              </a:rPr>
              <a:t>：分析题意，找出题中的数量及其关系；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79388" y="3179911"/>
            <a:ext cx="80772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设元</a:t>
            </a:r>
            <a:r>
              <a:rPr lang="zh-CN" altLang="en-US" sz="3200" b="1" dirty="0">
                <a:latin typeface="Times New Roman" panose="02020603050405020304" pitchFamily="18" charset="0"/>
              </a:rPr>
              <a:t>：选择一个适当的未知数用字母表示（例如</a:t>
            </a:r>
            <a:r>
              <a:rPr lang="en-US" sz="3200" b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）；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79388" y="4170511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列方程</a:t>
            </a:r>
            <a:r>
              <a:rPr lang="zh-CN" altLang="en-US" sz="3200" b="1" dirty="0">
                <a:latin typeface="Times New Roman" panose="02020603050405020304" pitchFamily="18" charset="0"/>
              </a:rPr>
              <a:t>：根据相等关系列出方程；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9388" y="4770586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解方程</a:t>
            </a:r>
            <a:r>
              <a:rPr lang="zh-CN" altLang="en-US" sz="3200" b="1" dirty="0">
                <a:latin typeface="Times New Roman" panose="02020603050405020304" pitchFamily="18" charset="0"/>
              </a:rPr>
              <a:t>：求出未知数的值；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90500" y="5388123"/>
            <a:ext cx="79248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5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检验</a:t>
            </a:r>
            <a:r>
              <a:rPr lang="zh-CN" altLang="en-US" sz="3200" b="1" dirty="0">
                <a:latin typeface="Times New Roman" panose="02020603050405020304" pitchFamily="18" charset="0"/>
              </a:rPr>
              <a:t>：检查求得的值是否正确和符合实际情形，并写出答案。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80" grpId="0" autoUpdateAnimBg="0"/>
      <p:bldP spid="11281" grpId="0" autoUpdateAnimBg="0"/>
      <p:bldP spid="11282" grpId="0" autoUpdateAnimBg="0"/>
      <p:bldP spid="11283" grpId="0" autoUpdateAnimBg="0"/>
      <p:bldP spid="112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23850" y="404813"/>
            <a:ext cx="1439863" cy="6477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CC3300"/>
                </a:solidFill>
              </a:rPr>
              <a:t>例</a:t>
            </a:r>
            <a:r>
              <a:rPr lang="en-US" sz="36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8201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A、B两地相距60千米，甲、乙两人分别同时从A、B两地骑自行车出发，相向而行。甲每小时比乙多行2千米，经过</a:t>
            </a:r>
            <a:r>
              <a:rPr lang="en-US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小时后相遇。问甲、乙两人的速度分别是多少？</a:t>
            </a:r>
          </a:p>
        </p:txBody>
      </p:sp>
      <p:grpSp>
        <p:nvGrpSpPr>
          <p:cNvPr id="12292" name="Group 4"/>
          <p:cNvGrpSpPr/>
          <p:nvPr/>
        </p:nvGrpSpPr>
        <p:grpSpPr bwMode="auto">
          <a:xfrm>
            <a:off x="658813" y="3859213"/>
            <a:ext cx="7729537" cy="1893887"/>
            <a:chOff x="0" y="0"/>
            <a:chExt cx="4869" cy="1193"/>
          </a:xfrm>
        </p:grpSpPr>
        <p:grpSp>
          <p:nvGrpSpPr>
            <p:cNvPr id="12293" name="Group 5"/>
            <p:cNvGrpSpPr/>
            <p:nvPr/>
          </p:nvGrpSpPr>
          <p:grpSpPr bwMode="auto">
            <a:xfrm flipH="1">
              <a:off x="4296" y="0"/>
              <a:ext cx="573" cy="542"/>
              <a:chOff x="0" y="0"/>
              <a:chExt cx="408" cy="363"/>
            </a:xfrm>
          </p:grpSpPr>
          <p:pic>
            <p:nvPicPr>
              <p:cNvPr id="12294" name="Picture 6" descr="zimo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408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0" y="16"/>
                <a:ext cx="90" cy="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543" y="593"/>
              <a:ext cx="36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543" y="291"/>
              <a:ext cx="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4213" y="291"/>
              <a:ext cx="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2951" y="291"/>
              <a:ext cx="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543" y="412"/>
              <a:ext cx="2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>
              <a:off x="2951" y="412"/>
              <a:ext cx="1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855" y="69"/>
              <a:ext cx="1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latin typeface="Tahoma" panose="020B0604030504040204" pitchFamily="34" charset="0"/>
                </a:rPr>
                <a:t>甲走</a:t>
              </a:r>
              <a:r>
                <a:rPr lang="en-US" sz="2000" b="1">
                  <a:latin typeface="Tahoma" panose="020B0604030504040204" pitchFamily="34" charset="0"/>
                </a:rPr>
                <a:t>2</a:t>
              </a:r>
              <a:r>
                <a:rPr lang="zh-CN" altLang="en-US" sz="2000" b="1">
                  <a:latin typeface="Tahoma" panose="020B0604030504040204" pitchFamily="34" charset="0"/>
                </a:rPr>
                <a:t>小时的路程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966" y="42"/>
              <a:ext cx="12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10701"/>
                  </a:solidFill>
                  <a:latin typeface="Tahoma" panose="020B0604030504040204" pitchFamily="34" charset="0"/>
                </a:rPr>
                <a:t>乙走</a:t>
              </a:r>
              <a:r>
                <a:rPr lang="en-US" b="1">
                  <a:solidFill>
                    <a:srgbClr val="F10701"/>
                  </a:solidFill>
                  <a:latin typeface="Tahoma" panose="020B0604030504040204" pitchFamily="34" charset="0"/>
                </a:rPr>
                <a:t>2</a:t>
              </a:r>
              <a:r>
                <a:rPr lang="zh-CN" altLang="en-US" b="1">
                  <a:solidFill>
                    <a:srgbClr val="F10701"/>
                  </a:solidFill>
                  <a:latin typeface="Tahoma" panose="020B0604030504040204" pitchFamily="34" charset="0"/>
                </a:rPr>
                <a:t>小时的路程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199" y="512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4270" y="472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2306" name="AutoShape 18"/>
            <p:cNvSpPr/>
            <p:nvPr/>
          </p:nvSpPr>
          <p:spPr bwMode="auto">
            <a:xfrm rot="5400000">
              <a:off x="2197" y="-1035"/>
              <a:ext cx="361" cy="3613"/>
            </a:xfrm>
            <a:prstGeom prst="rightBrace">
              <a:avLst>
                <a:gd name="adj1" fmla="val 83403"/>
                <a:gd name="adj2" fmla="val 50838"/>
              </a:avLst>
            </a:prstGeom>
            <a:noFill/>
            <a:ln w="9525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1903" y="905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ahoma" panose="020B0604030504040204" pitchFamily="34" charset="0"/>
                </a:rPr>
                <a:t>60</a:t>
              </a:r>
              <a:r>
                <a:rPr lang="zh-CN" altLang="en-US" sz="2400" b="1">
                  <a:latin typeface="Tahoma" panose="020B0604030504040204" pitchFamily="34" charset="0"/>
                </a:rPr>
                <a:t>千米</a:t>
              </a:r>
            </a:p>
          </p:txBody>
        </p:sp>
        <p:pic>
          <p:nvPicPr>
            <p:cNvPr id="12308" name="Picture 20" descr="gif006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92"/>
              <a:ext cx="469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311275" y="5908675"/>
            <a:ext cx="6673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甲走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小时的路程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+</a:t>
            </a:r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乙走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小时的路程</a:t>
            </a:r>
            <a:r>
              <a:rPr lang="en-US" sz="2800" b="1">
                <a:solidFill>
                  <a:srgbClr val="990000"/>
                </a:solidFill>
                <a:latin typeface="Tahoma" panose="020B0604030504040204" pitchFamily="34" charset="0"/>
              </a:rPr>
              <a:t>=60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静谧之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静谧之花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静谧之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静谧之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静谧之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静谧之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静谧之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静谧之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静谧之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静谧之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静谧之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静谧之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静谧之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静谧之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1422</Words>
  <Application>Microsoft Office PowerPoint</Application>
  <PresentationFormat>全屏显示(4:3)</PresentationFormat>
  <Paragraphs>127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 Unicode MS</vt:lpstr>
      <vt:lpstr>方正姚体</vt:lpstr>
      <vt:lpstr>黑体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2022-01-07T03:03:40Z</dcterms:created>
  <dcterms:modified xsi:type="dcterms:W3CDTF">2023-01-16T16:18:26Z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2016D8522ED14B5FA2AC7D483EA02858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