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55" d="100"/>
          <a:sy n="155" d="100"/>
        </p:scale>
        <p:origin x="-354" y="-78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C08EE-6C6F-44A7-89A5-814B31615D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1CF4F0-BBF3-450D-B89C-35286CE2544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1CF4F0-BBF3-450D-B89C-35286CE2544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EA1AA-00B2-41C3-A1AE-84A10559E1C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B6039-7159-4A36-9E0B-5E88242693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480A72-D455-49A5-B096-ABC0F77445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F7860-F3EA-443B-8E6D-484A966BC00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24D1C-9B28-4D6F-8945-9743AE70FE0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1CF4F0-BBF3-450D-B89C-35286CE2544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F0910-37D9-4189-AD30-F6C1CD7424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DB1CF4F0-BBF3-450D-B89C-35286CE2544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标题 1"/>
          <p:cNvSpPr>
            <a:spLocks noGrp="1" noChangeArrowheads="1"/>
          </p:cNvSpPr>
          <p:nvPr>
            <p:ph type="ctrTitle"/>
          </p:nvPr>
        </p:nvSpPr>
        <p:spPr>
          <a:xfrm>
            <a:off x="0" y="1259081"/>
            <a:ext cx="9144000" cy="1306147"/>
          </a:xfrm>
        </p:spPr>
        <p:txBody>
          <a:bodyPr/>
          <a:lstStyle/>
          <a:p>
            <a:r>
              <a:rPr lang="en-US" altLang="zh-CN" sz="4400" dirty="0" smtClean="0">
                <a:sym typeface="宋体" panose="02010600030101010101" pitchFamily="2" charset="-122"/>
              </a:rPr>
              <a:t>Unit 5 I like those shoes</a:t>
            </a:r>
            <a:endParaRPr lang="zh-CN" altLang="en-US" sz="4400" dirty="0" smtClean="0"/>
          </a:p>
        </p:txBody>
      </p:sp>
      <p:sp>
        <p:nvSpPr>
          <p:cNvPr id="5" name="矩形 4"/>
          <p:cNvSpPr/>
          <p:nvPr/>
        </p:nvSpPr>
        <p:spPr>
          <a:xfrm>
            <a:off x="0" y="3943444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练一练</a:t>
            </a:r>
          </a:p>
        </p:txBody>
      </p:sp>
      <p:sp>
        <p:nvSpPr>
          <p:cNvPr id="11266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anose="02020603050405020304" pitchFamily="18" charset="0"/>
              </a:rPr>
              <a:t>(　　)</a:t>
            </a:r>
            <a:r>
              <a:rPr lang="en-US" altLang="zh-CN" dirty="0" smtClean="0">
                <a:latin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</a:rPr>
              <a:t>.—What are they?—They are________．</a:t>
            </a:r>
          </a:p>
          <a:p>
            <a:r>
              <a:rPr lang="zh-CN" altLang="en-US" dirty="0" smtClean="0">
                <a:latin typeface="Times New Roman" panose="02020603050405020304" pitchFamily="18" charset="0"/>
              </a:rPr>
              <a:t>A．bus                  B．jeans</a:t>
            </a:r>
          </a:p>
          <a:p>
            <a:r>
              <a:rPr lang="zh-CN" altLang="en-US" dirty="0" smtClean="0">
                <a:latin typeface="Times New Roman" panose="02020603050405020304" pitchFamily="18" charset="0"/>
              </a:rPr>
              <a:t>(　　)</a:t>
            </a:r>
            <a:r>
              <a:rPr lang="en-US" altLang="zh-CN" dirty="0" smtClean="0">
                <a:latin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</a:rPr>
              <a:t>.Look at this vest.It is really ______．</a:t>
            </a:r>
          </a:p>
          <a:p>
            <a:r>
              <a:rPr lang="zh-CN" altLang="en-US" dirty="0" smtClean="0">
                <a:latin typeface="Times New Roman" panose="02020603050405020304" pitchFamily="18" charset="0"/>
              </a:rPr>
              <a:t>A．cool                 B．cold</a:t>
            </a:r>
          </a:p>
          <a:p>
            <a:r>
              <a:rPr lang="zh-CN" altLang="en-US" dirty="0" smtClean="0">
                <a:latin typeface="Times New Roman" panose="02020603050405020304" pitchFamily="18" charset="0"/>
              </a:rPr>
              <a:t>(　　)</a:t>
            </a:r>
            <a:r>
              <a:rPr lang="en-US" altLang="zh-CN" dirty="0" smtClean="0">
                <a:latin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</a:rPr>
              <a:t>.—Where are my blue jeans?—________！</a:t>
            </a:r>
          </a:p>
          <a:p>
            <a:r>
              <a:rPr lang="zh-CN" altLang="en-US" dirty="0" smtClean="0">
                <a:latin typeface="Times New Roman" panose="02020603050405020304" pitchFamily="18" charset="0"/>
              </a:rPr>
              <a:t>A．Here it is         B．Here they are</a:t>
            </a:r>
          </a:p>
          <a:p>
            <a:r>
              <a:rPr lang="zh-CN" altLang="en-US" dirty="0" smtClean="0">
                <a:latin typeface="Times New Roman" panose="02020603050405020304" pitchFamily="18" charset="0"/>
              </a:rPr>
              <a:t>(　　)</a:t>
            </a:r>
            <a:r>
              <a:rPr lang="en-US" altLang="zh-CN" dirty="0" smtClean="0">
                <a:latin typeface="Times New Roman" panose="02020603050405020304" pitchFamily="18" charset="0"/>
              </a:rPr>
              <a:t>4</a:t>
            </a:r>
            <a:r>
              <a:rPr lang="zh-CN" altLang="en-US" dirty="0" smtClean="0">
                <a:latin typeface="Times New Roman" panose="02020603050405020304" pitchFamily="18" charset="0"/>
              </a:rPr>
              <a:t>.________ my vest.</a:t>
            </a:r>
          </a:p>
          <a:p>
            <a:r>
              <a:rPr lang="zh-CN" altLang="en-US" dirty="0" smtClean="0">
                <a:latin typeface="Times New Roman" panose="02020603050405020304" pitchFamily="18" charset="0"/>
              </a:rPr>
              <a:t>A．They're            B．It's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pic>
        <p:nvPicPr>
          <p:cNvPr id="12290" name="内容占位符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405754" y="651104"/>
            <a:ext cx="1885950" cy="2828925"/>
          </a:xfrm>
        </p:spPr>
      </p:pic>
      <p:sp>
        <p:nvSpPr>
          <p:cNvPr id="5" name="云形标注 4"/>
          <p:cNvSpPr/>
          <p:nvPr/>
        </p:nvSpPr>
        <p:spPr>
          <a:xfrm>
            <a:off x="149212" y="425357"/>
            <a:ext cx="6057901" cy="273248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/>
            <a:r>
              <a:rPr lang="zh-CN" altLang="en-US" sz="2400" noProof="1">
                <a:solidFill>
                  <a:srgbClr val="FF0000"/>
                </a:solidFill>
                <a:latin typeface="宋体" panose="02010600030101010101" pitchFamily="2" charset="-122"/>
              </a:rPr>
              <a:t>小朋友回家记得复习功课，并且多读课文，还有不要忘了完成课后练习哦！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jeans</a:t>
            </a:r>
          </a:p>
        </p:txBody>
      </p:sp>
      <p:sp>
        <p:nvSpPr>
          <p:cNvPr id="3074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zh-CN" altLang="en-US" smtClean="0"/>
          </a:p>
        </p:txBody>
      </p:sp>
      <p:pic>
        <p:nvPicPr>
          <p:cNvPr id="3075" name="图片 3" descr="jeans 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5800" y="1114425"/>
            <a:ext cx="5122069" cy="3839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shorts</a:t>
            </a:r>
          </a:p>
        </p:txBody>
      </p:sp>
      <p:sp>
        <p:nvSpPr>
          <p:cNvPr id="4098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zh-CN" altLang="en-US" smtClean="0"/>
          </a:p>
        </p:txBody>
      </p:sp>
      <p:pic>
        <p:nvPicPr>
          <p:cNvPr id="4099" name="图片 3" descr="shorts 0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2216" y="1488282"/>
            <a:ext cx="4195763" cy="3146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 smtClean="0"/>
          </a:p>
        </p:txBody>
      </p:sp>
      <p:sp>
        <p:nvSpPr>
          <p:cNvPr id="5122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4100" b="1" dirty="0">
                <a:latin typeface="Times New Roman" panose="02020603050405020304" pitchFamily="18" charset="0"/>
              </a:rPr>
              <a:t>Can I look at the orange vest and the red skirt?</a:t>
            </a:r>
          </a:p>
          <a:p>
            <a:r>
              <a:rPr lang="en-US" altLang="zh-CN" sz="4100" b="1" dirty="0">
                <a:latin typeface="Times New Roman" panose="02020603050405020304" pitchFamily="18" charset="0"/>
              </a:rPr>
              <a:t>Here you are.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6146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>
                <a:latin typeface="Times New Roman" panose="02020603050405020304" pitchFamily="18" charset="0"/>
              </a:rPr>
              <a:t>Can I look at the blue jeans and the green jeans?</a:t>
            </a:r>
          </a:p>
          <a:p>
            <a:r>
              <a:rPr lang="en-US" altLang="zh-CN" sz="2400" dirty="0">
                <a:latin typeface="Times New Roman" panose="02020603050405020304" pitchFamily="18" charset="0"/>
              </a:rPr>
              <a:t>Here you are.</a:t>
            </a:r>
          </a:p>
          <a:p>
            <a:r>
              <a:rPr lang="zh-CN" altLang="en-US" sz="2400" dirty="0">
                <a:latin typeface="Times New Roman" panose="02020603050405020304" pitchFamily="18" charset="0"/>
              </a:rPr>
              <a:t>我能看一下这条蓝色的牛仔裤和这条绿色的牛仔裤吗？</a:t>
            </a:r>
          </a:p>
          <a:p>
            <a:r>
              <a:rPr lang="zh-CN" altLang="en-US" sz="2400" dirty="0">
                <a:latin typeface="Times New Roman" panose="02020603050405020304" pitchFamily="18" charset="0"/>
              </a:rPr>
              <a:t>给你。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知识拓展</a:t>
            </a:r>
          </a:p>
        </p:txBody>
      </p:sp>
      <p:sp>
        <p:nvSpPr>
          <p:cNvPr id="7170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>
                <a:latin typeface="Times New Roman" panose="02020603050405020304" pitchFamily="18" charset="0"/>
              </a:rPr>
              <a:t>look at    </a:t>
            </a:r>
            <a:r>
              <a:rPr lang="zh-CN" altLang="en-US" sz="2400" dirty="0">
                <a:latin typeface="Times New Roman" panose="02020603050405020304" pitchFamily="18" charset="0"/>
              </a:rPr>
              <a:t>看一看</a:t>
            </a:r>
          </a:p>
          <a:p>
            <a:r>
              <a:rPr lang="en-US" altLang="zh-CN" sz="2400" dirty="0" err="1">
                <a:latin typeface="Times New Roman" panose="02020603050405020304" pitchFamily="18" charset="0"/>
              </a:rPr>
              <a:t>eg</a:t>
            </a:r>
            <a:r>
              <a:rPr lang="zh-CN" altLang="en-US" sz="2400" dirty="0">
                <a:latin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</a:rPr>
              <a:t>Can I look at it?</a:t>
            </a:r>
          </a:p>
          <a:p>
            <a:r>
              <a:rPr lang="zh-CN" altLang="en-US" sz="2400" dirty="0">
                <a:latin typeface="Times New Roman" panose="02020603050405020304" pitchFamily="18" charset="0"/>
              </a:rPr>
              <a:t>我能看一看它吗</a:t>
            </a:r>
            <a:r>
              <a:rPr lang="en-US" altLang="zh-CN" sz="2400" dirty="0">
                <a:latin typeface="Times New Roman" panose="02020603050405020304" pitchFamily="18" charset="0"/>
              </a:rPr>
              <a:t>?</a:t>
            </a:r>
          </a:p>
          <a:p>
            <a:r>
              <a:rPr lang="en-US" altLang="zh-CN" sz="2400" dirty="0">
                <a:latin typeface="Times New Roman" panose="02020603050405020304" pitchFamily="18" charset="0"/>
              </a:rPr>
              <a:t>glare at    </a:t>
            </a:r>
            <a:r>
              <a:rPr lang="zh-CN" altLang="en-US" sz="2400" dirty="0">
                <a:latin typeface="Times New Roman" panose="02020603050405020304" pitchFamily="18" charset="0"/>
              </a:rPr>
              <a:t>瞥一眼</a:t>
            </a:r>
          </a:p>
          <a:p>
            <a:r>
              <a:rPr lang="en-US" altLang="zh-CN" sz="2400" dirty="0" err="1">
                <a:latin typeface="Times New Roman" panose="02020603050405020304" pitchFamily="18" charset="0"/>
              </a:rPr>
              <a:t>eg</a:t>
            </a:r>
            <a:r>
              <a:rPr lang="zh-CN" altLang="en-US" sz="2400" dirty="0">
                <a:latin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</a:rPr>
              <a:t>Why does she glare at you?</a:t>
            </a:r>
          </a:p>
          <a:p>
            <a:r>
              <a:rPr lang="zh-CN" altLang="en-US" sz="2400" dirty="0">
                <a:latin typeface="Times New Roman" panose="02020603050405020304" pitchFamily="18" charset="0"/>
              </a:rPr>
              <a:t>为什么她瞥了你一眼？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颜色看一看</a:t>
            </a:r>
          </a:p>
        </p:txBody>
      </p:sp>
      <p:sp>
        <p:nvSpPr>
          <p:cNvPr id="8194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3000" dirty="0">
                <a:latin typeface="Times New Roman" panose="02020603050405020304" pitchFamily="18" charset="0"/>
                <a:sym typeface="Arial" panose="020B0604020202020204" pitchFamily="34" charset="0"/>
              </a:rPr>
              <a:t>blue  </a:t>
            </a:r>
            <a:r>
              <a:rPr lang="zh-CN" altLang="en-US" sz="3000" dirty="0">
                <a:latin typeface="Times New Roman" panose="02020603050405020304" pitchFamily="18" charset="0"/>
                <a:sym typeface="Arial" panose="020B0604020202020204" pitchFamily="34" charset="0"/>
              </a:rPr>
              <a:t>蓝色的</a:t>
            </a:r>
            <a:endParaRPr lang="zh-CN" altLang="en-US" sz="3000" dirty="0">
              <a:latin typeface="Times New Roman" panose="02020603050405020304" pitchFamily="18" charset="0"/>
            </a:endParaRPr>
          </a:p>
          <a:p>
            <a:r>
              <a:rPr lang="en-US" altLang="zh-CN" sz="3000" dirty="0">
                <a:latin typeface="Times New Roman" panose="02020603050405020304" pitchFamily="18" charset="0"/>
                <a:sym typeface="Arial" panose="020B0604020202020204" pitchFamily="34" charset="0"/>
              </a:rPr>
              <a:t>orange  </a:t>
            </a:r>
            <a:r>
              <a:rPr lang="zh-CN" altLang="en-US" sz="3000" dirty="0">
                <a:latin typeface="Times New Roman" panose="02020603050405020304" pitchFamily="18" charset="0"/>
                <a:sym typeface="Arial" panose="020B0604020202020204" pitchFamily="34" charset="0"/>
              </a:rPr>
              <a:t>橙色的</a:t>
            </a:r>
            <a:endParaRPr lang="zh-CN" altLang="en-US" sz="3000" dirty="0">
              <a:latin typeface="Times New Roman" panose="02020603050405020304" pitchFamily="18" charset="0"/>
            </a:endParaRPr>
          </a:p>
          <a:p>
            <a:r>
              <a:rPr lang="en-US" altLang="zh-CN" sz="3000" dirty="0">
                <a:latin typeface="Times New Roman" panose="02020603050405020304" pitchFamily="18" charset="0"/>
                <a:sym typeface="Arial" panose="020B0604020202020204" pitchFamily="34" charset="0"/>
              </a:rPr>
              <a:t>red    </a:t>
            </a:r>
            <a:r>
              <a:rPr lang="zh-CN" altLang="en-US" sz="3000" dirty="0">
                <a:latin typeface="Times New Roman" panose="02020603050405020304" pitchFamily="18" charset="0"/>
                <a:sym typeface="Arial" panose="020B0604020202020204" pitchFamily="34" charset="0"/>
              </a:rPr>
              <a:t>红色的</a:t>
            </a:r>
            <a:endParaRPr lang="zh-CN" altLang="en-US" sz="3000" dirty="0">
              <a:latin typeface="Times New Roman" panose="02020603050405020304" pitchFamily="18" charset="0"/>
            </a:endParaRPr>
          </a:p>
          <a:p>
            <a:r>
              <a:rPr lang="en-US" altLang="zh-CN" sz="3000" dirty="0">
                <a:latin typeface="Times New Roman" panose="02020603050405020304" pitchFamily="18" charset="0"/>
                <a:sym typeface="Arial" panose="020B0604020202020204" pitchFamily="34" charset="0"/>
              </a:rPr>
              <a:t>green  </a:t>
            </a:r>
            <a:r>
              <a:rPr lang="zh-CN" altLang="en-US" sz="3000" dirty="0">
                <a:latin typeface="Times New Roman" panose="02020603050405020304" pitchFamily="18" charset="0"/>
                <a:sym typeface="Arial" panose="020B0604020202020204" pitchFamily="34" charset="0"/>
              </a:rPr>
              <a:t>绿色的</a:t>
            </a:r>
            <a:endParaRPr lang="zh-CN" altLang="en-US" sz="3000" dirty="0">
              <a:latin typeface="Times New Roman" panose="02020603050405020304" pitchFamily="18" charset="0"/>
            </a:endParaRPr>
          </a:p>
          <a:p>
            <a:endParaRPr lang="zh-CN" altLang="en-US" sz="3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pic>
        <p:nvPicPr>
          <p:cNvPr id="9218" name="内容占位符 -2147482624" descr="IMG_25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4837" y="395288"/>
            <a:ext cx="2491979" cy="3970735"/>
          </a:xfrm>
        </p:spPr>
      </p:pic>
      <p:sp>
        <p:nvSpPr>
          <p:cNvPr id="4" name="云形标注 3"/>
          <p:cNvSpPr/>
          <p:nvPr/>
        </p:nvSpPr>
        <p:spPr>
          <a:xfrm>
            <a:off x="5406629" y="1040606"/>
            <a:ext cx="2457450" cy="163353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/>
            <a:r>
              <a:rPr lang="en-US" altLang="zh-CN" sz="4500" noProof="1">
                <a:latin typeface="Times New Roman" panose="02020603050405020304" pitchFamily="18" charset="0"/>
              </a:rPr>
              <a:t>jeans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pic>
        <p:nvPicPr>
          <p:cNvPr id="10242" name="内容占位符 -2147482619" descr="IMG_26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27510" y="1377554"/>
            <a:ext cx="2195513" cy="2341959"/>
          </a:xfrm>
        </p:spPr>
      </p:pic>
      <p:sp>
        <p:nvSpPr>
          <p:cNvPr id="4" name="云形标注 3"/>
          <p:cNvSpPr/>
          <p:nvPr/>
        </p:nvSpPr>
        <p:spPr>
          <a:xfrm>
            <a:off x="4594622" y="1269206"/>
            <a:ext cx="2194322" cy="174783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/>
            <a:r>
              <a:rPr lang="en-US" altLang="zh-CN" sz="5400" noProof="1"/>
              <a:t>vest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ABC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C模板">
      <a:majorFont>
        <a:latin typeface="Arial"/>
        <a:ea typeface="微软雅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BC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主题38</Template>
  <TotalTime>0</TotalTime>
  <Words>140</Words>
  <Application>Microsoft Office PowerPoint</Application>
  <PresentationFormat>全屏显示(16:9)</PresentationFormat>
  <Paragraphs>34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宋体</vt:lpstr>
      <vt:lpstr>微软雅黑</vt:lpstr>
      <vt:lpstr>Arial</vt:lpstr>
      <vt:lpstr>Calibri</vt:lpstr>
      <vt:lpstr>Times New Roman</vt:lpstr>
      <vt:lpstr>WWW.2PPT.COM
</vt:lpstr>
      <vt:lpstr>Unit 5 I like those shoes</vt:lpstr>
      <vt:lpstr>jeans</vt:lpstr>
      <vt:lpstr>shorts</vt:lpstr>
      <vt:lpstr>PowerPoint 演示文稿</vt:lpstr>
      <vt:lpstr>PowerPoint 演示文稿</vt:lpstr>
      <vt:lpstr>知识拓展</vt:lpstr>
      <vt:lpstr>颜色看一看</vt:lpstr>
      <vt:lpstr>PowerPoint 演示文稿</vt:lpstr>
      <vt:lpstr>PowerPoint 演示文稿</vt:lpstr>
      <vt:lpstr>练一练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2016-05-29T17:24:00Z</dcterms:created>
  <dcterms:modified xsi:type="dcterms:W3CDTF">2023-01-16T16:18:46Z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DB143BDE24F147E4B8F2813321675E3F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