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9" r:id="rId21"/>
    <p:sldId id="280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40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0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859E9C1-FDE6-4AAE-B7C1-561F933D229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A4D7BFD-362E-4412-A37D-9313C4F7D433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2416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16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4166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31FEB55B-B94B-4C17-977E-734F063F1DF6}" type="slidenum">
              <a:rPr lang="en-US" altLang="zh-CN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D2433FE-4E16-4C9B-B9E3-3A79D471FC78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2437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37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2437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29DEE48C-123D-4F8F-8272-102683B2425A}" type="slidenum">
              <a:rPr lang="en-US" altLang="zh-CN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F825-354C-43E1-91CF-5CC5266768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5C0D0-111C-4D19-B26B-AD386806C6A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A948C-DBAD-41EC-8F43-F9940406136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107CF-4A01-403D-A382-E2810A72AC8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A4362-62E5-4C3C-9574-4AABFB16BC3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3FD7E-B553-4122-8739-0A912A0913C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A8E3-BA8C-4281-A0F7-E9FB429FD96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95A93-7DBF-4991-AAF7-AE592F272BA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67E2-2153-402F-AB86-5406E68D365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31BA9-DEF3-4FE8-8B02-D7270B7C238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AF0A4-7D54-45F1-B65B-D81723BCEE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17776C99-6548-43B9-A3AE-C29A75CEC8C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google.com/imgres?imgurl=http://www.chinadv.com/tutor/images/200341413433312552.jpg&amp;imgrefurl=http://www.chinadv.com/tutor/&amp;h=792&amp;w=800&amp;sz=31&amp;tbnid=gD2sHRJnrCwJ:&amp;tbnh=140&amp;tbnw=141&amp;start=3&amp;prev=/images%3Fq%3D%25E5%25A5%25B3%25E5%25AD%25A9%25E5%25A4%25B4%25E5%2583%258F%26hl%3Dzh-CN%26lr%3D%26ie%3DUTF-8%26newwindow%3D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3"/>
          <p:cNvSpPr txBox="1">
            <a:spLocks noChangeArrowheads="1"/>
          </p:cNvSpPr>
          <p:nvPr/>
        </p:nvSpPr>
        <p:spPr bwMode="auto">
          <a:xfrm>
            <a:off x="16743" y="2276872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6000" b="1" dirty="0" smtClean="0">
                <a:latin typeface="Times New Roman" panose="02020603050405020304" pitchFamily="18" charset="0"/>
              </a:rPr>
              <a:t>Where </a:t>
            </a:r>
            <a:r>
              <a:rPr lang="en-US" altLang="zh-CN" sz="6000" b="1" dirty="0">
                <a:latin typeface="Times New Roman" panose="02020603050405020304" pitchFamily="18" charset="0"/>
              </a:rPr>
              <a:t>are you from?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Times New Roman" panose="02020603050405020304" pitchFamily="18" charset="0"/>
              </a:rPr>
              <a:t>  </a:t>
            </a:r>
            <a:r>
              <a:rPr lang="en-US" altLang="zh-CN" sz="4000" b="1" dirty="0">
                <a:latin typeface="Times New Roman" panose="02020603050405020304" pitchFamily="18" charset="0"/>
              </a:rPr>
              <a:t>Section</a:t>
            </a:r>
            <a:r>
              <a:rPr lang="en-US" altLang="zh-CN" sz="4400" dirty="0">
                <a:latin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8595" name="Text Box 5"/>
          <p:cNvSpPr txBox="1">
            <a:spLocks noChangeArrowheads="1"/>
          </p:cNvSpPr>
          <p:nvPr/>
        </p:nvSpPr>
        <p:spPr bwMode="auto">
          <a:xfrm>
            <a:off x="0" y="112474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 dirty="0"/>
              <a:t>Unit </a:t>
            </a:r>
            <a:r>
              <a:rPr lang="en-US" altLang="zh-CN" sz="4400" b="1" dirty="0" smtClean="0"/>
              <a:t>1 </a:t>
            </a:r>
            <a:r>
              <a:rPr lang="en-US" altLang="zh-CN" sz="4400" b="1" dirty="0" smtClean="0">
                <a:latin typeface="Times New Roman" panose="02020603050405020304" pitchFamily="18" charset="0"/>
              </a:rPr>
              <a:t>Topic 2</a:t>
            </a:r>
            <a:endParaRPr lang="en-US" altLang="zh-CN" sz="4400" b="1" dirty="0"/>
          </a:p>
        </p:txBody>
      </p:sp>
      <p:sp>
        <p:nvSpPr>
          <p:cNvPr id="6" name="矩形 5"/>
          <p:cNvSpPr/>
          <p:nvPr/>
        </p:nvSpPr>
        <p:spPr>
          <a:xfrm>
            <a:off x="0" y="530120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3"/>
          <p:cNvSpPr>
            <a:spLocks noChangeArrowheads="1"/>
          </p:cNvSpPr>
          <p:nvPr/>
        </p:nvSpPr>
        <p:spPr bwMode="auto">
          <a:xfrm>
            <a:off x="1403350" y="2924175"/>
            <a:ext cx="1073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110 </a:t>
            </a:r>
          </a:p>
        </p:txBody>
      </p:sp>
      <p:sp>
        <p:nvSpPr>
          <p:cNvPr id="251907" name="Rectangle 10"/>
          <p:cNvSpPr>
            <a:spLocks noChangeArrowheads="1"/>
          </p:cNvSpPr>
          <p:nvPr/>
        </p:nvSpPr>
        <p:spPr bwMode="auto">
          <a:xfrm>
            <a:off x="5478463" y="28321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120  </a:t>
            </a:r>
          </a:p>
        </p:txBody>
      </p:sp>
      <p:sp>
        <p:nvSpPr>
          <p:cNvPr id="251908" name="Rectangle 11"/>
          <p:cNvSpPr>
            <a:spLocks noChangeArrowheads="1"/>
          </p:cNvSpPr>
          <p:nvPr/>
        </p:nvSpPr>
        <p:spPr bwMode="auto">
          <a:xfrm>
            <a:off x="6804025" y="5661025"/>
            <a:ext cx="946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119</a:t>
            </a:r>
          </a:p>
        </p:txBody>
      </p:sp>
      <p:pic>
        <p:nvPicPr>
          <p:cNvPr id="17424" name="Picture 16" descr="932663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2667000" cy="1866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8383_2007051310055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3429000"/>
            <a:ext cx="2376487" cy="1981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20050827181328_6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10100" y="815975"/>
            <a:ext cx="2951163" cy="1820863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20121723409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3141663"/>
            <a:ext cx="18002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3" name="TextBox 8"/>
          <p:cNvSpPr txBox="1">
            <a:spLocks noChangeArrowheads="1"/>
          </p:cNvSpPr>
          <p:nvPr/>
        </p:nvSpPr>
        <p:spPr bwMode="auto">
          <a:xfrm>
            <a:off x="1908175" y="5876925"/>
            <a:ext cx="360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10086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7" grpId="0"/>
      <p:bldP spid="251908" grpId="0"/>
      <p:bldP spid="2519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8"/>
          <p:cNvSpPr txBox="1">
            <a:spLocks noChangeArrowheads="1"/>
          </p:cNvSpPr>
          <p:nvPr/>
        </p:nvSpPr>
        <p:spPr bwMode="auto">
          <a:xfrm>
            <a:off x="2936875" y="555625"/>
            <a:ext cx="260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Car number</a:t>
            </a:r>
          </a:p>
        </p:txBody>
      </p:sp>
      <p:pic>
        <p:nvPicPr>
          <p:cNvPr id="5" name="图片 4" descr="02355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41544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9cf6e64574357261938f9d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44900"/>
            <a:ext cx="36766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46_1216345273_20875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84625" y="2205038"/>
            <a:ext cx="51593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4"/>
          <p:cNvSpPr txBox="1">
            <a:spLocks noChangeArrowheads="1"/>
          </p:cNvSpPr>
          <p:nvPr/>
        </p:nvSpPr>
        <p:spPr bwMode="auto">
          <a:xfrm>
            <a:off x="3297238" y="641350"/>
            <a:ext cx="255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QQ number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41036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997200"/>
            <a:ext cx="43195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11" descr="图片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3790950"/>
            <a:ext cx="3457575" cy="2590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</a:rPr>
              <a:t>0596-3456098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0">
                <a:solidFill>
                  <a:srgbClr val="FF0000"/>
                </a:solidFill>
                <a:latin typeface="Times New Roman" panose="02020603050405020304" pitchFamily="18" charset="0"/>
              </a:rPr>
              <a:t>0592-7788432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0">
                <a:solidFill>
                  <a:srgbClr val="9900CC"/>
                </a:solidFill>
                <a:latin typeface="Times New Roman" panose="02020603050405020304" pitchFamily="18" charset="0"/>
              </a:rPr>
              <a:t>010-56789341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0">
                <a:solidFill>
                  <a:srgbClr val="FF6600"/>
                </a:solidFill>
                <a:latin typeface="Times New Roman" panose="02020603050405020304" pitchFamily="18" charset="0"/>
              </a:rPr>
              <a:t>0597-5634902</a:t>
            </a:r>
          </a:p>
        </p:txBody>
      </p:sp>
      <p:sp>
        <p:nvSpPr>
          <p:cNvPr id="254980" name="Text Box 9"/>
          <p:cNvSpPr txBox="1">
            <a:spLocks noChangeArrowheads="1"/>
          </p:cNvSpPr>
          <p:nvPr/>
        </p:nvSpPr>
        <p:spPr bwMode="auto">
          <a:xfrm>
            <a:off x="3224213" y="554038"/>
            <a:ext cx="370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Phone number</a:t>
            </a:r>
          </a:p>
        </p:txBody>
      </p:sp>
      <p:pic>
        <p:nvPicPr>
          <p:cNvPr id="254981" name="图片 6" descr="2007621213257910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628775"/>
            <a:ext cx="30670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2" name="图片 7" descr="2008827919580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1125538"/>
            <a:ext cx="26368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49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8"/>
          <p:cNvSpPr txBox="1">
            <a:spLocks noChangeArrowheads="1"/>
          </p:cNvSpPr>
          <p:nvPr/>
        </p:nvSpPr>
        <p:spPr bwMode="auto">
          <a:xfrm>
            <a:off x="1187450" y="4437063"/>
            <a:ext cx="2881313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13729196971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13553517921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13531133783</a:t>
            </a:r>
          </a:p>
        </p:txBody>
      </p:sp>
      <p:sp>
        <p:nvSpPr>
          <p:cNvPr id="256003" name="Text Box 9"/>
          <p:cNvSpPr txBox="1">
            <a:spLocks noChangeArrowheads="1"/>
          </p:cNvSpPr>
          <p:nvPr/>
        </p:nvSpPr>
        <p:spPr bwMode="auto">
          <a:xfrm>
            <a:off x="2195513" y="528638"/>
            <a:ext cx="452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Mobile phone number</a:t>
            </a:r>
          </a:p>
        </p:txBody>
      </p:sp>
      <p:pic>
        <p:nvPicPr>
          <p:cNvPr id="256004" name="图片 5" descr="2011101315114911573185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25538"/>
            <a:ext cx="31877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5" name="图片 6" descr="dkmb86g_462fvctw2g8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1484313"/>
            <a:ext cx="4824412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  <p:bldP spid="2560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4"/>
          <p:cNvSpPr txBox="1">
            <a:spLocks noChangeArrowheads="1"/>
          </p:cNvSpPr>
          <p:nvPr/>
        </p:nvSpPr>
        <p:spPr bwMode="auto">
          <a:xfrm>
            <a:off x="2792413" y="885825"/>
            <a:ext cx="349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Bank number</a:t>
            </a:r>
          </a:p>
        </p:txBody>
      </p:sp>
      <p:pic>
        <p:nvPicPr>
          <p:cNvPr id="257027" name="图片 4" descr="20081013164718385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884363"/>
            <a:ext cx="691197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8063" y="979488"/>
            <a:ext cx="8135937" cy="5040312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0" dirty="0">
                <a:latin typeface="Times New Roman" panose="02020603050405020304" pitchFamily="18" charset="0"/>
              </a:rPr>
              <a:t>3b </a:t>
            </a:r>
            <a:r>
              <a:rPr lang="en-US" altLang="zh-CN" b="0" dirty="0" smtClean="0">
                <a:latin typeface="Times New Roman" panose="02020603050405020304" pitchFamily="18" charset="0"/>
              </a:rPr>
              <a:t>Ask </a:t>
            </a:r>
            <a:r>
              <a:rPr lang="en-US" altLang="zh-CN" b="0" dirty="0">
                <a:latin typeface="Times New Roman" panose="02020603050405020304" pitchFamily="18" charset="0"/>
              </a:rPr>
              <a:t>and answer in pairs. Then complete your partner’s name card.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A: What’s your name?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B: My name is _______.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A: Where are you from?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B: I’m from _______.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A: What’s your telephone number?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B: My telephone number is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_______.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59075" name="Picture 5" descr="活动交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656" y="161554"/>
            <a:ext cx="10175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9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9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9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429000"/>
            <a:ext cx="6264275" cy="309562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</a:rPr>
              <a:t>Name: ________________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</a:rPr>
              <a:t>From: ________________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</a:rPr>
              <a:t>Tel:     ________________</a:t>
            </a:r>
          </a:p>
        </p:txBody>
      </p:sp>
      <p:pic>
        <p:nvPicPr>
          <p:cNvPr id="260099" name="Picture 17" descr="14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260350"/>
            <a:ext cx="5113338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23850" y="908050"/>
            <a:ext cx="7993063" cy="4826000"/>
            <a:chOff x="476" y="799"/>
            <a:chExt cx="5035" cy="2903"/>
          </a:xfrm>
        </p:grpSpPr>
        <p:sp>
          <p:nvSpPr>
            <p:cNvPr id="261123" name="Rectangle 3"/>
            <p:cNvSpPr>
              <a:spLocks noChangeArrowheads="1"/>
            </p:cNvSpPr>
            <p:nvPr/>
          </p:nvSpPr>
          <p:spPr bwMode="auto">
            <a:xfrm>
              <a:off x="476" y="799"/>
              <a:ext cx="5035" cy="29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6699"/>
                </a:solidFill>
              </a:endParaRPr>
            </a:p>
          </p:txBody>
        </p:sp>
        <p:pic>
          <p:nvPicPr>
            <p:cNvPr id="261124" name="Picture 4" descr="20034141343331255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2" y="935"/>
              <a:ext cx="1027" cy="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2555875" y="2205038"/>
            <a:ext cx="5186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Name: Alice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From: England    </a:t>
            </a:r>
            <a:endParaRPr lang="en-US" altLang="zh-CN" sz="3600" b="1" dirty="0">
              <a:solidFill>
                <a:srgbClr val="FF6699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Tel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:</a:t>
            </a:r>
            <a:endParaRPr lang="en-US" altLang="zh-CN" sz="3600" b="1" dirty="0">
              <a:solidFill>
                <a:srgbClr val="FF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3757613" y="1098550"/>
            <a:ext cx="3697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 i="1">
                <a:solidFill>
                  <a:srgbClr val="FF66FF"/>
                </a:solidFill>
                <a:latin typeface="Times New Roman" panose="02020603050405020304" pitchFamily="18" charset="0"/>
              </a:rPr>
              <a:t>Name card</a:t>
            </a:r>
            <a:r>
              <a:rPr lang="en-US" altLang="zh-CN"/>
              <a:t> 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4716463" y="3357563"/>
            <a:ext cx="193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6699"/>
                </a:solidFill>
                <a:latin typeface="Times New Roman" panose="02020603050405020304" pitchFamily="18" charset="0"/>
              </a:rPr>
              <a:t>776-8858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5040313" y="45815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/>
      <p:bldP spid="261126" grpId="0"/>
      <p:bldP spid="2611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3"/>
          <p:cNvSpPr>
            <a:spLocks noChangeArrowheads="1"/>
          </p:cNvSpPr>
          <p:nvPr/>
        </p:nvSpPr>
        <p:spPr bwMode="auto">
          <a:xfrm>
            <a:off x="2057400" y="1143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2147" name="Text Box 5"/>
          <p:cNvSpPr txBox="1">
            <a:spLocks noChangeArrowheads="1"/>
          </p:cNvSpPr>
          <p:nvPr/>
        </p:nvSpPr>
        <p:spPr bwMode="auto">
          <a:xfrm>
            <a:off x="4355976" y="1524000"/>
            <a:ext cx="41306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Name: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Tian</a:t>
            </a:r>
            <a:r>
              <a:rPr lang="en-US" altLang="zh-CN" sz="3600" b="1" dirty="0">
                <a:latin typeface="Times New Roman" panose="02020603050405020304" pitchFamily="18" charset="0"/>
              </a:rPr>
              <a:t> Liang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From: China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Tel: </a:t>
            </a:r>
            <a:r>
              <a:rPr lang="en-US" altLang="zh-CN" sz="3600" b="1" dirty="0"/>
              <a:t>8256011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262148" name="图片 4" descr="105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92" y="836712"/>
            <a:ext cx="309562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Text Box 5"/>
          <p:cNvSpPr txBox="1">
            <a:spLocks noChangeArrowheads="1"/>
          </p:cNvSpPr>
          <p:nvPr/>
        </p:nvSpPr>
        <p:spPr bwMode="auto">
          <a:xfrm>
            <a:off x="539750" y="2636838"/>
            <a:ext cx="384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/>
              <a:t>B: He is Li </a:t>
            </a:r>
            <a:r>
              <a:rPr lang="en-US" altLang="zh-CN" sz="3600" dirty="0" err="1"/>
              <a:t>Lianjie</a:t>
            </a:r>
            <a:r>
              <a:rPr lang="en-US" altLang="zh-CN" sz="3600" dirty="0"/>
              <a:t>.</a:t>
            </a:r>
          </a:p>
        </p:txBody>
      </p:sp>
      <p:sp>
        <p:nvSpPr>
          <p:cNvPr id="239620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328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dirty="0"/>
              <a:t> A: Who is he ?</a:t>
            </a:r>
          </a:p>
        </p:txBody>
      </p:sp>
      <p:sp>
        <p:nvSpPr>
          <p:cNvPr id="239621" name="Text Box 7"/>
          <p:cNvSpPr txBox="1">
            <a:spLocks noChangeArrowheads="1"/>
          </p:cNvSpPr>
          <p:nvPr/>
        </p:nvSpPr>
        <p:spPr bwMode="auto">
          <a:xfrm>
            <a:off x="395288" y="3573463"/>
            <a:ext cx="460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/>
              <a:t> A: Where is he from?</a:t>
            </a:r>
          </a:p>
        </p:txBody>
      </p:sp>
      <p:sp>
        <p:nvSpPr>
          <p:cNvPr id="239622" name="Text Box 8"/>
          <p:cNvSpPr txBox="1">
            <a:spLocks noChangeArrowheads="1"/>
          </p:cNvSpPr>
          <p:nvPr/>
        </p:nvSpPr>
        <p:spPr bwMode="auto">
          <a:xfrm>
            <a:off x="539750" y="4437063"/>
            <a:ext cx="427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/>
              <a:t>B: He is from China.</a:t>
            </a:r>
          </a:p>
        </p:txBody>
      </p:sp>
      <p:pic>
        <p:nvPicPr>
          <p:cNvPr id="239623" name="图片 8" descr="200807090933139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844" y="1844824"/>
            <a:ext cx="4033837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802" y="869216"/>
            <a:ext cx="896448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9050">
              <a:bevelT w="6350"/>
              <a:bevelB w="6350"/>
              <a:contourClr>
                <a:srgbClr val="0070C0"/>
              </a:contourClr>
            </a:sp3d>
          </a:bodyPr>
          <a:lstStyle/>
          <a:p>
            <a:pPr>
              <a:defRPr/>
            </a:pPr>
            <a:r>
              <a:rPr lang="en-US" altLang="zh-CN" sz="4800" dirty="0">
                <a:latin typeface="Arial" panose="020B0604020202020204" pitchFamily="34" charset="0"/>
                <a:ea typeface="宋体" panose="02010600030101010101" pitchFamily="2" charset="-122"/>
              </a:rPr>
              <a:t>Do you know him?</a:t>
            </a:r>
            <a:endParaRPr lang="zh-CN" altLang="en-US" sz="4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/>
      <p:bldP spid="239620" grpId="0"/>
      <p:bldP spid="239621" grpId="0"/>
      <p:bldP spid="2396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en-US" altLang="zh-CN" b="1" dirty="0">
                <a:solidFill>
                  <a:srgbClr val="FF3300"/>
                </a:solidFill>
              </a:rPr>
              <a:t>                 Sum up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484784"/>
            <a:ext cx="8447088" cy="4105275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zh-CN" sz="4000" dirty="0"/>
              <a:t>1.</a:t>
            </a:r>
            <a:r>
              <a:rPr lang="zh-CN" altLang="en-US" sz="4000" dirty="0"/>
              <a:t>学习数字</a:t>
            </a:r>
            <a:r>
              <a:rPr lang="en-US" altLang="zh-CN" sz="4000" dirty="0"/>
              <a:t>0--10</a:t>
            </a:r>
            <a:r>
              <a:rPr lang="zh-CN" altLang="en-US" sz="4000" dirty="0"/>
              <a:t>。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sz="4000" dirty="0"/>
              <a:t>2.</a:t>
            </a:r>
            <a:r>
              <a:rPr lang="zh-CN" altLang="en-US" sz="4000" dirty="0"/>
              <a:t>学习如何询问别人的电话号码、名字、</a:t>
            </a:r>
            <a:r>
              <a:rPr lang="zh-CN" altLang="en-US" sz="4000" dirty="0" smtClean="0"/>
              <a:t>国籍</a:t>
            </a:r>
            <a:r>
              <a:rPr lang="zh-CN" altLang="en-US" sz="4000" dirty="0"/>
              <a:t>及应答。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sz="4000" dirty="0"/>
              <a:t>3.</a:t>
            </a:r>
            <a:r>
              <a:rPr lang="zh-CN" altLang="en-US" sz="4000" dirty="0"/>
              <a:t>学习制作名片。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  <p:bldP spid="2641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1916832"/>
            <a:ext cx="8675687" cy="4525963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</a:pPr>
            <a:r>
              <a:rPr lang="zh-CN" altLang="en-US" sz="3600" b="0" dirty="0"/>
              <a:t>（</a:t>
            </a:r>
            <a:r>
              <a:rPr lang="en-US" altLang="zh-CN" sz="3600" b="0" dirty="0"/>
              <a:t>1</a:t>
            </a:r>
            <a:r>
              <a:rPr lang="zh-CN" altLang="en-US" sz="3600" b="0" dirty="0"/>
              <a:t>）描述自己的真实情况（姓名、国籍和电话号码</a:t>
            </a:r>
            <a:r>
              <a:rPr lang="en-US" altLang="zh-CN" sz="3600" b="0" dirty="0"/>
              <a:t>)</a:t>
            </a:r>
            <a:r>
              <a:rPr lang="zh-CN" altLang="en-US" sz="3600" b="0" dirty="0"/>
              <a:t>，并制作卡片。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zh-CN" altLang="en-US" sz="3600" b="0" dirty="0"/>
              <a:t>（</a:t>
            </a:r>
            <a:r>
              <a:rPr lang="en-US" altLang="zh-CN" sz="3600" b="0" dirty="0"/>
              <a:t>2</a:t>
            </a:r>
            <a:r>
              <a:rPr lang="zh-CN" altLang="en-US" sz="3600" b="0" dirty="0"/>
              <a:t>）找一些电话号码、手机号码、门牌号码、车牌号码、邮编等至少</a:t>
            </a:r>
            <a:r>
              <a:rPr lang="en-US" altLang="zh-CN" sz="3600" b="0" dirty="0"/>
              <a:t>6</a:t>
            </a:r>
            <a:r>
              <a:rPr lang="zh-CN" altLang="en-US" sz="3600" b="0" dirty="0"/>
              <a:t>个，认读并书写</a:t>
            </a:r>
            <a:r>
              <a:rPr lang="zh-CN" altLang="en-US" sz="3600" b="0" dirty="0" smtClean="0"/>
              <a:t>。 </a:t>
            </a:r>
            <a:endParaRPr lang="zh-CN" altLang="en-US" sz="3600" b="0" dirty="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ChangeArrowheads="1"/>
          </p:cNvSpPr>
          <p:nvPr/>
        </p:nvSpPr>
        <p:spPr bwMode="auto">
          <a:xfrm>
            <a:off x="4643438" y="1557338"/>
            <a:ext cx="383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</a:rPr>
              <a:t>It</a:t>
            </a:r>
            <a:r>
              <a:rPr lang="en-US" altLang="zh-CN" sz="3200" b="1" dirty="0">
                <a:solidFill>
                  <a:srgbClr val="0000FF"/>
                </a:solidFill>
              </a:rPr>
              <a:t> is my </a:t>
            </a:r>
            <a:r>
              <a:rPr lang="en-US" altLang="zh-CN" sz="3200" b="1" dirty="0">
                <a:solidFill>
                  <a:srgbClr val="800000"/>
                </a:solidFill>
              </a:rPr>
              <a:t>telephone.</a:t>
            </a:r>
          </a:p>
        </p:txBody>
      </p:sp>
      <p:sp>
        <p:nvSpPr>
          <p:cNvPr id="242691" name="Text Box 8"/>
          <p:cNvSpPr txBox="1">
            <a:spLocks noChangeArrowheads="1"/>
          </p:cNvSpPr>
          <p:nvPr/>
        </p:nvSpPr>
        <p:spPr bwMode="auto">
          <a:xfrm>
            <a:off x="4316413" y="2781300"/>
            <a:ext cx="482758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My telephone </a:t>
            </a:r>
            <a:r>
              <a:rPr lang="en-US" altLang="zh-CN" sz="3200" b="1" dirty="0">
                <a:solidFill>
                  <a:srgbClr val="800000"/>
                </a:solidFill>
              </a:rPr>
              <a:t>number</a:t>
            </a:r>
            <a:r>
              <a:rPr lang="en-US" altLang="zh-CN" sz="3200" b="1" dirty="0">
                <a:solidFill>
                  <a:srgbClr val="0000FF"/>
                </a:solidFill>
              </a:rPr>
              <a:t> is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16911467386.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" name="图片 5" descr="0035945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981075"/>
            <a:ext cx="402113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9875"/>
            <a:ext cx="7772400" cy="1143000"/>
          </a:xfrm>
        </p:spPr>
        <p:txBody>
          <a:bodyPr/>
          <a:lstStyle/>
          <a:p>
            <a:r>
              <a:rPr lang="en-US" altLang="zh-CN" b="1">
                <a:latin typeface="Times New Roman" panose="02020603050405020304" pitchFamily="18" charset="0"/>
              </a:rPr>
              <a:t>Numbers in English</a:t>
            </a:r>
          </a:p>
        </p:txBody>
      </p:sp>
      <p:sp>
        <p:nvSpPr>
          <p:cNvPr id="245763" name="Text Box 4"/>
          <p:cNvSpPr txBox="1">
            <a:spLocks noChangeArrowheads="1"/>
          </p:cNvSpPr>
          <p:nvPr/>
        </p:nvSpPr>
        <p:spPr bwMode="auto">
          <a:xfrm>
            <a:off x="7019925" y="4076700"/>
            <a:ext cx="1512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one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一</a:t>
            </a:r>
          </a:p>
        </p:txBody>
      </p:sp>
      <p:sp>
        <p:nvSpPr>
          <p:cNvPr id="245764" name="Rectangle 7"/>
          <p:cNvSpPr>
            <a:spLocks noChangeArrowheads="1"/>
          </p:cNvSpPr>
          <p:nvPr/>
        </p:nvSpPr>
        <p:spPr bwMode="auto">
          <a:xfrm>
            <a:off x="1042988" y="2051050"/>
            <a:ext cx="1773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three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三</a:t>
            </a:r>
          </a:p>
        </p:txBody>
      </p:sp>
      <p:sp>
        <p:nvSpPr>
          <p:cNvPr id="245765" name="Text Box 10"/>
          <p:cNvSpPr txBox="1">
            <a:spLocks noChangeArrowheads="1"/>
          </p:cNvSpPr>
          <p:nvPr/>
        </p:nvSpPr>
        <p:spPr bwMode="auto">
          <a:xfrm>
            <a:off x="4140200" y="4868863"/>
            <a:ext cx="1501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two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二</a:t>
            </a:r>
          </a:p>
        </p:txBody>
      </p:sp>
      <p:pic>
        <p:nvPicPr>
          <p:cNvPr id="9" name="图片 8" descr="10101110153e8ac1ce8348a9a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1412875"/>
            <a:ext cx="22320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untitled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1916113"/>
            <a:ext cx="36163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500fd9f9d72a6059cc50b3442834349b033bba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4538"/>
            <a:ext cx="400526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  <p:bldP spid="245763" grpId="0"/>
      <p:bldP spid="245764" grpId="0"/>
      <p:bldP spid="2457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five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五</a:t>
            </a:r>
          </a:p>
        </p:txBody>
      </p:sp>
      <p:sp>
        <p:nvSpPr>
          <p:cNvPr id="246787" name="Rectangle 10"/>
          <p:cNvSpPr>
            <a:spLocks noChangeArrowheads="1"/>
          </p:cNvSpPr>
          <p:nvPr/>
        </p:nvSpPr>
        <p:spPr bwMode="auto">
          <a:xfrm>
            <a:off x="6156325" y="2997200"/>
            <a:ext cx="1290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six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六</a:t>
            </a:r>
          </a:p>
        </p:txBody>
      </p:sp>
      <p:sp>
        <p:nvSpPr>
          <p:cNvPr id="246788" name="Text Box 12"/>
          <p:cNvSpPr txBox="1">
            <a:spLocks noChangeArrowheads="1"/>
          </p:cNvSpPr>
          <p:nvPr/>
        </p:nvSpPr>
        <p:spPr bwMode="auto">
          <a:xfrm>
            <a:off x="1331913" y="3068638"/>
            <a:ext cx="2087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four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四</a:t>
            </a:r>
          </a:p>
        </p:txBody>
      </p:sp>
      <p:pic>
        <p:nvPicPr>
          <p:cNvPr id="14372" name="Picture 36" descr="c42813a5d3d3fbee9152ee0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404813"/>
            <a:ext cx="51847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37" descr="4711302052134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933825"/>
            <a:ext cx="37512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1" name="Picture 38" descr="图片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3933825"/>
            <a:ext cx="3816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  <p:bldP spid="246787" grpId="0"/>
      <p:bldP spid="2467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5"/>
          <p:cNvSpPr txBox="1">
            <a:spLocks noChangeArrowheads="1"/>
          </p:cNvSpPr>
          <p:nvPr/>
        </p:nvSpPr>
        <p:spPr bwMode="auto">
          <a:xfrm>
            <a:off x="5867400" y="1341438"/>
            <a:ext cx="1943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seven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七</a:t>
            </a:r>
          </a:p>
        </p:txBody>
      </p:sp>
      <p:sp>
        <p:nvSpPr>
          <p:cNvPr id="247811" name="Text Box 7"/>
          <p:cNvSpPr txBox="1">
            <a:spLocks noChangeArrowheads="1"/>
          </p:cNvSpPr>
          <p:nvPr/>
        </p:nvSpPr>
        <p:spPr bwMode="auto">
          <a:xfrm>
            <a:off x="6227763" y="5661025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eight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八</a:t>
            </a:r>
          </a:p>
        </p:txBody>
      </p:sp>
      <p:pic>
        <p:nvPicPr>
          <p:cNvPr id="247812" name="Picture 12" descr="9个辣椒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241675"/>
            <a:ext cx="2289175" cy="2698750"/>
          </a:xfrm>
          <a:ln w="3175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47813" name="Rectangle 13"/>
          <p:cNvSpPr>
            <a:spLocks noChangeArrowheads="1"/>
          </p:cNvSpPr>
          <p:nvPr/>
        </p:nvSpPr>
        <p:spPr bwMode="auto">
          <a:xfrm>
            <a:off x="3708400" y="4149725"/>
            <a:ext cx="1595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nine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九</a:t>
            </a:r>
          </a:p>
        </p:txBody>
      </p:sp>
      <p:pic>
        <p:nvPicPr>
          <p:cNvPr id="31792" name="Picture 48" descr="20086301133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2781300"/>
            <a:ext cx="2809875" cy="2449513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4" name="Picture 50" descr="数字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549275"/>
            <a:ext cx="4740275" cy="2312988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47811" grpId="0"/>
      <p:bldP spid="2478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4"/>
          <p:cNvSpPr txBox="1">
            <a:spLocks noChangeArrowheads="1"/>
          </p:cNvSpPr>
          <p:nvPr/>
        </p:nvSpPr>
        <p:spPr bwMode="auto">
          <a:xfrm>
            <a:off x="1979613" y="4581525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ten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十</a:t>
            </a:r>
          </a:p>
        </p:txBody>
      </p:sp>
      <p:sp>
        <p:nvSpPr>
          <p:cNvPr id="248835" name="Text Box 7"/>
          <p:cNvSpPr txBox="1">
            <a:spLocks noChangeArrowheads="1"/>
          </p:cNvSpPr>
          <p:nvPr/>
        </p:nvSpPr>
        <p:spPr bwMode="auto">
          <a:xfrm>
            <a:off x="6227763" y="1916113"/>
            <a:ext cx="1481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zero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零</a:t>
            </a:r>
          </a:p>
        </p:txBody>
      </p:sp>
      <p:pic>
        <p:nvPicPr>
          <p:cNvPr id="15388" name="Picture 28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346200"/>
            <a:ext cx="43910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0" descr="数字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2932113"/>
            <a:ext cx="25209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18" descr="书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076700"/>
            <a:ext cx="237013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Oval 2"/>
          <p:cNvSpPr>
            <a:spLocks noChangeArrowheads="1"/>
          </p:cNvSpPr>
          <p:nvPr/>
        </p:nvSpPr>
        <p:spPr bwMode="auto">
          <a:xfrm>
            <a:off x="527050" y="457200"/>
            <a:ext cx="792163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9860" name="Rectangle 3"/>
          <p:cNvSpPr>
            <a:spLocks noChangeArrowheads="1"/>
          </p:cNvSpPr>
          <p:nvPr/>
        </p:nvSpPr>
        <p:spPr bwMode="auto">
          <a:xfrm>
            <a:off x="617538" y="423863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1b</a:t>
            </a:r>
          </a:p>
        </p:txBody>
      </p:sp>
      <p:sp>
        <p:nvSpPr>
          <p:cNvPr id="249861" name="Rectangle 4"/>
          <p:cNvSpPr>
            <a:spLocks noChangeArrowheads="1"/>
          </p:cNvSpPr>
          <p:nvPr/>
        </p:nvSpPr>
        <p:spPr bwMode="auto">
          <a:xfrm>
            <a:off x="2389188" y="457200"/>
            <a:ext cx="223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 dirty="0"/>
              <a:t>Work alone</a:t>
            </a:r>
          </a:p>
        </p:txBody>
      </p:sp>
      <p:sp>
        <p:nvSpPr>
          <p:cNvPr id="249862" name="Rectangle 5"/>
          <p:cNvSpPr>
            <a:spLocks noChangeArrowheads="1"/>
          </p:cNvSpPr>
          <p:nvPr/>
        </p:nvSpPr>
        <p:spPr bwMode="auto">
          <a:xfrm>
            <a:off x="468313" y="1052513"/>
            <a:ext cx="813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Look at the following pictures and read the numbers.</a:t>
            </a:r>
          </a:p>
        </p:txBody>
      </p:sp>
      <p:pic>
        <p:nvPicPr>
          <p:cNvPr id="249863" name="Picture 6" descr="猪？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9700" y="212725"/>
            <a:ext cx="8064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4" name="AutoShape 8"/>
          <p:cNvSpPr>
            <a:spLocks noChangeArrowheads="1"/>
          </p:cNvSpPr>
          <p:nvPr/>
        </p:nvSpPr>
        <p:spPr bwMode="auto">
          <a:xfrm>
            <a:off x="250825" y="1628775"/>
            <a:ext cx="8642350" cy="4895850"/>
          </a:xfrm>
          <a:prstGeom prst="roundRect">
            <a:avLst>
              <a:gd name="adj" fmla="val 8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CC99FF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249865" name="Picture 9" descr="车牌号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133600"/>
            <a:ext cx="22447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6" name="Picture 10" descr="信封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1916113"/>
            <a:ext cx="220345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7" name="Rectangle 13"/>
          <p:cNvSpPr>
            <a:spLocks noChangeArrowheads="1"/>
          </p:cNvSpPr>
          <p:nvPr/>
        </p:nvSpPr>
        <p:spPr bwMode="auto">
          <a:xfrm>
            <a:off x="7885113" y="1989138"/>
            <a:ext cx="695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500"/>
              <a:t>01092676929</a:t>
            </a:r>
          </a:p>
        </p:txBody>
      </p:sp>
      <p:pic>
        <p:nvPicPr>
          <p:cNvPr id="249868" name="Picture 15" descr="手机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3644900"/>
            <a:ext cx="10604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9" name="Oval 16"/>
          <p:cNvSpPr>
            <a:spLocks noChangeArrowheads="1"/>
          </p:cNvSpPr>
          <p:nvPr/>
        </p:nvSpPr>
        <p:spPr bwMode="auto">
          <a:xfrm>
            <a:off x="900113" y="4076700"/>
            <a:ext cx="8636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9870" name="Rectangle 17"/>
          <p:cNvSpPr>
            <a:spLocks noChangeArrowheads="1"/>
          </p:cNvSpPr>
          <p:nvPr/>
        </p:nvSpPr>
        <p:spPr bwMode="auto">
          <a:xfrm>
            <a:off x="898525" y="4086225"/>
            <a:ext cx="1008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/>
              <a:t>169114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600" b="1"/>
              <a:t>67385</a:t>
            </a:r>
          </a:p>
        </p:txBody>
      </p:sp>
      <p:pic>
        <p:nvPicPr>
          <p:cNvPr id="249871" name="Picture 19" descr="信用卡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175" y="4149725"/>
            <a:ext cx="23764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2" name="Picture 20" descr="p13-1-2-c-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3663" y="4221163"/>
            <a:ext cx="24495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73" name="Rectangle 21"/>
          <p:cNvSpPr>
            <a:spLocks noChangeArrowheads="1"/>
          </p:cNvSpPr>
          <p:nvPr/>
        </p:nvSpPr>
        <p:spPr bwMode="auto">
          <a:xfrm>
            <a:off x="4154488" y="5035550"/>
            <a:ext cx="205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/>
              <a:t>9988  3762  0159  5481</a:t>
            </a:r>
          </a:p>
        </p:txBody>
      </p:sp>
      <p:pic>
        <p:nvPicPr>
          <p:cNvPr id="249874" name="Picture 24" descr="Qq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6825" y="1989138"/>
            <a:ext cx="18923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75" name="Oval 14"/>
          <p:cNvSpPr>
            <a:spLocks noChangeArrowheads="1"/>
          </p:cNvSpPr>
          <p:nvPr/>
        </p:nvSpPr>
        <p:spPr bwMode="auto">
          <a:xfrm>
            <a:off x="5580063" y="2092325"/>
            <a:ext cx="936625" cy="4905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249876" name="Picture 26" descr="电话1 拷贝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19925" y="1844675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77" name="Rectangle 13"/>
          <p:cNvSpPr>
            <a:spLocks noChangeArrowheads="1"/>
          </p:cNvSpPr>
          <p:nvPr/>
        </p:nvSpPr>
        <p:spPr bwMode="auto">
          <a:xfrm>
            <a:off x="7164388" y="1989138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        92676929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55650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Read these numbers in English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1600" y="2132856"/>
            <a:ext cx="3960813" cy="3960813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zh-CN" sz="3600" b="0" dirty="0">
                <a:latin typeface="Times New Roman" panose="02020603050405020304" pitchFamily="18" charset="0"/>
              </a:rPr>
              <a:t>7892052236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3600" b="0" dirty="0">
                <a:latin typeface="Times New Roman" panose="02020603050405020304" pitchFamily="18" charset="0"/>
              </a:rPr>
              <a:t>3250418961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3600" b="0" dirty="0">
                <a:latin typeface="Times New Roman" panose="02020603050405020304" pitchFamily="18" charset="0"/>
              </a:rPr>
              <a:t>2780545247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3600" b="0" dirty="0">
                <a:latin typeface="Times New Roman" panose="02020603050405020304" pitchFamily="18" charset="0"/>
              </a:rPr>
              <a:t>3365949502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3600" b="0" dirty="0">
                <a:latin typeface="Times New Roman" panose="02020603050405020304" pitchFamily="18" charset="0"/>
              </a:rPr>
              <a:t>1425979954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308</Words>
  <Application>Microsoft Office PowerPoint</Application>
  <PresentationFormat>全屏显示(4:3)</PresentationFormat>
  <Paragraphs>84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宋体</vt:lpstr>
      <vt:lpstr>微软雅黑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Numbers in English</vt:lpstr>
      <vt:lpstr>PowerPoint 演示文稿</vt:lpstr>
      <vt:lpstr>PowerPoint 演示文稿</vt:lpstr>
      <vt:lpstr>PowerPoint 演示文稿</vt:lpstr>
      <vt:lpstr>PowerPoint 演示文稿</vt:lpstr>
      <vt:lpstr>Read these numbers in English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Sum up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2022-02-08T05:43:36Z</dcterms:created>
  <dcterms:modified xsi:type="dcterms:W3CDTF">2023-01-16T16:18:52Z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781C566307B64F2280F6E20E05FB2B47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