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4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7BDC1F4D-BAA5-440E-962C-0AC44201F19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1F4D-BAA5-440E-962C-0AC44201F197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784F61B-0D5A-420C-B408-4A3049D533AE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2457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457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3A6C84B4-CA62-4729-A7A5-7D2A3FFF28BF}" type="slidenum">
              <a:rPr lang="en-US" altLang="zh-CN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未知"/>
          <p:cNvSpPr/>
          <p:nvPr/>
        </p:nvSpPr>
        <p:spPr bwMode="auto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59" name="未知"/>
          <p:cNvSpPr/>
          <p:nvPr/>
        </p:nvSpPr>
        <p:spPr bwMode="auto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未知"/>
          <p:cNvSpPr/>
          <p:nvPr/>
        </p:nvSpPr>
        <p:spPr bwMode="auto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未知"/>
          <p:cNvSpPr/>
          <p:nvPr/>
        </p:nvSpPr>
        <p:spPr bwMode="auto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未知"/>
          <p:cNvSpPr/>
          <p:nvPr/>
        </p:nvSpPr>
        <p:spPr bwMode="auto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未知"/>
          <p:cNvSpPr/>
          <p:nvPr/>
        </p:nvSpPr>
        <p:spPr bwMode="auto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9" name="未知"/>
          <p:cNvSpPr/>
          <p:nvPr/>
        </p:nvSpPr>
        <p:spPr bwMode="auto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F64124D-7585-42D5-AEA9-B1E19D9135A4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6347132-DEF3-48AB-9F4B-ACCDC93EEAC7}" type="slidenum">
              <a:rPr lang="zh-CN" altLang="fr-CA"/>
              <a:t>‹#›</a:t>
            </a:fld>
            <a:endParaRPr lang="fr-CA" altLang="zh-CN"/>
          </a:p>
        </p:txBody>
      </p:sp>
      <p:grpSp>
        <p:nvGrpSpPr>
          <p:cNvPr id="19484" name="Group 28"/>
          <p:cNvGrpSpPr/>
          <p:nvPr/>
        </p:nvGrpSpPr>
        <p:grpSpPr bwMode="auto">
          <a:xfrm>
            <a:off x="8077200" y="0"/>
            <a:ext cx="1076325" cy="6858000"/>
            <a:chOff x="0" y="0"/>
            <a:chExt cx="678" cy="4320"/>
          </a:xfrm>
        </p:grpSpPr>
        <p:sp>
          <p:nvSpPr>
            <p:cNvPr id="19485" name="未知"/>
            <p:cNvSpPr/>
            <p:nvPr/>
          </p:nvSpPr>
          <p:spPr bwMode="auto">
            <a:xfrm>
              <a:off x="0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未知"/>
            <p:cNvSpPr/>
            <p:nvPr/>
          </p:nvSpPr>
          <p:spPr bwMode="auto">
            <a:xfrm>
              <a:off x="514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333375" y="2206625"/>
            <a:ext cx="6472238" cy="1149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fr-CA" noProof="0" smtClean="0"/>
          </a:p>
        </p:txBody>
      </p:sp>
      <p:pic>
        <p:nvPicPr>
          <p:cNvPr id="19491" name="Picture 35" descr="wa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2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02025"/>
            <a:ext cx="6480175" cy="1054100"/>
          </a:xfrm>
        </p:spPr>
        <p:txBody>
          <a:bodyPr/>
          <a:lstStyle>
            <a:lvl1pPr marL="0" indent="0">
              <a:buFontTx/>
              <a:buNone/>
              <a:defRPr sz="32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fr-C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E0AE2-8ACB-43AF-9CE6-E7885A69128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0DA23-FDAA-4530-B3AC-5D885A524F2B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7C7BA-608D-43C5-A388-8B54F1C3F48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8CF85-DE05-4B08-B3E8-522833287895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92FDF-CE63-4BF7-8526-5C32914E7CA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16C6B-5C60-4121-8576-539F5FC112A1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51C18-10CF-42CF-8ABB-C9BD0E2B6715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62C1-5FC7-40A0-B8F5-2831E54536C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60048-8E9E-43B5-BA5B-322BCB78AECE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6B991-6FAE-4A1F-BB5F-7C83F7F2CC84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0B12B-6AE8-4FF6-9982-CED64982B96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5F5F-A997-432C-8D69-50A831FECEB2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477E0-D5B2-44A5-B6BC-9AA843775A2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26BC-7168-40CE-8806-CE8B0EA5EB69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0CF96-ACEE-4ED7-A854-E4E7677ACA0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FC93-BE9F-4380-9549-0F07F4652163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9BC4E-5157-4549-9F45-59B7B7EA08D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A827-B24B-45A3-B59F-83E77310F4A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305B3-DF3E-4C7C-8A80-14950E86EBE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F744-F8BF-418F-BF1B-C9757CEE207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未知"/>
          <p:cNvSpPr/>
          <p:nvPr/>
        </p:nvSpPr>
        <p:spPr bwMode="auto">
          <a:xfrm>
            <a:off x="7937" y="-31433"/>
            <a:ext cx="9148763" cy="6864351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未知"/>
          <p:cNvSpPr/>
          <p:nvPr/>
        </p:nvSpPr>
        <p:spPr bwMode="auto">
          <a:xfrm>
            <a:off x="0" y="5500688"/>
            <a:ext cx="1436688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D865E687-E0D3-476C-9083-860AC01A637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endParaRPr lang="fr-CA" altLang="zh-CN"/>
          </a:p>
        </p:txBody>
      </p:sp>
      <p:sp>
        <p:nvSpPr>
          <p:cNvPr id="18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766E3A7D-E1F7-4EE8-A8CE-0DFAAECCDE09}" type="slidenum">
              <a:rPr lang="zh-CN" altLang="fr-CA"/>
              <a:t>‹#›</a:t>
            </a:fld>
            <a:endParaRPr lang="fr-CA" altLang="zh-CN"/>
          </a:p>
        </p:txBody>
      </p:sp>
      <p:sp>
        <p:nvSpPr>
          <p:cNvPr id="18460" name="未知"/>
          <p:cNvSpPr/>
          <p:nvPr/>
        </p:nvSpPr>
        <p:spPr bwMode="auto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61" name="Picture 29" descr="wat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786797">
            <a:off x="6629400" y="-373063"/>
            <a:ext cx="2417763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0" descr="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/>
              <a:t>单击此处编辑母版标题样式</a:t>
            </a:r>
          </a:p>
        </p:txBody>
      </p:sp>
      <p:sp>
        <p:nvSpPr>
          <p:cNvPr id="18464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/>
              <a:t>单击此处编辑母版文本样式</a:t>
            </a:r>
          </a:p>
          <a:p>
            <a:pPr lvl="1"/>
            <a:r>
              <a:rPr lang="zh-CN" altLang="fr-CA" smtClean="0"/>
              <a:t>第二级</a:t>
            </a:r>
          </a:p>
          <a:p>
            <a:pPr lvl="2"/>
            <a:r>
              <a:rPr lang="zh-CN" altLang="fr-CA" smtClean="0"/>
              <a:t>第三级</a:t>
            </a:r>
          </a:p>
          <a:p>
            <a:pPr lvl="3"/>
            <a:r>
              <a:rPr lang="zh-CN" altLang="fr-CA" smtClean="0"/>
              <a:t>第四级</a:t>
            </a:r>
          </a:p>
          <a:p>
            <a:pPr lvl="4"/>
            <a:r>
              <a:rPr lang="zh-CN" altLang="fr-CA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A&#31934;&#21697;&#35838;&#20214;\SectionA-1b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A&#31934;&#21697;&#35838;&#20214;\SectionA-1b&#37197;&#22871;&#21548;&#21147;.mp3" TargetMode="Externa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A&#31934;&#21697;&#35838;&#20214;\SectionA-1a-2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A&#31934;&#21697;&#35838;&#20214;\SectionA-1a-2&#37197;&#22871;&#21548;&#21147;.mp3" TargetMode="Externa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A&#31934;&#21697;&#35838;&#20214;\SectionA-2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A&#31934;&#21697;&#35838;&#20214;\SectionA-2&#37197;&#22871;&#21548;&#21147;.mp3" TargetMode="Externa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../../../../Desktop/&#26032;&#24314;&#25991;&#20214;&#22841;/sing%20a%20song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hyperlink" Target="../../../../Desktop/&#26032;&#24314;&#25991;&#20214;&#22841;/SectionA-1a-1&#37197;&#22871;&#21160;&#30011;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Desktop/&#26032;&#24314;&#25991;&#20214;&#22841;/SectionA-1a-2&#37197;&#22871;&#21160;&#30011;.swf" TargetMode="External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6872"/>
            <a:ext cx="9144000" cy="1080121"/>
          </a:xfrm>
        </p:spPr>
        <p:txBody>
          <a:bodyPr/>
          <a:lstStyle/>
          <a:p>
            <a:pPr algn="ctr"/>
            <a:r>
              <a:rPr lang="en-US" altLang="zh-CN" sz="4400" b="1" dirty="0" smtClean="0"/>
              <a:t>What </a:t>
            </a:r>
            <a:r>
              <a:rPr lang="en-US" altLang="zh-CN" sz="4400" b="1" dirty="0"/>
              <a:t>does your mother do</a:t>
            </a:r>
            <a:r>
              <a:rPr lang="en-US" altLang="zh-CN" sz="4400" b="1" dirty="0" smtClean="0"/>
              <a:t>?</a:t>
            </a:r>
            <a:endParaRPr lang="en-US" altLang="zh-CN" sz="5400" b="1" dirty="0"/>
          </a:p>
        </p:txBody>
      </p:sp>
      <p:sp>
        <p:nvSpPr>
          <p:cNvPr id="238595" name="TextBox 6"/>
          <p:cNvSpPr txBox="1">
            <a:spLocks noChangeArrowheads="1"/>
          </p:cNvSpPr>
          <p:nvPr/>
        </p:nvSpPr>
        <p:spPr bwMode="auto">
          <a:xfrm>
            <a:off x="2094282" y="1218417"/>
            <a:ext cx="5000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Adobe Garamond Pro Bold" pitchFamily="18" charset="0"/>
              </a:rPr>
              <a:t>Unit3 Topic 2</a:t>
            </a:r>
            <a:endParaRPr lang="en-US" altLang="zh-CN" sz="4800" b="1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  <p:sp>
        <p:nvSpPr>
          <p:cNvPr id="238596" name="TextBox 7"/>
          <p:cNvSpPr txBox="1">
            <a:spLocks noChangeArrowheads="1"/>
          </p:cNvSpPr>
          <p:nvPr/>
        </p:nvSpPr>
        <p:spPr bwMode="auto">
          <a:xfrm>
            <a:off x="2699792" y="4005064"/>
            <a:ext cx="3357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Section A</a:t>
            </a:r>
          </a:p>
        </p:txBody>
      </p:sp>
      <p:sp>
        <p:nvSpPr>
          <p:cNvPr id="17" name="矩形 16"/>
          <p:cNvSpPr/>
          <p:nvPr/>
        </p:nvSpPr>
        <p:spPr>
          <a:xfrm>
            <a:off x="2731327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0"/>
      <p:bldP spid="2385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0" y="0"/>
            <a:ext cx="9139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Listen to 1a  and complete the table: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220663" y="857250"/>
          <a:ext cx="8213725" cy="5072065"/>
        </p:xfrm>
        <a:graphic>
          <a:graphicData uri="http://schemas.openxmlformats.org/drawingml/2006/table">
            <a:tbl>
              <a:tblPr/>
              <a:tblGrid>
                <a:gridCol w="398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Person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Job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Kangkang’s mother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Kangkang’s father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Michael’s mother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Michael’s father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9879" name="Text Box 24"/>
          <p:cNvSpPr txBox="1">
            <a:spLocks noChangeArrowheads="1"/>
          </p:cNvSpPr>
          <p:nvPr/>
        </p:nvSpPr>
        <p:spPr bwMode="auto">
          <a:xfrm>
            <a:off x="4505325" y="1928813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66"/>
                </a:solidFill>
              </a:rPr>
              <a:t>a teacher</a:t>
            </a:r>
          </a:p>
        </p:txBody>
      </p:sp>
      <p:sp>
        <p:nvSpPr>
          <p:cNvPr id="249880" name="Text Box 25"/>
          <p:cNvSpPr txBox="1">
            <a:spLocks noChangeArrowheads="1"/>
          </p:cNvSpPr>
          <p:nvPr/>
        </p:nvSpPr>
        <p:spPr bwMode="auto">
          <a:xfrm>
            <a:off x="4433888" y="314325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66"/>
                </a:solidFill>
              </a:rPr>
              <a:t> </a:t>
            </a:r>
            <a:r>
              <a:rPr lang="en-US" altLang="zh-CN" sz="4000">
                <a:solidFill>
                  <a:srgbClr val="FF0066"/>
                </a:solidFill>
              </a:rPr>
              <a:t>a doctor</a:t>
            </a:r>
          </a:p>
        </p:txBody>
      </p:sp>
      <p:sp>
        <p:nvSpPr>
          <p:cNvPr id="249881" name="Text Box 26"/>
          <p:cNvSpPr txBox="1">
            <a:spLocks noChangeArrowheads="1"/>
          </p:cNvSpPr>
          <p:nvPr/>
        </p:nvSpPr>
        <p:spPr bwMode="auto">
          <a:xfrm>
            <a:off x="4362450" y="4071938"/>
            <a:ext cx="395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/>
              <a:t>an office worker</a:t>
            </a:r>
          </a:p>
        </p:txBody>
      </p:sp>
      <p:sp>
        <p:nvSpPr>
          <p:cNvPr id="249882" name="Text Box 27"/>
          <p:cNvSpPr txBox="1">
            <a:spLocks noChangeArrowheads="1"/>
          </p:cNvSpPr>
          <p:nvPr/>
        </p:nvSpPr>
        <p:spPr bwMode="auto">
          <a:xfrm>
            <a:off x="4291013" y="5000625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/>
              <a:t> </a:t>
            </a:r>
            <a:r>
              <a:rPr lang="en-US" altLang="zh-CN" sz="4000">
                <a:solidFill>
                  <a:srgbClr val="FF0066"/>
                </a:solidFill>
              </a:rPr>
              <a:t>an</a:t>
            </a:r>
            <a:r>
              <a:rPr lang="en-US" altLang="zh-CN" sz="3200">
                <a:solidFill>
                  <a:srgbClr val="FF0066"/>
                </a:solidFill>
              </a:rPr>
              <a:t> </a:t>
            </a:r>
            <a:r>
              <a:rPr lang="en-US" altLang="zh-CN" sz="4000">
                <a:solidFill>
                  <a:srgbClr val="FF0066"/>
                </a:solidFill>
              </a:rPr>
              <a:t>office worker</a:t>
            </a:r>
          </a:p>
        </p:txBody>
      </p:sp>
      <p:pic>
        <p:nvPicPr>
          <p:cNvPr id="8" name="SectionA-1b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785812" cy="785813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33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49858" grpId="0"/>
      <p:bldP spid="249879" grpId="0" bldLvl="0"/>
      <p:bldP spid="249880" grpId="0" bldLvl="0"/>
      <p:bldP spid="249881" grpId="0" bldLvl="0"/>
      <p:bldP spid="24988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07950" y="117475"/>
            <a:ext cx="80581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Listen again and complete the following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dialogue: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89317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Maria: </a:t>
            </a:r>
            <a:r>
              <a:rPr lang="en-US" altLang="zh-CN" sz="2800" b="1" dirty="0" err="1"/>
              <a:t>Kangkang</a:t>
            </a:r>
            <a:r>
              <a:rPr lang="en-US" altLang="zh-CN" sz="2800" b="1" dirty="0"/>
              <a:t>, what ______ your mother do?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 err="1"/>
              <a:t>Kangkang</a:t>
            </a:r>
            <a:r>
              <a:rPr lang="en-US" altLang="zh-CN" sz="2800" b="1" dirty="0"/>
              <a:t>: She is a ________.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Jane:  And your father?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 err="1"/>
              <a:t>Kangkang</a:t>
            </a:r>
            <a:r>
              <a:rPr lang="en-US" altLang="zh-CN" sz="2800" b="1" dirty="0"/>
              <a:t>: He is a ________.  Michael,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           what ______ your parents do?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Michael:  My parents are _______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           office ________.</a:t>
            </a:r>
            <a:r>
              <a:rPr lang="en-US" altLang="zh-CN" b="1" dirty="0"/>
              <a:t>              </a:t>
            </a:r>
            <a:endParaRPr lang="en-US" altLang="zh-CN" sz="3200" b="1" dirty="0"/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4427538" y="1412875"/>
            <a:ext cx="1325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does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3851275" y="2060575"/>
            <a:ext cx="1957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teacher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3571875" y="3286125"/>
            <a:ext cx="177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doctor</a:t>
            </a: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627313" y="4005263"/>
            <a:ext cx="78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do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4572000" y="4581525"/>
            <a:ext cx="121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both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2627313" y="5229225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</a:rPr>
              <a:t>workers</a:t>
            </a:r>
          </a:p>
        </p:txBody>
      </p:sp>
      <p:pic>
        <p:nvPicPr>
          <p:cNvPr id="11" name="SectionA-1a-2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85813"/>
            <a:ext cx="642937" cy="642937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33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50883" grpId="0"/>
      <p:bldP spid="250884" grpId="0"/>
      <p:bldP spid="250885" grpId="0"/>
      <p:bldP spid="250886" grpId="0"/>
      <p:bldP spid="250887" grpId="0"/>
      <p:bldP spid="250888" grpId="0"/>
      <p:bldP spid="2508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0" y="5715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Useful expressions: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0" y="1701800"/>
            <a:ext cx="94329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FF0000"/>
                </a:solidFill>
              </a:rPr>
              <a:t>— What does he/she do? = What is he /she?</a:t>
            </a:r>
            <a:br>
              <a:rPr lang="en-US" altLang="zh-CN" sz="3200" b="1" dirty="0">
                <a:solidFill>
                  <a:srgbClr val="FF0000"/>
                </a:solidFill>
              </a:rPr>
            </a:br>
            <a:r>
              <a:rPr lang="en-US" altLang="zh-CN" sz="3200" b="1" dirty="0">
                <a:solidFill>
                  <a:schemeClr val="tx2"/>
                </a:solidFill>
              </a:rPr>
              <a:t>    </a:t>
            </a:r>
            <a:r>
              <a:rPr lang="zh-CN" altLang="en-US" sz="3200" b="1" dirty="0">
                <a:solidFill>
                  <a:schemeClr val="tx2"/>
                </a:solidFill>
              </a:rPr>
              <a:t>他</a:t>
            </a:r>
            <a:r>
              <a:rPr lang="en-US" altLang="zh-CN" sz="3200" b="1" dirty="0">
                <a:solidFill>
                  <a:schemeClr val="tx2"/>
                </a:solidFill>
              </a:rPr>
              <a:t>/</a:t>
            </a:r>
            <a:r>
              <a:rPr lang="zh-CN" altLang="en-US" sz="3200" b="1" dirty="0">
                <a:solidFill>
                  <a:schemeClr val="tx2"/>
                </a:solidFill>
              </a:rPr>
              <a:t>她是干什么的？ </a:t>
            </a:r>
            <a:br>
              <a:rPr lang="zh-CN" altLang="en-US" sz="3200" b="1" dirty="0">
                <a:solidFill>
                  <a:schemeClr val="tx2"/>
                </a:solidFill>
              </a:rPr>
            </a:br>
            <a:r>
              <a:rPr lang="zh-CN" altLang="en-US" sz="32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</a:rPr>
              <a:t>— </a:t>
            </a:r>
            <a:r>
              <a:rPr lang="en-US" altLang="zh-CN" sz="3200" b="1" dirty="0" err="1">
                <a:solidFill>
                  <a:schemeClr val="tx2"/>
                </a:solidFill>
              </a:rPr>
              <a:t>He/She</a:t>
            </a:r>
            <a:r>
              <a:rPr lang="en-US" altLang="zh-CN" sz="3200" b="1" dirty="0">
                <a:solidFill>
                  <a:schemeClr val="tx2"/>
                </a:solidFill>
              </a:rPr>
              <a:t> is a driver/teacher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</a:rPr>
              <a:t>       </a:t>
            </a:r>
            <a:r>
              <a:rPr lang="zh-CN" altLang="en-US" sz="3200" b="1" dirty="0">
                <a:solidFill>
                  <a:schemeClr val="tx2"/>
                </a:solidFill>
              </a:rPr>
              <a:t>他</a:t>
            </a:r>
            <a:r>
              <a:rPr lang="en-US" altLang="zh-CN" sz="3200" b="1" dirty="0">
                <a:solidFill>
                  <a:schemeClr val="tx2"/>
                </a:solidFill>
              </a:rPr>
              <a:t>/</a:t>
            </a:r>
            <a:r>
              <a:rPr lang="zh-CN" altLang="en-US" sz="3200" b="1" dirty="0">
                <a:solidFill>
                  <a:schemeClr val="tx2"/>
                </a:solidFill>
              </a:rPr>
              <a:t>她是一位司机</a:t>
            </a:r>
            <a:r>
              <a:rPr lang="en-US" altLang="zh-CN" sz="3200" b="1" dirty="0">
                <a:solidFill>
                  <a:schemeClr val="tx2"/>
                </a:solidFill>
              </a:rPr>
              <a:t>/</a:t>
            </a:r>
            <a:r>
              <a:rPr lang="zh-CN" altLang="en-US" sz="3200" b="1" dirty="0">
                <a:solidFill>
                  <a:schemeClr val="tx2"/>
                </a:solidFill>
              </a:rPr>
              <a:t>教师</a:t>
            </a:r>
            <a:r>
              <a:rPr lang="en-US" altLang="zh-CN" sz="3200" b="1" dirty="0">
                <a:solidFill>
                  <a:schemeClr val="tx2"/>
                </a:solidFill>
              </a:rPr>
              <a:t>……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FF0000"/>
                </a:solidFill>
              </a:rPr>
              <a:t> — What do you do? =What are you?</a:t>
            </a:r>
            <a:r>
              <a:rPr lang="en-US" altLang="zh-CN" sz="3200" b="1" dirty="0">
                <a:solidFill>
                  <a:schemeClr val="tx2"/>
                </a:solidFill>
              </a:rPr>
              <a:t/>
            </a:r>
            <a:br>
              <a:rPr lang="en-US" altLang="zh-CN" sz="3200" b="1" dirty="0">
                <a:solidFill>
                  <a:schemeClr val="tx2"/>
                </a:solidFill>
              </a:rPr>
            </a:br>
            <a:r>
              <a:rPr lang="en-US" altLang="zh-CN" sz="3200" b="1" dirty="0">
                <a:solidFill>
                  <a:schemeClr val="tx2"/>
                </a:solidFill>
              </a:rPr>
              <a:t>    </a:t>
            </a:r>
            <a:r>
              <a:rPr lang="zh-CN" altLang="en-US" sz="3200" b="1" dirty="0">
                <a:solidFill>
                  <a:schemeClr val="tx2"/>
                </a:solidFill>
              </a:rPr>
              <a:t>你是干什么的？</a:t>
            </a:r>
            <a:br>
              <a:rPr lang="zh-CN" altLang="en-US" sz="3200" b="1" dirty="0">
                <a:solidFill>
                  <a:schemeClr val="tx2"/>
                </a:solidFill>
              </a:rPr>
            </a:br>
            <a:r>
              <a:rPr lang="zh-CN" altLang="en-US" sz="32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</a:rPr>
              <a:t>— I’m a student/nurse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</a:rPr>
              <a:t>       </a:t>
            </a:r>
            <a:r>
              <a:rPr lang="zh-CN" altLang="en-US" sz="3200" b="1" dirty="0">
                <a:solidFill>
                  <a:schemeClr val="tx2"/>
                </a:solidFill>
              </a:rPr>
              <a:t>我是一名学生</a:t>
            </a:r>
            <a:r>
              <a:rPr lang="en-US" altLang="zh-CN" sz="3200" b="1" dirty="0">
                <a:solidFill>
                  <a:schemeClr val="tx2"/>
                </a:solidFill>
              </a:rPr>
              <a:t>/</a:t>
            </a:r>
            <a:r>
              <a:rPr lang="zh-CN" altLang="en-US" sz="3200" b="1" dirty="0">
                <a:solidFill>
                  <a:schemeClr val="tx2"/>
                </a:solidFill>
              </a:rPr>
              <a:t>护士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……</a:t>
            </a:r>
            <a:endParaRPr lang="en-US" altLang="zh-CN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38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</a:rPr>
              <a:t>Useful expressions: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8931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/>
              <a:t>  </a:t>
            </a:r>
            <a:r>
              <a:rPr lang="en-US" altLang="zh-CN" sz="3200" b="1" dirty="0">
                <a:solidFill>
                  <a:srgbClr val="FF0000"/>
                </a:solidFill>
              </a:rPr>
              <a:t>both  </a:t>
            </a:r>
            <a:r>
              <a:rPr lang="zh-CN" altLang="en-US" sz="3200" b="1" dirty="0">
                <a:solidFill>
                  <a:srgbClr val="FF0000"/>
                </a:solidFill>
              </a:rPr>
              <a:t>两者都（放在</a:t>
            </a:r>
            <a:r>
              <a:rPr lang="en-US" altLang="zh-CN" sz="3200" b="1" dirty="0">
                <a:solidFill>
                  <a:srgbClr val="FF0000"/>
                </a:solidFill>
              </a:rPr>
              <a:t>be</a:t>
            </a:r>
            <a:r>
              <a:rPr lang="zh-CN" altLang="en-US" sz="3200" b="1" dirty="0">
                <a:solidFill>
                  <a:srgbClr val="FF0000"/>
                </a:solidFill>
              </a:rPr>
              <a:t>动词</a:t>
            </a:r>
            <a:r>
              <a:rPr lang="en-US" altLang="zh-CN" sz="3200" b="1" dirty="0">
                <a:solidFill>
                  <a:srgbClr val="FF0000"/>
                </a:solidFill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</a:rPr>
              <a:t>助动词</a:t>
            </a:r>
            <a:r>
              <a:rPr lang="en-US" altLang="zh-CN" sz="3200" b="1" dirty="0">
                <a:solidFill>
                  <a:srgbClr val="FF0000"/>
                </a:solidFill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</a:rPr>
              <a:t>情态动词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     之后，行为动词之前。</a:t>
            </a:r>
            <a:r>
              <a:rPr lang="zh-CN" altLang="en-US" sz="3200" b="1" dirty="0"/>
              <a:t>）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/>
              <a:t>   </a:t>
            </a:r>
            <a:r>
              <a:rPr lang="zh-CN" altLang="en-US" sz="3200" b="1" dirty="0"/>
              <a:t>  </a:t>
            </a:r>
            <a:r>
              <a:rPr lang="en-US" altLang="zh-CN" sz="3200" b="1" dirty="0" err="1"/>
              <a:t>eg</a:t>
            </a:r>
            <a:r>
              <a:rPr lang="en-US" altLang="zh-CN" sz="3200" b="1" dirty="0"/>
              <a:t>:  We </a:t>
            </a:r>
            <a:r>
              <a:rPr lang="en-US" altLang="zh-CN" sz="3200" b="1" dirty="0">
                <a:solidFill>
                  <a:srgbClr val="FF0000"/>
                </a:solidFill>
              </a:rPr>
              <a:t>are both </a:t>
            </a:r>
            <a:r>
              <a:rPr lang="en-US" altLang="zh-CN" sz="3200" b="1" dirty="0"/>
              <a:t>students.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            </a:t>
            </a:r>
            <a:r>
              <a:rPr lang="zh-CN" altLang="en-US" sz="3200" b="1" dirty="0"/>
              <a:t>我们两个都是学生。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            </a:t>
            </a:r>
            <a:r>
              <a:rPr lang="en-US" altLang="zh-CN" sz="3200" b="1" dirty="0"/>
              <a:t>They </a:t>
            </a:r>
            <a:r>
              <a:rPr lang="en-US" altLang="zh-CN" sz="3200" b="1" dirty="0">
                <a:solidFill>
                  <a:srgbClr val="FF0000"/>
                </a:solidFill>
              </a:rPr>
              <a:t>both have </a:t>
            </a:r>
            <a:r>
              <a:rPr lang="en-US" altLang="zh-CN" sz="3200" b="1" dirty="0"/>
              <a:t>big eyes.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            </a:t>
            </a:r>
            <a:r>
              <a:rPr lang="zh-CN" altLang="en-US" sz="3200" b="1" dirty="0"/>
              <a:t>他们都长着大眼睛。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altLang="zh-CN" sz="4000"/>
              <a:t>   Listen and complete the passage.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88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/>
              <a:t>         </a:t>
            </a:r>
            <a:r>
              <a:rPr lang="en-US" altLang="zh-CN" sz="3600"/>
              <a:t>Yukio’s father is a ____ (doctor, driver) and his mother is a ____ (teacher, nurse). His sister is an officer worker. Wang Junfeng’s mother is an ____ (office worker, actor), too. His father is a ____ (cook, farmer).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685800" y="2057400"/>
            <a:ext cx="94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990600" y="2590800"/>
            <a:ext cx="94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2514600" y="3810000"/>
            <a:ext cx="94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4038600" y="4419600"/>
            <a:ext cx="94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253960" name="椭圆 8"/>
          <p:cNvSpPr>
            <a:spLocks noChangeArrowheads="1"/>
          </p:cNvSpPr>
          <p:nvPr/>
        </p:nvSpPr>
        <p:spPr bwMode="auto">
          <a:xfrm>
            <a:off x="0" y="571500"/>
            <a:ext cx="714375" cy="428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 2</a:t>
            </a:r>
          </a:p>
        </p:txBody>
      </p:sp>
      <p:pic>
        <p:nvPicPr>
          <p:cNvPr id="10" name="SectionA-2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428625"/>
            <a:ext cx="642937" cy="642938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53956" grpId="0"/>
      <p:bldP spid="253957" grpId="0"/>
      <p:bldP spid="253958" grpId="0"/>
      <p:bldP spid="2539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zh-CN" sz="3200">
                <a:solidFill>
                  <a:srgbClr val="000066"/>
                </a:solidFill>
              </a:rPr>
              <a:t> </a:t>
            </a:r>
            <a:r>
              <a:rPr lang="en-US" altLang="zh-CN" sz="3600" b="1">
                <a:solidFill>
                  <a:srgbClr val="000066"/>
                </a:solidFill>
              </a:rPr>
              <a:t>I</a:t>
            </a:r>
            <a:r>
              <a:rPr lang="zh-CN" altLang="zh-CN" sz="3600" b="1">
                <a:solidFill>
                  <a:srgbClr val="000066"/>
                </a:solidFill>
              </a:rPr>
              <a:t>ntroduce </a:t>
            </a:r>
            <a:r>
              <a:rPr lang="en-US" altLang="zh-CN" sz="3600" b="1">
                <a:solidFill>
                  <a:srgbClr val="000066"/>
                </a:solidFill>
              </a:rPr>
              <a:t>the </a:t>
            </a:r>
            <a:r>
              <a:rPr lang="zh-CN" altLang="zh-CN" sz="3600" b="1">
                <a:solidFill>
                  <a:srgbClr val="000066"/>
                </a:solidFill>
              </a:rPr>
              <a:t>family member</a:t>
            </a:r>
            <a:r>
              <a:rPr lang="en-US" altLang="zh-CN" sz="3600" b="1">
                <a:solidFill>
                  <a:srgbClr val="000066"/>
                </a:solidFill>
              </a:rPr>
              <a:t>s</a:t>
            </a:r>
            <a:r>
              <a:rPr lang="zh-CN" altLang="zh-CN" sz="3600" b="1">
                <a:solidFill>
                  <a:srgbClr val="000066"/>
                </a:solidFill>
              </a:rPr>
              <a:t>.</a:t>
            </a:r>
            <a:endParaRPr lang="en-US" altLang="zh-CN" sz="3600" b="1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CN" altLang="zh-CN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/>
              <a:t>   </a:t>
            </a:r>
            <a:endParaRPr lang="zh-CN" altLang="zh-CN" sz="3200"/>
          </a:p>
        </p:txBody>
      </p:sp>
      <p:sp>
        <p:nvSpPr>
          <p:cNvPr id="256003" name="WordArt 5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32512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zh-CN" altLang="en-US" sz="9600" b="1" kern="1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66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8988" y="-6350"/>
            <a:ext cx="15716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430" name="Group 70"/>
          <p:cNvGraphicFramePr>
            <a:graphicFrameLocks noGrp="1"/>
          </p:cNvGraphicFramePr>
          <p:nvPr/>
        </p:nvGraphicFramePr>
        <p:xfrm>
          <a:off x="0" y="1643063"/>
          <a:ext cx="8929688" cy="3638552"/>
        </p:xfrm>
        <a:graphic>
          <a:graphicData uri="http://schemas.openxmlformats.org/drawingml/2006/table">
            <a:tbl>
              <a:tblPr/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Clothes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Job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Workplace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TextBox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2738" y="-109538"/>
            <a:ext cx="4297362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4"/>
          <p:cNvSpPr>
            <a:spLocks noChangeArrowheads="1"/>
          </p:cNvSpPr>
          <p:nvPr/>
        </p:nvSpPr>
        <p:spPr bwMode="auto">
          <a:xfrm>
            <a:off x="780877" y="1556792"/>
            <a:ext cx="72009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   </a:t>
            </a:r>
            <a:r>
              <a:rPr lang="en-US" altLang="zh-CN" sz="4400" b="1" dirty="0"/>
              <a:t>I have a friend. His name is … He is 14 years old. He is a student. His father is a/an … and his mother is a/an … He has a happy family.</a:t>
            </a:r>
          </a:p>
        </p:txBody>
      </p:sp>
      <p:sp>
        <p:nvSpPr>
          <p:cNvPr id="257027" name="WordArt 5"/>
          <p:cNvSpPr>
            <a:spLocks noChangeArrowheads="1" noChangeShapeType="1" noTextEdit="1"/>
          </p:cNvSpPr>
          <p:nvPr/>
        </p:nvSpPr>
        <p:spPr bwMode="auto">
          <a:xfrm>
            <a:off x="3143250" y="214313"/>
            <a:ext cx="27368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ea typeface="+mj-lt"/>
                <a:cs typeface="+mj-lt"/>
              </a:rPr>
              <a:t>Report.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j-lt"/>
              <a:ea typeface="+mj-lt"/>
              <a:cs typeface="+mj-lt"/>
            </a:endParaRPr>
          </a:p>
        </p:txBody>
      </p:sp>
      <p:pic>
        <p:nvPicPr>
          <p:cNvPr id="257028" name="Picture 6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26050">
            <a:off x="7391400" y="48006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 anchor="b"/>
          <a:lstStyle/>
          <a:p>
            <a:pPr algn="l"/>
            <a:r>
              <a:rPr lang="en-US" altLang="zh-CN" sz="4000" b="1" dirty="0"/>
              <a:t>Exercise:</a:t>
            </a:r>
            <a:endParaRPr lang="zh-CN" altLang="zh-CN" sz="4000" b="1" dirty="0"/>
          </a:p>
        </p:txBody>
      </p:sp>
      <p:sp>
        <p:nvSpPr>
          <p:cNvPr id="258051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500063"/>
            <a:ext cx="6143625" cy="3286125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sz="2800" b="0" dirty="0"/>
              <a:t>1. I am </a:t>
            </a:r>
            <a:r>
              <a:rPr lang="en-US" altLang="zh-CN" sz="2800" b="0" u="sng" dirty="0"/>
              <a:t>a teacher</a:t>
            </a:r>
            <a:r>
              <a:rPr lang="en-US" altLang="zh-CN" sz="2800" b="0" dirty="0"/>
              <a:t>. (</a:t>
            </a:r>
            <a:r>
              <a:rPr lang="zh-CN" altLang="en-US" sz="2800" b="0" dirty="0"/>
              <a:t>对画线部分提问</a:t>
            </a:r>
            <a:r>
              <a:rPr lang="zh-CN" altLang="zh-CN" sz="2800" b="0" dirty="0"/>
              <a:t>)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sz="2800" b="0" dirty="0"/>
              <a:t>    </a:t>
            </a:r>
            <a:r>
              <a:rPr lang="en-US" altLang="zh-CN" sz="2800" b="0" dirty="0"/>
              <a:t>______do you ______?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sz="2800" b="0" dirty="0"/>
              <a:t>2. What do you do? (</a:t>
            </a:r>
            <a:r>
              <a:rPr lang="zh-CN" altLang="en-US" sz="2800" b="0" dirty="0"/>
              <a:t>同义句</a:t>
            </a:r>
            <a:r>
              <a:rPr lang="zh-CN" altLang="zh-CN" sz="2800" b="0" dirty="0"/>
              <a:t>) </a:t>
            </a:r>
            <a:r>
              <a:rPr lang="en-US" altLang="zh-CN" sz="2800" b="0" dirty="0"/>
              <a:t>  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sz="2800" b="0" dirty="0"/>
              <a:t>What  ______ you?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b="0" dirty="0"/>
              <a:t>3. It’s </a:t>
            </a:r>
            <a:r>
              <a:rPr lang="en-US" altLang="zh-CN" sz="2800" b="0" u="sng" dirty="0"/>
              <a:t>Jim’s</a:t>
            </a:r>
            <a:r>
              <a:rPr lang="en-US" altLang="zh-CN" sz="2800" b="0" dirty="0"/>
              <a:t> bag. (</a:t>
            </a:r>
            <a:r>
              <a:rPr lang="zh-CN" altLang="en-US" sz="2800" b="0" dirty="0"/>
              <a:t>对画线部分提问</a:t>
            </a:r>
            <a:r>
              <a:rPr lang="zh-CN" altLang="zh-CN" sz="2800" b="0" dirty="0"/>
              <a:t>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sz="2800" b="0" dirty="0"/>
              <a:t>    _______</a:t>
            </a:r>
            <a:r>
              <a:rPr lang="en-US" altLang="zh-CN" sz="2800" b="0" dirty="0"/>
              <a:t>bag  ______it?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b="0" dirty="0"/>
              <a:t>4. His sister is </a:t>
            </a:r>
            <a:r>
              <a:rPr lang="en-US" altLang="zh-CN" sz="2800" b="0" u="sng" dirty="0"/>
              <a:t>a nurse</a:t>
            </a:r>
            <a:r>
              <a:rPr lang="en-US" altLang="zh-CN" sz="2800" b="0" dirty="0"/>
              <a:t>. (</a:t>
            </a:r>
            <a:r>
              <a:rPr lang="zh-CN" altLang="en-US" sz="2800" b="0" dirty="0"/>
              <a:t>对画线部分提问</a:t>
            </a:r>
            <a:r>
              <a:rPr lang="zh-CN" altLang="zh-CN" sz="2800" b="0" dirty="0"/>
              <a:t>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sz="2800" b="0" dirty="0"/>
              <a:t>    ______  ______ </a:t>
            </a:r>
            <a:r>
              <a:rPr lang="en-US" altLang="zh-CN" sz="2800" b="0" dirty="0"/>
              <a:t>his sister </a:t>
            </a:r>
            <a:r>
              <a:rPr lang="zh-CN" altLang="zh-CN" sz="2800" b="0" dirty="0"/>
              <a:t>______</a:t>
            </a:r>
            <a:r>
              <a:rPr lang="en-US" altLang="zh-CN" sz="2800" b="0" u="sng" dirty="0"/>
              <a:t>                  </a:t>
            </a:r>
            <a:endParaRPr lang="en-US" altLang="zh-CN" sz="2800" b="0" dirty="0"/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zh-CN" sz="2800" b="0" dirty="0"/>
              <a:t>5.</a:t>
            </a:r>
            <a:r>
              <a:rPr lang="en-US" altLang="zh-CN" sz="2800" b="0" dirty="0"/>
              <a:t> </a:t>
            </a:r>
            <a:r>
              <a:rPr lang="zh-CN" altLang="en-US" sz="2800" b="0" dirty="0"/>
              <a:t>他们俩都是医生。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b="0" dirty="0"/>
              <a:t>    </a:t>
            </a:r>
            <a:r>
              <a:rPr lang="en-US" altLang="zh-CN" sz="2800" b="0" dirty="0"/>
              <a:t>They _____ ______ ______.</a:t>
            </a:r>
          </a:p>
          <a:p>
            <a:pPr marL="609600" indent="-609600"/>
            <a:endParaRPr lang="zh-CN" altLang="zh-CN" sz="2800" b="0" dirty="0"/>
          </a:p>
        </p:txBody>
      </p:sp>
      <p:sp>
        <p:nvSpPr>
          <p:cNvPr id="258052" name="Text Box 5"/>
          <p:cNvSpPr txBox="1">
            <a:spLocks noChangeArrowheads="1"/>
          </p:cNvSpPr>
          <p:nvPr/>
        </p:nvSpPr>
        <p:spPr bwMode="auto">
          <a:xfrm>
            <a:off x="642938" y="1000125"/>
            <a:ext cx="130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What</a:t>
            </a:r>
            <a:r>
              <a:rPr lang="en-US" altLang="zh-CN" b="1"/>
              <a:t> </a:t>
            </a:r>
          </a:p>
        </p:txBody>
      </p:sp>
      <p:sp>
        <p:nvSpPr>
          <p:cNvPr id="258053" name="Text Box 6"/>
          <p:cNvSpPr txBox="1">
            <a:spLocks noChangeArrowheads="1"/>
          </p:cNvSpPr>
          <p:nvPr/>
        </p:nvSpPr>
        <p:spPr bwMode="auto">
          <a:xfrm>
            <a:off x="3571875" y="1071563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do</a:t>
            </a:r>
            <a:r>
              <a:rPr lang="en-US" altLang="zh-CN" b="1"/>
              <a:t> </a:t>
            </a:r>
          </a:p>
        </p:txBody>
      </p:sp>
      <p:sp>
        <p:nvSpPr>
          <p:cNvPr id="258054" name="Text Box 7"/>
          <p:cNvSpPr txBox="1">
            <a:spLocks noChangeArrowheads="1"/>
          </p:cNvSpPr>
          <p:nvPr/>
        </p:nvSpPr>
        <p:spPr bwMode="auto">
          <a:xfrm>
            <a:off x="1428750" y="2214563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are</a:t>
            </a:r>
          </a:p>
        </p:txBody>
      </p:sp>
      <p:sp>
        <p:nvSpPr>
          <p:cNvPr id="258055" name="Text Box 8"/>
          <p:cNvSpPr txBox="1">
            <a:spLocks noChangeArrowheads="1"/>
          </p:cNvSpPr>
          <p:nvPr/>
        </p:nvSpPr>
        <p:spPr bwMode="auto">
          <a:xfrm>
            <a:off x="714375" y="34290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Whose</a:t>
            </a:r>
            <a:r>
              <a:rPr lang="en-US" altLang="zh-CN" b="1"/>
              <a:t> </a:t>
            </a:r>
          </a:p>
        </p:txBody>
      </p:sp>
      <p:sp>
        <p:nvSpPr>
          <p:cNvPr id="258056" name="Text Box 9"/>
          <p:cNvSpPr txBox="1">
            <a:spLocks noChangeArrowheads="1"/>
          </p:cNvSpPr>
          <p:nvPr/>
        </p:nvSpPr>
        <p:spPr bwMode="auto">
          <a:xfrm>
            <a:off x="3214688" y="3357563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is</a:t>
            </a:r>
          </a:p>
        </p:txBody>
      </p:sp>
      <p:sp>
        <p:nvSpPr>
          <p:cNvPr id="258057" name="Text Box 10"/>
          <p:cNvSpPr txBox="1">
            <a:spLocks noChangeArrowheads="1"/>
          </p:cNvSpPr>
          <p:nvPr/>
        </p:nvSpPr>
        <p:spPr bwMode="auto">
          <a:xfrm>
            <a:off x="785813" y="5072063"/>
            <a:ext cx="1284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What</a:t>
            </a:r>
            <a:r>
              <a:rPr lang="en-US" altLang="zh-CN" b="1"/>
              <a:t>  </a:t>
            </a:r>
          </a:p>
        </p:txBody>
      </p:sp>
      <p:sp>
        <p:nvSpPr>
          <p:cNvPr id="258058" name="Text Box 11"/>
          <p:cNvSpPr txBox="1">
            <a:spLocks noChangeArrowheads="1"/>
          </p:cNvSpPr>
          <p:nvPr/>
        </p:nvSpPr>
        <p:spPr bwMode="auto">
          <a:xfrm>
            <a:off x="2214563" y="50720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does </a:t>
            </a:r>
          </a:p>
        </p:txBody>
      </p:sp>
      <p:sp>
        <p:nvSpPr>
          <p:cNvPr id="258059" name="Text Box 12"/>
          <p:cNvSpPr txBox="1">
            <a:spLocks noChangeArrowheads="1"/>
          </p:cNvSpPr>
          <p:nvPr/>
        </p:nvSpPr>
        <p:spPr bwMode="auto">
          <a:xfrm>
            <a:off x="5286375" y="50720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do</a:t>
            </a:r>
            <a:r>
              <a:rPr lang="en-US" altLang="zh-CN" b="1"/>
              <a:t> </a:t>
            </a:r>
          </a:p>
        </p:txBody>
      </p:sp>
      <p:sp>
        <p:nvSpPr>
          <p:cNvPr id="258060" name="Text Box 13"/>
          <p:cNvSpPr txBox="1">
            <a:spLocks noChangeArrowheads="1"/>
          </p:cNvSpPr>
          <p:nvPr/>
        </p:nvSpPr>
        <p:spPr bwMode="auto">
          <a:xfrm>
            <a:off x="1643063" y="63388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are</a:t>
            </a:r>
          </a:p>
        </p:txBody>
      </p:sp>
      <p:sp>
        <p:nvSpPr>
          <p:cNvPr id="258061" name="Text Box 14"/>
          <p:cNvSpPr txBox="1">
            <a:spLocks noChangeArrowheads="1"/>
          </p:cNvSpPr>
          <p:nvPr/>
        </p:nvSpPr>
        <p:spPr bwMode="auto">
          <a:xfrm>
            <a:off x="2786063" y="63388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both</a:t>
            </a:r>
          </a:p>
        </p:txBody>
      </p:sp>
      <p:sp>
        <p:nvSpPr>
          <p:cNvPr id="258062" name="Text Box 15"/>
          <p:cNvSpPr txBox="1">
            <a:spLocks noChangeArrowheads="1"/>
          </p:cNvSpPr>
          <p:nvPr/>
        </p:nvSpPr>
        <p:spPr bwMode="auto">
          <a:xfrm>
            <a:off x="3857625" y="633888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doctors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  <p:bldP spid="258053" grpId="0"/>
      <p:bldP spid="258054" grpId="0"/>
      <p:bldP spid="258055" grpId="0"/>
      <p:bldP spid="258056" grpId="0"/>
      <p:bldP spid="258057" grpId="0"/>
      <p:bldP spid="258058" grpId="0"/>
      <p:bldP spid="258059" grpId="0"/>
      <p:bldP spid="258060" grpId="0"/>
      <p:bldP spid="258061" grpId="0"/>
      <p:bldP spid="2580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4"/>
          <p:cNvSpPr txBox="1">
            <a:spLocks noChangeArrowheads="1"/>
          </p:cNvSpPr>
          <p:nvPr/>
        </p:nvSpPr>
        <p:spPr bwMode="auto">
          <a:xfrm>
            <a:off x="785813" y="1500188"/>
            <a:ext cx="76962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/>
              <a:t>What </a:t>
            </a:r>
            <a:r>
              <a:rPr lang="en-US" altLang="zh-CN" sz="3200" b="1" dirty="0">
                <a:solidFill>
                  <a:srgbClr val="FF3300"/>
                </a:solidFill>
              </a:rPr>
              <a:t>do</a:t>
            </a:r>
            <a:r>
              <a:rPr lang="en-US" altLang="zh-CN" sz="3200" b="1" dirty="0"/>
              <a:t> </a:t>
            </a:r>
            <a:r>
              <a:rPr lang="en-US" altLang="zh-CN" sz="3200" b="1" u="sng" dirty="0"/>
              <a:t>you</a:t>
            </a:r>
            <a:r>
              <a:rPr lang="en-US" altLang="zh-CN" sz="3200" b="1" dirty="0"/>
              <a:t> do?    I am a student.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/>
              <a:t>What </a:t>
            </a:r>
            <a:r>
              <a:rPr lang="en-US" altLang="zh-CN" sz="3200" b="1" dirty="0">
                <a:solidFill>
                  <a:srgbClr val="FF3300"/>
                </a:solidFill>
              </a:rPr>
              <a:t>do</a:t>
            </a:r>
            <a:r>
              <a:rPr lang="en-US" altLang="zh-CN" sz="3200" b="1" dirty="0"/>
              <a:t> </a:t>
            </a:r>
            <a:r>
              <a:rPr lang="en-US" altLang="zh-CN" sz="3200" b="1" u="sng" dirty="0"/>
              <a:t>your parents</a:t>
            </a:r>
            <a:r>
              <a:rPr lang="en-US" altLang="zh-CN" sz="3200" b="1" dirty="0"/>
              <a:t> do?  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 smtClean="0"/>
              <a:t>They </a:t>
            </a:r>
            <a:r>
              <a:rPr lang="en-US" altLang="zh-CN" sz="3200" b="1" dirty="0">
                <a:solidFill>
                  <a:srgbClr val="FF3300"/>
                </a:solidFill>
              </a:rPr>
              <a:t>are </a:t>
            </a:r>
            <a:r>
              <a:rPr lang="en-US" altLang="zh-CN" sz="3200" b="1" u="sng" dirty="0">
                <a:solidFill>
                  <a:srgbClr val="FF3300"/>
                </a:solidFill>
              </a:rPr>
              <a:t>both</a:t>
            </a:r>
            <a:r>
              <a:rPr lang="en-US" altLang="zh-CN" sz="3200" b="1" dirty="0"/>
              <a:t> office workers.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 smtClean="0"/>
              <a:t>What </a:t>
            </a:r>
            <a:r>
              <a:rPr lang="en-US" altLang="zh-CN" sz="3200" b="1" dirty="0">
                <a:solidFill>
                  <a:srgbClr val="FF3300"/>
                </a:solidFill>
              </a:rPr>
              <a:t>does</a:t>
            </a:r>
            <a:r>
              <a:rPr lang="en-US" altLang="zh-CN" sz="3200" b="1" dirty="0"/>
              <a:t> </a:t>
            </a:r>
            <a:r>
              <a:rPr lang="en-US" altLang="zh-CN" sz="3200" b="1" u="sng" dirty="0"/>
              <a:t>he/she</a:t>
            </a:r>
            <a:r>
              <a:rPr lang="en-US" altLang="zh-CN" sz="3200" b="1" dirty="0"/>
              <a:t> do?  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sz="3200" b="1" dirty="0" err="1" smtClean="0"/>
              <a:t>He/She</a:t>
            </a:r>
            <a:r>
              <a:rPr lang="en-US" altLang="zh-CN" sz="3200" b="1" dirty="0" smtClean="0"/>
              <a:t> </a:t>
            </a:r>
            <a:r>
              <a:rPr lang="en-US" altLang="zh-CN" sz="3200" b="1" dirty="0"/>
              <a:t>is a (an) driver/teacher … </a:t>
            </a:r>
            <a:endParaRPr lang="en-US" altLang="zh-CN" dirty="0"/>
          </a:p>
        </p:txBody>
      </p:sp>
      <p:sp>
        <p:nvSpPr>
          <p:cNvPr id="32771" name="WordArt 6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2701925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4572032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宋体" panose="02010600030101010101" pitchFamily="2" charset="-122"/>
              </a:rPr>
              <a:t>Sum </a:t>
            </a:r>
            <a:r>
              <a:rPr lang="en-US" altLang="zh-CN" sz="6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宋体" panose="02010600030101010101" pitchFamily="2" charset="-122"/>
              </a:rPr>
              <a:t>up</a:t>
            </a:r>
            <a:endParaRPr lang="zh-CN" altLang="en-US" sz="6600" b="1" kern="10" dirty="0">
              <a:ln w="19050">
                <a:solidFill>
                  <a:srgbClr val="99CCFF"/>
                </a:solidFill>
                <a:rou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327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4"/>
          <p:cNvSpPr txBox="1">
            <a:spLocks noChangeArrowheads="1"/>
          </p:cNvSpPr>
          <p:nvPr/>
        </p:nvSpPr>
        <p:spPr bwMode="auto">
          <a:xfrm>
            <a:off x="3563888" y="1425079"/>
            <a:ext cx="5199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1. Recite the dialogue in 1a.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2. Make a survey about what your friend’s parents do,  then make a report</a:t>
            </a:r>
            <a:r>
              <a:rPr lang="en-US" altLang="zh-CN" sz="3600" b="1" dirty="0" smtClean="0"/>
              <a:t>. </a:t>
            </a:r>
            <a:endParaRPr lang="en-US" altLang="zh-CN" sz="3600" b="1" dirty="0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3. Preview Section B.</a:t>
            </a:r>
          </a:p>
        </p:txBody>
      </p:sp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3203575" y="333375"/>
            <a:ext cx="2570163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0100" name="TextBox 6"/>
          <p:cNvSpPr txBox="1">
            <a:spLocks noChangeArrowheads="1"/>
          </p:cNvSpPr>
          <p:nvPr/>
        </p:nvSpPr>
        <p:spPr bwMode="auto">
          <a:xfrm>
            <a:off x="4283968" y="493166"/>
            <a:ext cx="3143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FF0000"/>
                </a:solidFill>
              </a:rPr>
              <a:t>Homework</a:t>
            </a:r>
            <a:endParaRPr lang="en-US" altLang="zh-CN" sz="4400" b="1" dirty="0">
              <a:solidFill>
                <a:srgbClr val="FF0000"/>
              </a:solidFill>
            </a:endParaRPr>
          </a:p>
        </p:txBody>
      </p:sp>
      <p:pic>
        <p:nvPicPr>
          <p:cNvPr id="43013" name="图片 7" descr="作业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3" y="238125"/>
            <a:ext cx="32273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33795" grpId="0" animBg="1"/>
      <p:bldP spid="260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3929063" y="0"/>
            <a:ext cx="521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/>
              <a:t>    Sing a song</a:t>
            </a:r>
          </a:p>
        </p:txBody>
      </p:sp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285750" y="0"/>
            <a:ext cx="3643313" cy="1020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222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Warming up</a:t>
            </a:r>
            <a:endParaRPr lang="zh-CN" altLang="en-US" sz="4400" b="1" kern="10">
              <a:ln w="222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+mj-lt"/>
              <a:ea typeface="+mj-lt"/>
              <a:cs typeface="+mj-lt"/>
            </a:endParaRPr>
          </a:p>
        </p:txBody>
      </p:sp>
      <p:pic>
        <p:nvPicPr>
          <p:cNvPr id="239620" name="内容占位符 4" descr="shipin.jpg">
            <a:hlinkClick r:id="rId2" action="ppaction://hlinkfile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128000" y="0"/>
            <a:ext cx="1016000" cy="820738"/>
          </a:xfrm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3" y="725488"/>
            <a:ext cx="7394575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88" y="725488"/>
            <a:ext cx="7407275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188" y="725488"/>
            <a:ext cx="7364412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188" y="865188"/>
            <a:ext cx="7377112" cy="60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163" y="792163"/>
            <a:ext cx="7388225" cy="60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153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038"/>
            <a:ext cx="8229600" cy="1143000"/>
          </a:xfrm>
        </p:spPr>
        <p:txBody>
          <a:bodyPr/>
          <a:lstStyle/>
          <a:p>
            <a:r>
              <a:rPr lang="en-US" altLang="zh-CN" b="1" dirty="0"/>
              <a:t>Presentation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981075"/>
            <a:ext cx="8229600" cy="5614988"/>
          </a:xfrm>
        </p:spPr>
        <p:txBody>
          <a:bodyPr/>
          <a:lstStyle/>
          <a:p>
            <a:r>
              <a:rPr lang="zh-CN" altLang="zh-CN" sz="2800" b="0" dirty="0">
                <a:solidFill>
                  <a:srgbClr val="000066"/>
                </a:solidFill>
              </a:rPr>
              <a:t>Look at </a:t>
            </a:r>
            <a:r>
              <a:rPr lang="en-US" altLang="zh-CN" sz="2800" b="0" dirty="0">
                <a:solidFill>
                  <a:srgbClr val="000066"/>
                </a:solidFill>
              </a:rPr>
              <a:t>the</a:t>
            </a:r>
            <a:r>
              <a:rPr lang="zh-CN" altLang="zh-CN" sz="2800" b="0" dirty="0">
                <a:solidFill>
                  <a:srgbClr val="000066"/>
                </a:solidFill>
              </a:rPr>
              <a:t> </a:t>
            </a:r>
            <a:r>
              <a:rPr lang="zh-CN" altLang="zh-CN" sz="2800" b="0" dirty="0">
                <a:solidFill>
                  <a:srgbClr val="000066"/>
                </a:solidFill>
                <a:hlinkClick r:id="rId2" action="ppaction://hlinksldjump"/>
              </a:rPr>
              <a:t>picture</a:t>
            </a:r>
            <a:r>
              <a:rPr lang="zh-CN" altLang="zh-CN" sz="2800" b="0" dirty="0">
                <a:solidFill>
                  <a:srgbClr val="000066"/>
                </a:solidFill>
              </a:rPr>
              <a:t> of the teacher’s family.</a:t>
            </a:r>
          </a:p>
          <a:p>
            <a:r>
              <a:rPr lang="zh-CN" altLang="zh-CN" sz="2800" b="0" dirty="0">
                <a:solidFill>
                  <a:srgbClr val="000066"/>
                </a:solidFill>
              </a:rPr>
              <a:t>Then introduce the family member</a:t>
            </a:r>
            <a:r>
              <a:rPr lang="en-US" altLang="zh-CN" sz="2800" b="0" dirty="0">
                <a:solidFill>
                  <a:srgbClr val="000066"/>
                </a:solidFill>
              </a:rPr>
              <a:t>s</a:t>
            </a:r>
            <a:r>
              <a:rPr lang="zh-CN" altLang="zh-CN" sz="2800" b="0" dirty="0">
                <a:solidFill>
                  <a:srgbClr val="000066"/>
                </a:solidFill>
              </a:rPr>
              <a:t> and their work</a:t>
            </a:r>
          </a:p>
          <a:p>
            <a:r>
              <a:rPr lang="zh-CN" altLang="zh-CN" sz="2800" b="0" dirty="0"/>
              <a:t>Ask and answer</a:t>
            </a:r>
            <a:r>
              <a:rPr lang="en-US" altLang="zh-CN" sz="2800" b="0" dirty="0"/>
              <a:t> </a:t>
            </a:r>
            <a:r>
              <a:rPr lang="zh-CN" altLang="zh-CN" sz="2800" b="0" dirty="0"/>
              <a:t>.</a:t>
            </a:r>
          </a:p>
          <a:p>
            <a:pPr>
              <a:buFontTx/>
              <a:buNone/>
            </a:pPr>
            <a:r>
              <a:rPr lang="en-US" altLang="zh-CN" sz="2800" b="0" dirty="0"/>
              <a:t>   T: — What does your father do?     </a:t>
            </a:r>
          </a:p>
          <a:p>
            <a:pPr>
              <a:buFontTx/>
              <a:buNone/>
            </a:pPr>
            <a:r>
              <a:rPr lang="en-US" altLang="zh-CN" sz="2800" b="0" dirty="0"/>
              <a:t>   </a:t>
            </a:r>
            <a:r>
              <a:rPr lang="en-US" altLang="zh-CN" sz="2800" b="0" dirty="0" err="1"/>
              <a:t>Ss</a:t>
            </a:r>
            <a:r>
              <a:rPr lang="en-US" altLang="zh-CN" sz="2800" b="0" dirty="0"/>
              <a:t>: — He is a ….</a:t>
            </a:r>
            <a:r>
              <a:rPr lang="zh-CN" altLang="zh-CN" sz="2800" b="0" dirty="0"/>
              <a:t> </a:t>
            </a:r>
            <a:r>
              <a:rPr lang="en-US" altLang="zh-CN" sz="2800" b="0" dirty="0"/>
              <a:t>  ...</a:t>
            </a:r>
            <a:endParaRPr lang="zh-CN" altLang="zh-CN" sz="2800" b="0" dirty="0"/>
          </a:p>
          <a:p>
            <a:pPr>
              <a:buFontTx/>
              <a:buNone/>
            </a:pPr>
            <a:r>
              <a:rPr lang="en-US" altLang="zh-CN" sz="2800" b="0" dirty="0"/>
              <a:t>   </a:t>
            </a:r>
            <a:r>
              <a:rPr lang="zh-CN" altLang="zh-CN" sz="2800" b="0" dirty="0"/>
              <a:t>T: </a:t>
            </a:r>
            <a:r>
              <a:rPr lang="en-US" altLang="zh-CN" sz="2800" b="0" dirty="0"/>
              <a:t>—</a:t>
            </a:r>
            <a:r>
              <a:rPr lang="zh-CN" altLang="zh-CN" sz="2800" b="0" dirty="0"/>
              <a:t> What do I do?                  </a:t>
            </a:r>
          </a:p>
          <a:p>
            <a:pPr>
              <a:buFontTx/>
              <a:buNone/>
            </a:pPr>
            <a:r>
              <a:rPr lang="en-US" altLang="zh-CN" sz="2800" b="0" dirty="0"/>
              <a:t>  </a:t>
            </a:r>
            <a:r>
              <a:rPr lang="zh-CN" altLang="zh-CN" sz="2800" b="0" dirty="0"/>
              <a:t> Ss: </a:t>
            </a:r>
            <a:r>
              <a:rPr lang="en-US" altLang="zh-CN" sz="2800" b="0" dirty="0"/>
              <a:t>—</a:t>
            </a:r>
            <a:r>
              <a:rPr lang="zh-CN" altLang="zh-CN" sz="2800" b="0" dirty="0"/>
              <a:t> You are a teacher.</a:t>
            </a:r>
          </a:p>
          <a:p>
            <a:pPr>
              <a:buFontTx/>
              <a:buNone/>
            </a:pPr>
            <a:r>
              <a:rPr lang="en-US" altLang="zh-CN" sz="2800" b="0" dirty="0"/>
              <a:t>   </a:t>
            </a:r>
            <a:r>
              <a:rPr lang="zh-CN" altLang="zh-CN" sz="2800" b="0" dirty="0"/>
              <a:t>T: </a:t>
            </a:r>
            <a:r>
              <a:rPr lang="en-US" altLang="zh-CN" sz="2800" b="0" dirty="0"/>
              <a:t>—</a:t>
            </a:r>
            <a:r>
              <a:rPr lang="zh-CN" altLang="zh-CN" sz="2800" b="0" dirty="0"/>
              <a:t> What do you do?               </a:t>
            </a:r>
          </a:p>
          <a:p>
            <a:pPr>
              <a:buFontTx/>
              <a:buNone/>
            </a:pPr>
            <a:r>
              <a:rPr lang="zh-CN" altLang="zh-CN" sz="2800" b="0" dirty="0"/>
              <a:t>  </a:t>
            </a:r>
            <a:r>
              <a:rPr lang="en-US" altLang="zh-CN" sz="2800" b="0" dirty="0"/>
              <a:t> </a:t>
            </a:r>
            <a:r>
              <a:rPr lang="zh-CN" altLang="zh-CN" sz="2800" b="0" dirty="0"/>
              <a:t>Ss: </a:t>
            </a:r>
            <a:r>
              <a:rPr lang="en-US" altLang="zh-CN" sz="2800" b="0" dirty="0"/>
              <a:t>—</a:t>
            </a:r>
            <a:r>
              <a:rPr lang="zh-CN" altLang="zh-CN" sz="2800" b="0" dirty="0"/>
              <a:t> I’m a student.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714625" y="0"/>
            <a:ext cx="3576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</a:rPr>
              <a:t>a big family</a:t>
            </a:r>
          </a:p>
        </p:txBody>
      </p:sp>
      <p:sp>
        <p:nvSpPr>
          <p:cNvPr id="24166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00813" y="6215063"/>
            <a:ext cx="863600" cy="360362"/>
          </a:xfrm>
          <a:prstGeom prst="leftArrow">
            <a:avLst>
              <a:gd name="adj1" fmla="val 50000"/>
              <a:gd name="adj2" fmla="val 5990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6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43813" y="6215063"/>
            <a:ext cx="815975" cy="382587"/>
          </a:xfrm>
          <a:prstGeom prst="rightArrow">
            <a:avLst>
              <a:gd name="adj1" fmla="val 50000"/>
              <a:gd name="adj2" fmla="val 417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30725" name="图片 11" descr="四世同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785813"/>
            <a:ext cx="72151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5"/>
          <p:cNvSpPr>
            <a:spLocks noChangeArrowheads="1"/>
          </p:cNvSpPr>
          <p:nvPr/>
        </p:nvSpPr>
        <p:spPr bwMode="auto">
          <a:xfrm>
            <a:off x="1692275" y="260350"/>
            <a:ext cx="3827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Look, listen and say</a:t>
            </a:r>
          </a:p>
        </p:txBody>
      </p:sp>
      <p:pic>
        <p:nvPicPr>
          <p:cNvPr id="28675" name="Picture 16" descr="ting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7921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2" name="Rectangle 17"/>
          <p:cNvSpPr>
            <a:spLocks noChangeArrowheads="1"/>
          </p:cNvSpPr>
          <p:nvPr/>
        </p:nvSpPr>
        <p:spPr bwMode="auto">
          <a:xfrm>
            <a:off x="252413" y="260350"/>
            <a:ext cx="60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/>
              <a:t>1a</a:t>
            </a:r>
          </a:p>
        </p:txBody>
      </p:sp>
      <p:sp>
        <p:nvSpPr>
          <p:cNvPr id="242693" name="Text Box 18"/>
          <p:cNvSpPr txBox="1">
            <a:spLocks noChangeArrowheads="1"/>
          </p:cNvSpPr>
          <p:nvPr/>
        </p:nvSpPr>
        <p:spPr bwMode="auto">
          <a:xfrm>
            <a:off x="5364163" y="333375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/>
              <a:t> </a:t>
            </a:r>
          </a:p>
        </p:txBody>
      </p:sp>
      <p:pic>
        <p:nvPicPr>
          <p:cNvPr id="28678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706438"/>
            <a:ext cx="6650038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图片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633413"/>
            <a:ext cx="6632575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图片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9525" y="854075"/>
            <a:ext cx="6638925" cy="54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图片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3775" y="633413"/>
            <a:ext cx="6650038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图片 24" descr="shipin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0" y="0"/>
            <a:ext cx="857250" cy="6921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9" name="椭圆 13"/>
          <p:cNvSpPr>
            <a:spLocks noChangeArrowheads="1"/>
          </p:cNvSpPr>
          <p:nvPr/>
        </p:nvSpPr>
        <p:spPr bwMode="auto">
          <a:xfrm>
            <a:off x="285750" y="1143000"/>
            <a:ext cx="857250" cy="714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/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2" grpId="0"/>
      <p:bldP spid="2426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0" y="117475"/>
            <a:ext cx="9324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</a:rPr>
              <a:t>What does he / she do?  He is a (an) …</a:t>
            </a:r>
          </a:p>
        </p:txBody>
      </p:sp>
      <p:pic>
        <p:nvPicPr>
          <p:cNvPr id="12291" name="Picture 3" descr="c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765175"/>
            <a:ext cx="28956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lay comp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4290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rive c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57200"/>
            <a:ext cx="480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8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501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cook</a:t>
            </a:r>
          </a:p>
        </p:txBody>
      </p:sp>
      <p:sp>
        <p:nvSpPr>
          <p:cNvPr id="243719" name="Text Box 9"/>
          <p:cNvSpPr txBox="1">
            <a:spLocks noChangeArrowheads="1"/>
          </p:cNvSpPr>
          <p:nvPr/>
        </p:nvSpPr>
        <p:spPr bwMode="auto">
          <a:xfrm>
            <a:off x="5873750" y="2438400"/>
            <a:ext cx="1754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driver</a:t>
            </a:r>
          </a:p>
        </p:txBody>
      </p:sp>
      <p:sp>
        <p:nvSpPr>
          <p:cNvPr id="243720" name="Text Box 10"/>
          <p:cNvSpPr txBox="1">
            <a:spLocks noChangeArrowheads="1"/>
          </p:cNvSpPr>
          <p:nvPr/>
        </p:nvSpPr>
        <p:spPr bwMode="auto">
          <a:xfrm>
            <a:off x="468313" y="6021388"/>
            <a:ext cx="3698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office worker</a:t>
            </a:r>
          </a:p>
        </p:txBody>
      </p:sp>
      <p:sp>
        <p:nvSpPr>
          <p:cNvPr id="243721" name="Text Box 11"/>
          <p:cNvSpPr txBox="1">
            <a:spLocks noChangeArrowheads="1"/>
          </p:cNvSpPr>
          <p:nvPr/>
        </p:nvSpPr>
        <p:spPr bwMode="auto">
          <a:xfrm>
            <a:off x="4716463" y="6092825"/>
            <a:ext cx="1722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nurse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3388" y="2779713"/>
            <a:ext cx="2071687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2437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bldLvl="0"/>
      <p:bldP spid="243718" grpId="0" bldLvl="0"/>
      <p:bldP spid="243719" grpId="0" bldLvl="0"/>
      <p:bldP spid="243720" grpId="0" bldLvl="0"/>
      <p:bldP spid="24372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34925" y="117475"/>
            <a:ext cx="9340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</a:rPr>
              <a:t>What does he / she do?   He is a (an) …</a:t>
            </a:r>
          </a:p>
        </p:txBody>
      </p:sp>
      <p:pic>
        <p:nvPicPr>
          <p:cNvPr id="13315" name="Picture 3" descr="do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28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2286000" y="3200400"/>
            <a:ext cx="1939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doctor</a:t>
            </a:r>
          </a:p>
        </p:txBody>
      </p:sp>
      <p:pic>
        <p:nvPicPr>
          <p:cNvPr id="13317" name="Picture 5" descr="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357688"/>
            <a:ext cx="3200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2057400" y="5638800"/>
            <a:ext cx="2193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teacher</a:t>
            </a:r>
          </a:p>
        </p:txBody>
      </p:sp>
      <p:pic>
        <p:nvPicPr>
          <p:cNvPr id="13320" name="Picture 8" descr="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288" y="3646488"/>
            <a:ext cx="34671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2" name="Text Box 9"/>
          <p:cNvSpPr txBox="1">
            <a:spLocks noChangeArrowheads="1"/>
          </p:cNvSpPr>
          <p:nvPr/>
        </p:nvSpPr>
        <p:spPr bwMode="auto">
          <a:xfrm>
            <a:off x="4313238" y="6026150"/>
            <a:ext cx="22113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student</a:t>
            </a:r>
          </a:p>
        </p:txBody>
      </p:sp>
      <p:sp>
        <p:nvSpPr>
          <p:cNvPr id="246793" name="Text Box 11"/>
          <p:cNvSpPr txBox="1">
            <a:spLocks noChangeArrowheads="1"/>
          </p:cNvSpPr>
          <p:nvPr/>
        </p:nvSpPr>
        <p:spPr bwMode="auto">
          <a:xfrm>
            <a:off x="7235825" y="2133600"/>
            <a:ext cx="1941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/>
              <a:t>farmer</a:t>
            </a:r>
          </a:p>
        </p:txBody>
      </p:sp>
      <p:pic>
        <p:nvPicPr>
          <p:cNvPr id="246794" name="内容占位符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815138" y="706438"/>
            <a:ext cx="2328862" cy="33718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/>
      <p:bldP spid="246790" grpId="0"/>
      <p:bldP spid="246792" grpId="0"/>
      <p:bldP spid="2467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71438"/>
            <a:ext cx="8229600" cy="1143000"/>
          </a:xfrm>
        </p:spPr>
        <p:txBody>
          <a:bodyPr/>
          <a:lstStyle/>
          <a:p>
            <a:r>
              <a:rPr lang="en-US" altLang="zh-CN" b="1" dirty="0"/>
              <a:t> Ask and answer</a:t>
            </a:r>
            <a:r>
              <a:rPr lang="en-US" altLang="zh-CN" dirty="0"/>
              <a:t>.</a:t>
            </a:r>
          </a:p>
        </p:txBody>
      </p:sp>
      <p:pic>
        <p:nvPicPr>
          <p:cNvPr id="24781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350"/>
            <a:ext cx="1884363" cy="2011363"/>
          </a:xfrm>
        </p:spPr>
      </p:pic>
      <p:sp>
        <p:nvSpPr>
          <p:cNvPr id="247812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5486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tx2"/>
                </a:solidFill>
              </a:rPr>
              <a:t>1</a:t>
            </a:r>
            <a:r>
              <a:rPr lang="en-US" altLang="zh-CN" sz="4400" b="1"/>
              <a:t>. </a:t>
            </a:r>
            <a:r>
              <a:rPr lang="en-US" altLang="zh-CN" sz="4400" b="1">
                <a:solidFill>
                  <a:schemeClr val="tx2"/>
                </a:solidFill>
              </a:rPr>
              <a:t>Pair work.</a:t>
            </a:r>
            <a:endParaRPr lang="en-US" altLang="zh-CN" sz="3200" b="1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tx2"/>
                </a:solidFill>
              </a:rPr>
              <a:t>2. Acting.</a:t>
            </a:r>
          </a:p>
        </p:txBody>
      </p:sp>
      <p:sp>
        <p:nvSpPr>
          <p:cNvPr id="247813" name="AutoShape 6"/>
          <p:cNvSpPr>
            <a:spLocks noChangeArrowheads="1"/>
          </p:cNvSpPr>
          <p:nvPr/>
        </p:nvSpPr>
        <p:spPr bwMode="auto">
          <a:xfrm>
            <a:off x="180975" y="1054100"/>
            <a:ext cx="6410325" cy="4968875"/>
          </a:xfrm>
          <a:prstGeom prst="cloudCallout">
            <a:avLst>
              <a:gd name="adj1" fmla="val 51389"/>
              <a:gd name="adj2" fmla="val 5226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7814" name="Text Box 7"/>
          <p:cNvSpPr txBox="1">
            <a:spLocks noChangeArrowheads="1"/>
          </p:cNvSpPr>
          <p:nvPr/>
        </p:nvSpPr>
        <p:spPr bwMode="auto">
          <a:xfrm>
            <a:off x="971550" y="1844675"/>
            <a:ext cx="5486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tx2"/>
                </a:solidFill>
              </a:rPr>
              <a:t>1</a:t>
            </a:r>
            <a:r>
              <a:rPr lang="en-US" altLang="zh-CN" sz="4400" b="1" dirty="0"/>
              <a:t>. </a:t>
            </a:r>
            <a:r>
              <a:rPr lang="en-US" altLang="zh-CN" sz="4400" b="1" dirty="0">
                <a:solidFill>
                  <a:schemeClr val="tx2"/>
                </a:solidFill>
              </a:rPr>
              <a:t>Pair work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</a:rPr>
              <a:t>Look at the pictures on your book (1c), then ask and answer in pairs.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tx2"/>
                </a:solidFill>
              </a:rPr>
              <a:t>2. Acting</a:t>
            </a:r>
          </a:p>
        </p:txBody>
      </p:sp>
      <p:sp>
        <p:nvSpPr>
          <p:cNvPr id="247815" name="椭圆 6"/>
          <p:cNvSpPr>
            <a:spLocks noChangeArrowheads="1"/>
          </p:cNvSpPr>
          <p:nvPr/>
        </p:nvSpPr>
        <p:spPr bwMode="auto">
          <a:xfrm>
            <a:off x="1428750" y="357188"/>
            <a:ext cx="1000125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/>
              <a:t>1c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l"/>
            <a:r>
              <a:rPr lang="en-US" altLang="zh-CN" b="1"/>
              <a:t>Listen, read and say</a:t>
            </a:r>
          </a:p>
        </p:txBody>
      </p:sp>
      <p:pic>
        <p:nvPicPr>
          <p:cNvPr id="248835" name="Picture 3" descr="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93750" cy="1439863"/>
          </a:xfrm>
        </p:spPr>
      </p:pic>
      <p:pic>
        <p:nvPicPr>
          <p:cNvPr id="248836" name="Picture 7" descr="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064500" y="2000250"/>
            <a:ext cx="1079500" cy="1008063"/>
          </a:xfrm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143000" y="785813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2"/>
                </a:solidFill>
              </a:rPr>
              <a:t>Is </a:t>
            </a:r>
            <a:r>
              <a:rPr lang="en-US" altLang="zh-CN" sz="3200" b="1" dirty="0" err="1">
                <a:solidFill>
                  <a:schemeClr val="accent2"/>
                </a:solidFill>
              </a:rPr>
              <a:t>Kangkang's</a:t>
            </a:r>
            <a:r>
              <a:rPr lang="en-US" altLang="zh-CN" sz="3200" b="1" dirty="0">
                <a:solidFill>
                  <a:schemeClr val="accent2"/>
                </a:solidFill>
              </a:rPr>
              <a:t> father a teacher?</a:t>
            </a:r>
          </a:p>
        </p:txBody>
      </p:sp>
      <p:pic>
        <p:nvPicPr>
          <p:cNvPr id="34822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0" y="1347788"/>
            <a:ext cx="669925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图片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00" y="1401763"/>
            <a:ext cx="6681788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图片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3775" y="1384300"/>
            <a:ext cx="669925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图片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050" y="1335088"/>
            <a:ext cx="6686550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图片 15" descr="shipin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43813" y="785813"/>
            <a:ext cx="696912" cy="563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43" name="椭圆 10"/>
          <p:cNvSpPr>
            <a:spLocks noChangeArrowheads="1"/>
          </p:cNvSpPr>
          <p:nvPr/>
        </p:nvSpPr>
        <p:spPr bwMode="auto">
          <a:xfrm>
            <a:off x="0" y="1285875"/>
            <a:ext cx="785813" cy="6429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/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488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7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精美的工作汇报ppt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精美的工作汇报pp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精美的工作汇报ppt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主题40</Template>
  <TotalTime>0</TotalTime>
  <Words>651</Words>
  <Application>Microsoft Office PowerPoint</Application>
  <PresentationFormat>全屏显示(4:3)</PresentationFormat>
  <Paragraphs>133</Paragraphs>
  <Slides>19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Adobe Garamond Pro Bold</vt:lpstr>
      <vt:lpstr>楷体_GB2312</vt:lpstr>
      <vt:lpstr>宋体</vt:lpstr>
      <vt:lpstr>微软雅黑</vt:lpstr>
      <vt:lpstr>Arial</vt:lpstr>
      <vt:lpstr>Times New Roman</vt:lpstr>
      <vt:lpstr>Wingdings</vt:lpstr>
      <vt:lpstr>WWW.2PPT.COM
</vt:lpstr>
      <vt:lpstr>What does your mother do?</vt:lpstr>
      <vt:lpstr>PowerPoint 演示文稿</vt:lpstr>
      <vt:lpstr>Presentation</vt:lpstr>
      <vt:lpstr>PowerPoint 演示文稿</vt:lpstr>
      <vt:lpstr>PowerPoint 演示文稿</vt:lpstr>
      <vt:lpstr>PowerPoint 演示文稿</vt:lpstr>
      <vt:lpstr>PowerPoint 演示文稿</vt:lpstr>
      <vt:lpstr> Ask and answer.</vt:lpstr>
      <vt:lpstr>Listen, read and say</vt:lpstr>
      <vt:lpstr>PowerPoint 演示文稿</vt:lpstr>
      <vt:lpstr>PowerPoint 演示文稿</vt:lpstr>
      <vt:lpstr>PowerPoint 演示文稿</vt:lpstr>
      <vt:lpstr>PowerPoint 演示文稿</vt:lpstr>
      <vt:lpstr>   Listen and complete the passage.</vt:lpstr>
      <vt:lpstr>PowerPoint 演示文稿</vt:lpstr>
      <vt:lpstr>PowerPoint 演示文稿</vt:lpstr>
      <vt:lpstr>Exercise: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2022-02-08T05:32:38Z</dcterms:created>
  <dcterms:modified xsi:type="dcterms:W3CDTF">2023-01-16T16:19:15Z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B61F0DC905984304B578D9A925840892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