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70" r:id="rId3"/>
    <p:sldId id="256" r:id="rId4"/>
    <p:sldId id="260" r:id="rId5"/>
    <p:sldId id="261" r:id="rId6"/>
    <p:sldId id="263" r:id="rId7"/>
    <p:sldId id="257" r:id="rId8"/>
    <p:sldId id="258" r:id="rId9"/>
    <p:sldId id="259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9"/>
  </p:normalViewPr>
  <p:slideViewPr>
    <p:cSldViewPr showGuides="1">
      <p:cViewPr>
        <p:scale>
          <a:sx n="80" d="100"/>
          <a:sy n="80" d="100"/>
        </p:scale>
        <p:origin x="-87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e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0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‹#›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11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12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13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14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3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4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5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6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7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8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9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10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8412E63-5A21-4DF1-A2BF-4C0C44B4FE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724409-8728-470D-99A9-661073625B76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483CBB-00AD-4CC9-9B62-B4048A21333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205C3F-19D2-47FB-A8EE-B224475E0C96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DF64CDA-DBAB-44E7-BACC-CA18CBF1D49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83CCE40-861A-4E35-81C7-EB96DE516927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5119D2-1B2E-4787-8190-38D715A0B43F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C5922B-084C-4FBB-B6CD-C41745AE7DA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3A07F0-6A41-4FBA-AA5C-B885F69F830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395B02-6B47-4DC7-8176-33D1AAF5EEE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DAB264-65B6-48DE-9E52-737044B45E0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5" Type="http://schemas.openxmlformats.org/officeDocument/2006/relationships/image" Target="../media/image14.e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/>
          <p:nvPr/>
        </p:nvSpPr>
        <p:spPr>
          <a:xfrm>
            <a:off x="698500" y="727075"/>
            <a:ext cx="55451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ahoma" panose="020B0604030504040204" pitchFamily="34" charset="0"/>
                <a:ea typeface="楷体_GB2312" pitchFamily="49" charset="-122"/>
              </a:rPr>
              <a:t>西师大版六年级数学上册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1115616" y="2204864"/>
            <a:ext cx="6772057" cy="15109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DeflateBottom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一个数乘分数</a:t>
            </a:r>
          </a:p>
        </p:txBody>
      </p:sp>
      <p:sp>
        <p:nvSpPr>
          <p:cNvPr id="4" name="矩形 3"/>
          <p:cNvSpPr/>
          <p:nvPr/>
        </p:nvSpPr>
        <p:spPr>
          <a:xfrm>
            <a:off x="3331261" y="5949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52513" y="1905000"/>
          <a:ext cx="28479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r:id="rId4" imgW="9305290" imgH="6476365" progId="MSGraph.Chart.8">
                  <p:embed/>
                </p:oleObj>
              </mc:Choice>
              <mc:Fallback>
                <p:oleObj r:id="rId4" imgW="9305290" imgH="6476365" progId="MSGraph.Chart.8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1052513" y="1905000"/>
                        <a:ext cx="2847975" cy="19812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133600"/>
          <a:ext cx="4191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6" imgW="139700" imgH="393700" progId="Equation.3">
                  <p:embed/>
                </p:oleObj>
              </mc:Choice>
              <mc:Fallback>
                <p:oleObj r:id="rId6" imgW="139700" imgH="393700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755650" y="2133600"/>
                        <a:ext cx="419100" cy="11747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8175" y="2133600"/>
          <a:ext cx="47307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8" imgW="152400" imgH="393700" progId="Equation.3">
                  <p:embed/>
                </p:oleObj>
              </mc:Choice>
              <mc:Fallback>
                <p:oleObj r:id="rId8" imgW="152400" imgH="3937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>
                      <a:xfrm>
                        <a:off x="1908175" y="2133600"/>
                        <a:ext cx="473075" cy="122078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76600" y="2133600"/>
          <a:ext cx="17256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10" imgW="342900" imgH="393700" progId="Equation.3">
                  <p:embed/>
                </p:oleObj>
              </mc:Choice>
              <mc:Fallback>
                <p:oleObj r:id="rId10" imgW="342900" imgH="3937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>
                      <a:xfrm>
                        <a:off x="3276600" y="2133600"/>
                        <a:ext cx="1725613" cy="11525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6"/>
          <p:cNvGraphicFramePr>
            <a:graphicFrameLocks noChangeAspect="1"/>
          </p:cNvGraphicFramePr>
          <p:nvPr/>
        </p:nvGraphicFramePr>
        <p:xfrm>
          <a:off x="6011863" y="2205038"/>
          <a:ext cx="5000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r:id="rId12" imgW="203200" imgH="393700" progId="Equation.3">
                  <p:embed/>
                </p:oleObj>
              </mc:Choice>
              <mc:Fallback>
                <p:oleObj r:id="rId12" imgW="203200" imgH="3937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11863" y="2205038"/>
                        <a:ext cx="500062" cy="968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xt Box 17"/>
          <p:cNvSpPr txBox="1"/>
          <p:nvPr/>
        </p:nvSpPr>
        <p:spPr>
          <a:xfrm>
            <a:off x="1311275" y="24399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×</a:t>
            </a:r>
          </a:p>
        </p:txBody>
      </p:sp>
      <p:sp>
        <p:nvSpPr>
          <p:cNvPr id="37896" name="Text Box 18"/>
          <p:cNvSpPr txBox="1"/>
          <p:nvPr/>
        </p:nvSpPr>
        <p:spPr>
          <a:xfrm>
            <a:off x="2627313" y="2420938"/>
            <a:ext cx="5238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37897" name="Text Box 19"/>
          <p:cNvSpPr txBox="1"/>
          <p:nvPr/>
        </p:nvSpPr>
        <p:spPr>
          <a:xfrm>
            <a:off x="5219700" y="2420938"/>
            <a:ext cx="4429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37898" name="Text Box 20"/>
          <p:cNvSpPr txBox="1"/>
          <p:nvPr/>
        </p:nvSpPr>
        <p:spPr>
          <a:xfrm>
            <a:off x="6640513" y="2368550"/>
            <a:ext cx="1606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（公顷）</a:t>
            </a:r>
          </a:p>
        </p:txBody>
      </p:sp>
      <p:graphicFrame>
        <p:nvGraphicFramePr>
          <p:cNvPr id="37899" name="Object 21"/>
          <p:cNvGraphicFramePr>
            <a:graphicFrameLocks noChangeAspect="1"/>
          </p:cNvGraphicFramePr>
          <p:nvPr/>
        </p:nvGraphicFramePr>
        <p:xfrm>
          <a:off x="3276600" y="4724400"/>
          <a:ext cx="3889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r:id="rId14" imgW="152400" imgH="393700" progId="Equation.3">
                  <p:embed/>
                </p:oleObj>
              </mc:Choice>
              <mc:Fallback>
                <p:oleObj r:id="rId14" imgW="152400" imgH="3937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76600" y="4724400"/>
                        <a:ext cx="388938" cy="1004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0" name="Object 22"/>
          <p:cNvGraphicFramePr>
            <a:graphicFrameLocks noChangeAspect="1"/>
          </p:cNvGraphicFramePr>
          <p:nvPr/>
        </p:nvGraphicFramePr>
        <p:xfrm>
          <a:off x="5867400" y="4652963"/>
          <a:ext cx="5000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r:id="rId16" imgW="203200" imgH="393700" progId="Equation.3">
                  <p:embed/>
                </p:oleObj>
              </mc:Choice>
              <mc:Fallback>
                <p:oleObj r:id="rId16" imgW="203200" imgH="3937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7400" y="4652963"/>
                        <a:ext cx="500063" cy="968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Text Box 23"/>
          <p:cNvSpPr txBox="1"/>
          <p:nvPr/>
        </p:nvSpPr>
        <p:spPr>
          <a:xfrm>
            <a:off x="2484438" y="4895850"/>
            <a:ext cx="5370512" cy="7937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答：    小时可以耕地        公顷。</a:t>
            </a:r>
          </a:p>
          <a:p>
            <a:endParaRPr lang="en-US" altLang="zh-CN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4c604035ce9d599ea61e12b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AutoShape 6"/>
          <p:cNvSpPr/>
          <p:nvPr/>
        </p:nvSpPr>
        <p:spPr>
          <a:xfrm>
            <a:off x="-396875" y="333375"/>
            <a:ext cx="6264275" cy="2808288"/>
          </a:xfrm>
          <a:prstGeom prst="cloudCallout">
            <a:avLst>
              <a:gd name="adj1" fmla="val 51319"/>
              <a:gd name="adj2" fmla="val 7611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altLang="zh-CN" sz="2800" dirty="0">
                <a:latin typeface="Tahoma" panose="020B0604030504040204" pitchFamily="34" charset="0"/>
              </a:rPr>
              <a:t>   </a:t>
            </a:r>
            <a:r>
              <a:rPr lang="zh-CN" altLang="en-US" sz="2800" b="1" dirty="0">
                <a:latin typeface="Tahoma" panose="020B0604030504040204" pitchFamily="34" charset="0"/>
              </a:rPr>
              <a:t>每小时耕地    公顷，   小时耕地的公顷数就是     公顷的  。</a:t>
            </a:r>
          </a:p>
          <a:p>
            <a:pPr algn="ctr"/>
            <a:endParaRPr lang="en-US" altLang="zh-CN" sz="2800" b="1" dirty="0">
              <a:latin typeface="Tahoma" panose="020B0604030504040204" pitchFamily="34" charset="0"/>
            </a:endParaRPr>
          </a:p>
        </p:txBody>
      </p:sp>
      <p:graphicFrame>
        <p:nvGraphicFramePr>
          <p:cNvPr id="38916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47825" y="1557338"/>
          <a:ext cx="2603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5" imgW="152400" imgH="393700" progId="Equation.3">
                  <p:embed/>
                </p:oleObj>
              </mc:Choice>
              <mc:Fallback>
                <p:oleObj r:id="rId5" imgW="152400" imgH="3937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>
                      <a:xfrm>
                        <a:off x="1647825" y="1557338"/>
                        <a:ext cx="260350" cy="6715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97650" y="269875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7" imgW="139700" imgH="393700" progId="Equation.3">
                  <p:embed/>
                </p:oleObj>
              </mc:Choice>
              <mc:Fallback>
                <p:oleObj r:id="rId7" imgW="139700" imgH="393700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>
                      <a:xfrm>
                        <a:off x="6597650" y="2698750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11638" y="1052513"/>
          <a:ext cx="254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9" imgW="139700" imgH="393700" progId="Equation.3">
                  <p:embed/>
                </p:oleObj>
              </mc:Choice>
              <mc:Fallback>
                <p:oleObj r:id="rId9" imgW="139700" imgH="3937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>
                      <a:xfrm>
                        <a:off x="4211638" y="1052513"/>
                        <a:ext cx="254000" cy="7175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597650" y="483235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r:id="rId10" imgW="139700" imgH="393700" progId="Equation.3">
                  <p:embed/>
                </p:oleObj>
              </mc:Choice>
              <mc:Fallback>
                <p:oleObj r:id="rId10" imgW="139700" imgH="3937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>
                      <a:xfrm>
                        <a:off x="6597650" y="4832350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18"/>
          <p:cNvGraphicFramePr>
            <a:graphicFrameLocks noChangeAspect="1"/>
          </p:cNvGraphicFramePr>
          <p:nvPr/>
        </p:nvGraphicFramePr>
        <p:xfrm>
          <a:off x="2774950" y="476250"/>
          <a:ext cx="284163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r:id="rId11" imgW="139700" imgH="393700" progId="Equation.3">
                  <p:embed/>
                </p:oleObj>
              </mc:Choice>
              <mc:Fallback>
                <p:oleObj r:id="rId11" imgW="139700" imgH="3937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4950" y="476250"/>
                        <a:ext cx="284163" cy="801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19"/>
          <p:cNvGraphicFramePr>
            <a:graphicFrameLocks noChangeAspect="1"/>
          </p:cNvGraphicFramePr>
          <p:nvPr/>
        </p:nvGraphicFramePr>
        <p:xfrm>
          <a:off x="4067175" y="476250"/>
          <a:ext cx="2873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r:id="rId12" imgW="152400" imgH="393700" progId="Equation.3">
                  <p:embed/>
                </p:oleObj>
              </mc:Choice>
              <mc:Fallback>
                <p:oleObj r:id="rId12" imgW="152400" imgH="3937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476250"/>
                        <a:ext cx="287338" cy="742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18"/>
          <p:cNvGraphicFramePr>
            <a:graphicFrameLocks noChangeAspect="1"/>
          </p:cNvGraphicFramePr>
          <p:nvPr/>
        </p:nvGraphicFramePr>
        <p:xfrm>
          <a:off x="1692275" y="1916113"/>
          <a:ext cx="5808663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1600200" imgH="393700" progId="Equation.3">
                  <p:embed/>
                </p:oleObj>
              </mc:Choice>
              <mc:Fallback>
                <p:oleObj r:id="rId4" imgW="1600200" imgH="393700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275" y="1916113"/>
                        <a:ext cx="5808663" cy="1430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24"/>
          <p:cNvGraphicFramePr>
            <a:graphicFrameLocks noGrp="1" noChangeAspect="1"/>
          </p:cNvGraphicFramePr>
          <p:nvPr>
            <p:ph idx="4294967295"/>
          </p:nvPr>
        </p:nvGraphicFramePr>
        <p:xfrm>
          <a:off x="1619250" y="4076700"/>
          <a:ext cx="6096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6" imgW="1701800" imgH="393700" progId="Equation.3">
                  <p:embed/>
                </p:oleObj>
              </mc:Choice>
              <mc:Fallback>
                <p:oleObj r:id="rId6" imgW="1701800" imgH="393700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1619250" y="4076700"/>
                        <a:ext cx="6096000" cy="1409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6"/>
          <p:cNvSpPr/>
          <p:nvPr/>
        </p:nvSpPr>
        <p:spPr>
          <a:xfrm>
            <a:off x="684213" y="908050"/>
            <a:ext cx="5688012" cy="2914650"/>
          </a:xfrm>
          <a:prstGeom prst="wedgeRoundRectCallout">
            <a:avLst>
              <a:gd name="adj1" fmla="val 47236"/>
              <a:gd name="adj2" fmla="val 79250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40963" name="Text Box 7"/>
          <p:cNvSpPr txBox="1"/>
          <p:nvPr/>
        </p:nvSpPr>
        <p:spPr>
          <a:xfrm>
            <a:off x="1331913" y="1484313"/>
            <a:ext cx="4313237" cy="1739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分数乘分数，用分子</a:t>
            </a:r>
          </a:p>
          <a:p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相乘的积作分子，分</a:t>
            </a:r>
          </a:p>
          <a:p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母相乘的积作分子 </a:t>
            </a:r>
          </a:p>
        </p:txBody>
      </p:sp>
      <p:pic>
        <p:nvPicPr>
          <p:cNvPr id="40964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788" y="4365625"/>
            <a:ext cx="1695450" cy="1819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6"/>
          <p:cNvSpPr>
            <a:spLocks noTextEdit="1"/>
          </p:cNvSpPr>
          <p:nvPr/>
        </p:nvSpPr>
        <p:spPr>
          <a:xfrm>
            <a:off x="2268538" y="2060575"/>
            <a:ext cx="3816350" cy="23764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4838"/>
            <a:ext cx="8229600" cy="13843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教学目标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使同学们理解一个数乘分数的意义。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学会分数乘分数的计算方法。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通过操作、观察，培养同学们的推理能力，发展同学们的思维。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/>
          <p:nvPr/>
        </p:nvSpPr>
        <p:spPr>
          <a:xfrm>
            <a:off x="808038" y="733425"/>
            <a:ext cx="7867650" cy="308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</a:rPr>
              <a:t>例</a:t>
            </a:r>
            <a:r>
              <a:rPr lang="en-US" altLang="zh-CN" sz="2800" dirty="0">
                <a:latin typeface="Arial" panose="020B0604020202020204" pitchFamily="34" charset="0"/>
              </a:rPr>
              <a:t>3     </a:t>
            </a:r>
            <a:r>
              <a:rPr lang="zh-CN" altLang="en-US" sz="2800" dirty="0">
                <a:latin typeface="Arial" panose="020B0604020202020204" pitchFamily="34" charset="0"/>
              </a:rPr>
              <a:t>小轿车在高速公路上每小时行驶</a:t>
            </a:r>
            <a:r>
              <a:rPr lang="en-US" altLang="zh-CN" sz="2800" dirty="0">
                <a:latin typeface="Arial" panose="020B0604020202020204" pitchFamily="34" charset="0"/>
              </a:rPr>
              <a:t>100km</a:t>
            </a:r>
            <a:r>
              <a:rPr lang="zh-CN" altLang="en-US" sz="2800" dirty="0">
                <a:latin typeface="Arial" panose="020B0604020202020204" pitchFamily="34" charset="0"/>
              </a:rPr>
              <a:t>。</a:t>
            </a:r>
          </a:p>
          <a:p>
            <a:r>
              <a:rPr lang="zh-CN" altLang="en-US" sz="2800" dirty="0">
                <a:latin typeface="Arial" panose="020B0604020202020204" pitchFamily="34" charset="0"/>
              </a:rPr>
              <a:t>    </a:t>
            </a:r>
          </a:p>
          <a:p>
            <a:r>
              <a:rPr lang="zh-CN" altLang="en-US" sz="2800" dirty="0">
                <a:latin typeface="Arial" panose="020B0604020202020204" pitchFamily="34" charset="0"/>
              </a:rPr>
              <a:t>            （</a:t>
            </a:r>
            <a:r>
              <a:rPr lang="en-US" altLang="zh-CN" sz="2800" dirty="0">
                <a:latin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</a:rPr>
              <a:t>）  小时行驶多少千米？</a:t>
            </a:r>
          </a:p>
          <a:p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    （</a:t>
            </a:r>
            <a:r>
              <a:rPr lang="en-US" altLang="zh-CN" sz="2800" dirty="0"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</a:rPr>
              <a:t>）  小时行驶多少千米？</a:t>
            </a:r>
          </a:p>
        </p:txBody>
      </p:sp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2843213" y="1484313"/>
          <a:ext cx="303212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4" imgW="152400" imgH="393700" progId="Equation.3">
                  <p:embed/>
                </p:oleObj>
              </mc:Choice>
              <mc:Fallback>
                <p:oleObj r:id="rId4" imgW="152400" imgH="393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3213" y="1484313"/>
                        <a:ext cx="303212" cy="754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2916238" y="3213100"/>
          <a:ext cx="2428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6" imgW="139700" imgH="393700" progId="Equation.3">
                  <p:embed/>
                </p:oleObj>
              </mc:Choice>
              <mc:Fallback>
                <p:oleObj r:id="rId6" imgW="139700" imgH="393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6238" y="3213100"/>
                        <a:ext cx="242887" cy="682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/>
          <p:nvPr/>
        </p:nvSpPr>
        <p:spPr>
          <a:xfrm>
            <a:off x="1692275" y="836613"/>
            <a:ext cx="56880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ahoma" panose="020B0604030504040204" pitchFamily="34" charset="0"/>
              </a:rPr>
              <a:t>（</a:t>
            </a:r>
            <a:r>
              <a:rPr lang="en-US" altLang="zh-CN" sz="3200" b="1" dirty="0">
                <a:latin typeface="Tahoma" panose="020B0604030504040204" pitchFamily="34" charset="0"/>
              </a:rPr>
              <a:t>1</a:t>
            </a:r>
            <a:r>
              <a:rPr lang="zh-CN" altLang="en-US" sz="3200" b="1" dirty="0">
                <a:latin typeface="Tahoma" panose="020B0604030504040204" pitchFamily="34" charset="0"/>
              </a:rPr>
              <a:t>）  小时行驶多少千米？</a:t>
            </a:r>
          </a:p>
          <a:p>
            <a:endParaRPr lang="en-US" altLang="zh-CN" sz="3200" b="1" dirty="0">
              <a:latin typeface="Tahoma" panose="020B0604030504040204" pitchFamily="34" charset="0"/>
            </a:endParaRPr>
          </a:p>
        </p:txBody>
      </p:sp>
      <p:sp>
        <p:nvSpPr>
          <p:cNvPr id="27653" name="Line 5"/>
          <p:cNvSpPr/>
          <p:nvPr/>
        </p:nvSpPr>
        <p:spPr>
          <a:xfrm flipV="1">
            <a:off x="1547813" y="2781300"/>
            <a:ext cx="43195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4" name="Line 6"/>
          <p:cNvSpPr/>
          <p:nvPr/>
        </p:nvSpPr>
        <p:spPr>
          <a:xfrm>
            <a:off x="1547813" y="2636838"/>
            <a:ext cx="0" cy="714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/>
          <p:nvPr/>
        </p:nvSpPr>
        <p:spPr>
          <a:xfrm>
            <a:off x="2411413" y="270827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Line 8"/>
          <p:cNvSpPr/>
          <p:nvPr/>
        </p:nvSpPr>
        <p:spPr>
          <a:xfrm>
            <a:off x="3276600" y="270827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9"/>
          <p:cNvSpPr/>
          <p:nvPr/>
        </p:nvSpPr>
        <p:spPr>
          <a:xfrm>
            <a:off x="4067175" y="2636838"/>
            <a:ext cx="0" cy="1444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/>
          <p:nvPr/>
        </p:nvSpPr>
        <p:spPr>
          <a:xfrm>
            <a:off x="4932363" y="2636838"/>
            <a:ext cx="0" cy="714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/>
          <p:nvPr/>
        </p:nvSpPr>
        <p:spPr>
          <a:xfrm>
            <a:off x="5867400" y="270827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0" name="AutoShape 12"/>
          <p:cNvSpPr/>
          <p:nvPr/>
        </p:nvSpPr>
        <p:spPr>
          <a:xfrm rot="-5400000" flipH="1">
            <a:off x="3454400" y="368300"/>
            <a:ext cx="504825" cy="4319588"/>
          </a:xfrm>
          <a:prstGeom prst="leftBrace">
            <a:avLst>
              <a:gd name="adj1" fmla="val 137103"/>
              <a:gd name="adj2" fmla="val 46194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27661" name="Text Box 13"/>
          <p:cNvSpPr txBox="1"/>
          <p:nvPr/>
        </p:nvSpPr>
        <p:spPr>
          <a:xfrm>
            <a:off x="2124075" y="1700213"/>
            <a:ext cx="28987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ahoma" panose="020B0604030504040204" pitchFamily="34" charset="0"/>
              </a:rPr>
              <a:t>一小时行</a:t>
            </a:r>
            <a:r>
              <a:rPr lang="en-US" altLang="zh-CN" sz="2800" dirty="0">
                <a:latin typeface="Tahoma" panose="020B0604030504040204" pitchFamily="34" charset="0"/>
              </a:rPr>
              <a:t>100</a:t>
            </a:r>
            <a:r>
              <a:rPr lang="zh-CN" altLang="en-US" sz="2800" dirty="0">
                <a:latin typeface="Tahoma" panose="020B0604030504040204" pitchFamily="34" charset="0"/>
              </a:rPr>
              <a:t>千米</a:t>
            </a:r>
          </a:p>
        </p:txBody>
      </p:sp>
      <p:sp>
        <p:nvSpPr>
          <p:cNvPr id="27662" name="AutoShape 14"/>
          <p:cNvSpPr/>
          <p:nvPr/>
        </p:nvSpPr>
        <p:spPr>
          <a:xfrm rot="5400000" flipH="1">
            <a:off x="3059113" y="1268413"/>
            <a:ext cx="360362" cy="3384550"/>
          </a:xfrm>
          <a:prstGeom prst="leftBrace">
            <a:avLst>
              <a:gd name="adj1" fmla="val 70744"/>
              <a:gd name="adj2" fmla="val 46194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1757" name="Text Box 16"/>
          <p:cNvSpPr txBox="1"/>
          <p:nvPr/>
        </p:nvSpPr>
        <p:spPr>
          <a:xfrm>
            <a:off x="2319338" y="32908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graphicFrame>
        <p:nvGraphicFramePr>
          <p:cNvPr id="31758" name="Object 1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193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4" imgW="115570" imgH="218440" progId="Equation.3">
                  <p:embed/>
                </p:oleObj>
              </mc:Choice>
              <mc:Fallback>
                <p:oleObj r:id="rId4" imgW="115570" imgH="21844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24193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8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4365625"/>
          <a:ext cx="43021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6" imgW="152400" imgH="393700" progId="Equation.3">
                  <p:embed/>
                </p:oleObj>
              </mc:Choice>
              <mc:Fallback>
                <p:oleObj r:id="rId6" imgW="152400" imgH="3937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3276600" y="4365625"/>
                        <a:ext cx="430213" cy="11128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2" name="Object 4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95513" y="3068638"/>
          <a:ext cx="458787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8" imgW="152400" imgH="393700" progId="Equation.3">
                  <p:embed/>
                </p:oleObj>
              </mc:Choice>
              <mc:Fallback>
                <p:oleObj r:id="rId8" imgW="152400" imgH="3937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2195513" y="3068638"/>
                        <a:ext cx="458787" cy="11858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Text Box 23"/>
          <p:cNvSpPr txBox="1"/>
          <p:nvPr/>
        </p:nvSpPr>
        <p:spPr>
          <a:xfrm>
            <a:off x="2608263" y="3448050"/>
            <a:ext cx="53482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小时行驶多少千米？</a:t>
            </a:r>
          </a:p>
        </p:txBody>
      </p:sp>
      <p:sp>
        <p:nvSpPr>
          <p:cNvPr id="27672" name="Text Box 24"/>
          <p:cNvSpPr txBox="1"/>
          <p:nvPr/>
        </p:nvSpPr>
        <p:spPr>
          <a:xfrm>
            <a:off x="1476375" y="4652963"/>
            <a:ext cx="156368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ahoma" panose="020B0604030504040204" pitchFamily="34" charset="0"/>
              </a:rPr>
              <a:t>100   x</a:t>
            </a:r>
          </a:p>
        </p:txBody>
      </p:sp>
      <p:sp>
        <p:nvSpPr>
          <p:cNvPr id="27676" name="Text Box 28"/>
          <p:cNvSpPr txBox="1"/>
          <p:nvPr/>
        </p:nvSpPr>
        <p:spPr>
          <a:xfrm>
            <a:off x="4408488" y="4541838"/>
            <a:ext cx="4429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27677" name="Text Box 29"/>
          <p:cNvSpPr txBox="1"/>
          <p:nvPr/>
        </p:nvSpPr>
        <p:spPr>
          <a:xfrm>
            <a:off x="5056188" y="4541838"/>
            <a:ext cx="13938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ahoma" panose="020B0604030504040204" pitchFamily="34" charset="0"/>
              </a:rPr>
              <a:t>100   x</a:t>
            </a:r>
          </a:p>
        </p:txBody>
      </p:sp>
      <p:graphicFrame>
        <p:nvGraphicFramePr>
          <p:cNvPr id="27681" name="Object 33"/>
          <p:cNvGraphicFramePr>
            <a:graphicFrameLocks noChangeAspect="1"/>
          </p:cNvGraphicFramePr>
          <p:nvPr/>
        </p:nvGraphicFramePr>
        <p:xfrm>
          <a:off x="6588125" y="4149725"/>
          <a:ext cx="5048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9" imgW="152400" imgH="393700" progId="Equation.3">
                  <p:embed/>
                </p:oleObj>
              </mc:Choice>
              <mc:Fallback>
                <p:oleObj r:id="rId9" imgW="152400" imgH="3937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88125" y="4149725"/>
                        <a:ext cx="504825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2" name="Line 34"/>
          <p:cNvSpPr/>
          <p:nvPr/>
        </p:nvSpPr>
        <p:spPr>
          <a:xfrm>
            <a:off x="6588125" y="4797425"/>
            <a:ext cx="360363" cy="358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3" name="Line 35"/>
          <p:cNvSpPr/>
          <p:nvPr/>
        </p:nvSpPr>
        <p:spPr>
          <a:xfrm>
            <a:off x="5148263" y="4724400"/>
            <a:ext cx="792162" cy="2174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4" name="Text Box 36"/>
          <p:cNvSpPr txBox="1"/>
          <p:nvPr/>
        </p:nvSpPr>
        <p:spPr>
          <a:xfrm>
            <a:off x="5127625" y="4138613"/>
            <a:ext cx="460375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27685" name="Text Box 37"/>
          <p:cNvSpPr txBox="1"/>
          <p:nvPr/>
        </p:nvSpPr>
        <p:spPr>
          <a:xfrm>
            <a:off x="6567488" y="5291138"/>
            <a:ext cx="322262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7686" name="Text Box 38"/>
          <p:cNvSpPr txBox="1"/>
          <p:nvPr/>
        </p:nvSpPr>
        <p:spPr>
          <a:xfrm>
            <a:off x="7164388" y="4508500"/>
            <a:ext cx="442912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27687" name="Text Box 39"/>
          <p:cNvSpPr txBox="1"/>
          <p:nvPr/>
        </p:nvSpPr>
        <p:spPr>
          <a:xfrm>
            <a:off x="7648575" y="4468813"/>
            <a:ext cx="17589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80</a:t>
            </a:r>
            <a:r>
              <a:rPr lang="zh-CN" altLang="en-US" sz="2800" dirty="0">
                <a:latin typeface="Tahoma" panose="020B0604030504040204" pitchFamily="34" charset="0"/>
              </a:rPr>
              <a:t>（</a:t>
            </a:r>
            <a:r>
              <a:rPr lang="en-US" altLang="zh-CN" sz="2800" dirty="0">
                <a:latin typeface="Tahoma" panose="020B0604030504040204" pitchFamily="34" charset="0"/>
              </a:rPr>
              <a:t>km</a:t>
            </a:r>
            <a:r>
              <a:rPr lang="zh-CN" altLang="en-US" sz="2800" dirty="0">
                <a:latin typeface="Tahoma" panose="020B0604030504040204" pitchFamily="34" charset="0"/>
              </a:rPr>
              <a:t>）</a:t>
            </a:r>
          </a:p>
        </p:txBody>
      </p:sp>
      <p:sp>
        <p:nvSpPr>
          <p:cNvPr id="27688" name="Text Box 40"/>
          <p:cNvSpPr txBox="1"/>
          <p:nvPr/>
        </p:nvSpPr>
        <p:spPr>
          <a:xfrm>
            <a:off x="1547813" y="5876925"/>
            <a:ext cx="437673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答：     小时行驶</a:t>
            </a:r>
            <a:r>
              <a:rPr lang="en-US" altLang="zh-CN" sz="2800" b="1" dirty="0">
                <a:latin typeface="Tahoma" panose="020B0604030504040204" pitchFamily="34" charset="0"/>
              </a:rPr>
              <a:t>80</a:t>
            </a:r>
            <a:r>
              <a:rPr lang="zh-CN" altLang="en-US" sz="2800" b="1" dirty="0">
                <a:latin typeface="Tahoma" panose="020B0604030504040204" pitchFamily="34" charset="0"/>
              </a:rPr>
              <a:t>千米。</a:t>
            </a:r>
          </a:p>
        </p:txBody>
      </p:sp>
      <p:graphicFrame>
        <p:nvGraphicFramePr>
          <p:cNvPr id="27689" name="Object 41"/>
          <p:cNvGraphicFramePr>
            <a:graphicFrameLocks noChangeAspect="1"/>
          </p:cNvGraphicFramePr>
          <p:nvPr/>
        </p:nvGraphicFramePr>
        <p:xfrm>
          <a:off x="2339975" y="5516563"/>
          <a:ext cx="431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10" imgW="152400" imgH="393700" progId="Equation.3">
                  <p:embed/>
                </p:oleObj>
              </mc:Choice>
              <mc:Fallback>
                <p:oleObj r:id="rId10" imgW="152400" imgH="3937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9975" y="5516563"/>
                        <a:ext cx="431800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4" name="Object 5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700338" y="476250"/>
          <a:ext cx="44291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11" imgW="152400" imgH="393700" progId="Equation.3">
                  <p:embed/>
                </p:oleObj>
              </mc:Choice>
              <mc:Fallback>
                <p:oleObj r:id="rId11" imgW="152400" imgH="3937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>
                      <a:xfrm>
                        <a:off x="2700338" y="476250"/>
                        <a:ext cx="442912" cy="114458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60" grpId="0" animBg="1"/>
      <p:bldP spid="27661" grpId="0"/>
      <p:bldP spid="27662" grpId="0" animBg="1"/>
      <p:bldP spid="27671" grpId="0"/>
      <p:bldP spid="27672" grpId="0"/>
      <p:bldP spid="27676" grpId="0"/>
      <p:bldP spid="27677" grpId="0"/>
      <p:bldP spid="27684" grpId="0"/>
      <p:bldP spid="27685" grpId="0"/>
      <p:bldP spid="27686" grpId="0"/>
      <p:bldP spid="27687" grpId="0"/>
      <p:bldP spid="276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/>
          <p:nvPr/>
        </p:nvSpPr>
        <p:spPr>
          <a:xfrm>
            <a:off x="1816100" y="22098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2771" name="Text Box 5"/>
          <p:cNvSpPr txBox="1"/>
          <p:nvPr/>
        </p:nvSpPr>
        <p:spPr>
          <a:xfrm>
            <a:off x="2032000" y="24257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2772" name="Text Box 6"/>
          <p:cNvSpPr txBox="1"/>
          <p:nvPr/>
        </p:nvSpPr>
        <p:spPr>
          <a:xfrm>
            <a:off x="2176463" y="26416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2773" name="Text Box 7"/>
          <p:cNvSpPr txBox="1"/>
          <p:nvPr/>
        </p:nvSpPr>
        <p:spPr>
          <a:xfrm>
            <a:off x="2247900" y="26416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4824" name="Text Box 8"/>
          <p:cNvSpPr txBox="1"/>
          <p:nvPr/>
        </p:nvSpPr>
        <p:spPr>
          <a:xfrm>
            <a:off x="2339975" y="1052513"/>
            <a:ext cx="59769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（</a:t>
            </a:r>
            <a:r>
              <a:rPr lang="en-US" altLang="zh-CN" sz="2800" b="1" dirty="0">
                <a:latin typeface="Tahoma" panose="020B0604030504040204" pitchFamily="34" charset="0"/>
              </a:rPr>
              <a:t>2</a:t>
            </a:r>
            <a:r>
              <a:rPr lang="zh-CN" altLang="en-US" sz="2800" b="1" dirty="0">
                <a:latin typeface="Tahoma" panose="020B0604030504040204" pitchFamily="34" charset="0"/>
              </a:rPr>
              <a:t>）      小时行驶多少千米？</a:t>
            </a:r>
          </a:p>
        </p:txBody>
      </p:sp>
      <p:graphicFrame>
        <p:nvGraphicFramePr>
          <p:cNvPr id="34825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419475" y="620713"/>
          <a:ext cx="4460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3419475" y="620713"/>
                        <a:ext cx="446088" cy="1257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9975" y="2205038"/>
          <a:ext cx="39528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6" imgW="139700" imgH="393700" progId="Equation.3">
                  <p:embed/>
                </p:oleObj>
              </mc:Choice>
              <mc:Fallback>
                <p:oleObj r:id="rId6" imgW="139700" imgH="3937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2339975" y="2205038"/>
                        <a:ext cx="395288" cy="11144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6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4888" y="1989138"/>
          <a:ext cx="547687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139700" imgH="393700" progId="Equation.3">
                  <p:embed/>
                </p:oleObj>
              </mc:Choice>
              <mc:Fallback>
                <p:oleObj r:id="rId7" imgW="139700" imgH="3937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6084888" y="1989138"/>
                        <a:ext cx="547687" cy="154463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Text Box 11"/>
          <p:cNvSpPr txBox="1"/>
          <p:nvPr/>
        </p:nvSpPr>
        <p:spPr>
          <a:xfrm>
            <a:off x="755650" y="2565400"/>
            <a:ext cx="13938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ahoma" panose="020B0604030504040204" pitchFamily="34" charset="0"/>
              </a:rPr>
              <a:t>100   x</a:t>
            </a:r>
          </a:p>
        </p:txBody>
      </p:sp>
      <p:sp>
        <p:nvSpPr>
          <p:cNvPr id="34831" name="Text Box 15"/>
          <p:cNvSpPr txBox="1"/>
          <p:nvPr/>
        </p:nvSpPr>
        <p:spPr>
          <a:xfrm>
            <a:off x="3276600" y="2565400"/>
            <a:ext cx="4429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34832" name="Text Box 16"/>
          <p:cNvSpPr txBox="1"/>
          <p:nvPr/>
        </p:nvSpPr>
        <p:spPr>
          <a:xfrm>
            <a:off x="4479925" y="2524125"/>
            <a:ext cx="13938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ahoma" panose="020B0604030504040204" pitchFamily="34" charset="0"/>
              </a:rPr>
              <a:t>100   x</a:t>
            </a:r>
          </a:p>
        </p:txBody>
      </p:sp>
      <p:sp>
        <p:nvSpPr>
          <p:cNvPr id="34840" name="Line 24"/>
          <p:cNvSpPr/>
          <p:nvPr/>
        </p:nvSpPr>
        <p:spPr>
          <a:xfrm>
            <a:off x="4572000" y="2636838"/>
            <a:ext cx="792163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1" name="Line 25"/>
          <p:cNvSpPr/>
          <p:nvPr/>
        </p:nvSpPr>
        <p:spPr>
          <a:xfrm>
            <a:off x="6084888" y="3141663"/>
            <a:ext cx="64770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2" name="Text Box 26"/>
          <p:cNvSpPr txBox="1"/>
          <p:nvPr/>
        </p:nvSpPr>
        <p:spPr>
          <a:xfrm>
            <a:off x="4624388" y="2122488"/>
            <a:ext cx="460375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34843" name="Text Box 27"/>
          <p:cNvSpPr txBox="1"/>
          <p:nvPr/>
        </p:nvSpPr>
        <p:spPr>
          <a:xfrm>
            <a:off x="6064250" y="3562350"/>
            <a:ext cx="322263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34844" name="Text Box 28"/>
          <p:cNvSpPr txBox="1"/>
          <p:nvPr/>
        </p:nvSpPr>
        <p:spPr>
          <a:xfrm>
            <a:off x="6588125" y="2492375"/>
            <a:ext cx="4429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34845" name="Text Box 29"/>
          <p:cNvSpPr txBox="1"/>
          <p:nvPr/>
        </p:nvSpPr>
        <p:spPr>
          <a:xfrm>
            <a:off x="7143750" y="2452688"/>
            <a:ext cx="21304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ahoma" panose="020B0604030504040204" pitchFamily="34" charset="0"/>
              </a:rPr>
              <a:t>180</a:t>
            </a:r>
            <a:r>
              <a:rPr lang="zh-CN" altLang="en-US" sz="2800" b="1" dirty="0">
                <a:latin typeface="Tahoma" panose="020B0604030504040204" pitchFamily="34" charset="0"/>
              </a:rPr>
              <a:t>（</a:t>
            </a:r>
            <a:r>
              <a:rPr lang="en-US" altLang="zh-CN" sz="2800" b="1" dirty="0">
                <a:latin typeface="Tahoma" panose="020B0604030504040204" pitchFamily="34" charset="0"/>
              </a:rPr>
              <a:t>km</a:t>
            </a:r>
            <a:r>
              <a:rPr lang="zh-CN" altLang="en-US" sz="2800" b="1" dirty="0">
                <a:latin typeface="Tahoma" panose="020B0604030504040204" pitchFamily="34" charset="0"/>
              </a:rPr>
              <a:t>）</a:t>
            </a:r>
          </a:p>
        </p:txBody>
      </p:sp>
      <p:sp>
        <p:nvSpPr>
          <p:cNvPr id="34846" name="Text Box 30"/>
          <p:cNvSpPr txBox="1"/>
          <p:nvPr/>
        </p:nvSpPr>
        <p:spPr>
          <a:xfrm>
            <a:off x="900113" y="4724400"/>
            <a:ext cx="435133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答：      小时行驶</a:t>
            </a:r>
            <a:r>
              <a:rPr lang="en-US" altLang="zh-CN" sz="2800" b="1" dirty="0">
                <a:latin typeface="Tahoma" panose="020B0604030504040204" pitchFamily="34" charset="0"/>
              </a:rPr>
              <a:t>180</a:t>
            </a:r>
            <a:r>
              <a:rPr lang="zh-CN" altLang="en-US" sz="2800" b="1" dirty="0">
                <a:latin typeface="Tahoma" panose="020B0604030504040204" pitchFamily="34" charset="0"/>
              </a:rPr>
              <a:t>米。</a:t>
            </a:r>
          </a:p>
        </p:txBody>
      </p:sp>
      <p:graphicFrame>
        <p:nvGraphicFramePr>
          <p:cNvPr id="34847" name="Object 3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08175" y="4365625"/>
          <a:ext cx="4460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8" imgW="139700" imgH="393700" progId="Equation.3">
                  <p:embed/>
                </p:oleObj>
              </mc:Choice>
              <mc:Fallback>
                <p:oleObj r:id="rId8" imgW="139700" imgH="3937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1908175" y="4365625"/>
                        <a:ext cx="446088" cy="1257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7" grpId="0"/>
      <p:bldP spid="34832" grpId="0"/>
      <p:bldP spid="348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-20637"/>
            <a:ext cx="9145587" cy="6878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5" name="Text Box 9"/>
          <p:cNvSpPr txBox="1"/>
          <p:nvPr/>
        </p:nvSpPr>
        <p:spPr>
          <a:xfrm>
            <a:off x="900113" y="1196975"/>
            <a:ext cx="6148387" cy="2289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求一个数的几分之几是多少，</a:t>
            </a:r>
          </a:p>
          <a:p>
            <a:endParaRPr lang="zh-CN" altLang="en-US" sz="36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         用乘法计算。</a:t>
            </a:r>
          </a:p>
          <a:p>
            <a:endParaRPr lang="en-US" altLang="zh-CN" sz="3600" dirty="0">
              <a:latin typeface="Tahoma" panose="020B0604030504040204" pitchFamily="34" charset="0"/>
            </a:endParaRPr>
          </a:p>
        </p:txBody>
      </p:sp>
      <p:sp>
        <p:nvSpPr>
          <p:cNvPr id="33796" name="AutoShape 13"/>
          <p:cNvSpPr/>
          <p:nvPr/>
        </p:nvSpPr>
        <p:spPr>
          <a:xfrm>
            <a:off x="0" y="333375"/>
            <a:ext cx="6156325" cy="2951163"/>
          </a:xfrm>
          <a:prstGeom prst="cloudCallout">
            <a:avLst>
              <a:gd name="adj1" fmla="val 47190"/>
              <a:gd name="adj2" fmla="val 9873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3797" name="Text Box 14"/>
          <p:cNvSpPr txBox="1"/>
          <p:nvPr/>
        </p:nvSpPr>
        <p:spPr>
          <a:xfrm>
            <a:off x="1116013" y="981075"/>
            <a:ext cx="5111750" cy="2074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求一个数的几分之几是多少，</a:t>
            </a:r>
          </a:p>
          <a:p>
            <a:endParaRPr lang="zh-CN" altLang="en-US" sz="28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         用乘法计算。</a:t>
            </a:r>
          </a:p>
          <a:p>
            <a:endParaRPr lang="zh-CN" altLang="en-US" sz="2800" b="1" dirty="0">
              <a:latin typeface="Tahoma" panose="020B0604030504040204" pitchFamily="34" charset="0"/>
            </a:endParaRPr>
          </a:p>
          <a:p>
            <a:endParaRPr lang="en-US" altLang="zh-CN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/>
          <p:nvPr/>
        </p:nvSpPr>
        <p:spPr>
          <a:xfrm>
            <a:off x="1331913" y="1052513"/>
            <a:ext cx="6188075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Arial" panose="020B0604020202020204" pitchFamily="34" charset="0"/>
              </a:rPr>
              <a:t>例</a:t>
            </a:r>
            <a:r>
              <a:rPr lang="en-US" altLang="zh-CN" sz="3200" dirty="0">
                <a:latin typeface="Arial" panose="020B0604020202020204" pitchFamily="34" charset="0"/>
              </a:rPr>
              <a:t>4   </a:t>
            </a:r>
            <a:r>
              <a:rPr lang="zh-CN" altLang="en-US" sz="3200" dirty="0">
                <a:latin typeface="Arial" panose="020B0604020202020204" pitchFamily="34" charset="0"/>
              </a:rPr>
              <a:t>拖拉机每小时耕地     公顷，</a:t>
            </a:r>
          </a:p>
          <a:p>
            <a:endParaRPr lang="zh-CN" altLang="en-US" sz="3200" dirty="0">
              <a:latin typeface="Arial" panose="020B0604020202020204" pitchFamily="34" charset="0"/>
            </a:endParaRPr>
          </a:p>
          <a:p>
            <a:endParaRPr lang="zh-CN" altLang="en-US" sz="3200" dirty="0">
              <a:latin typeface="Arial" panose="020B0604020202020204" pitchFamily="34" charset="0"/>
            </a:endParaRPr>
          </a:p>
          <a:p>
            <a:r>
              <a:rPr lang="zh-CN" altLang="en-US" sz="3200" dirty="0">
                <a:latin typeface="Arial" panose="020B0604020202020204" pitchFamily="34" charset="0"/>
              </a:rPr>
              <a:t>             小时可以耕地多少公顷？</a:t>
            </a:r>
          </a:p>
        </p:txBody>
      </p:sp>
      <p:graphicFrame>
        <p:nvGraphicFramePr>
          <p:cNvPr id="34819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5795963" y="836613"/>
          <a:ext cx="30956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5795963" y="836613"/>
                        <a:ext cx="309562" cy="8747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84438" y="2133600"/>
          <a:ext cx="42703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6" imgW="152400" imgH="393700" progId="Equation.3">
                  <p:embed/>
                </p:oleObj>
              </mc:Choice>
              <mc:Fallback>
                <p:oleObj r:id="rId6" imgW="152400" imgH="3937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2484438" y="2133600"/>
                        <a:ext cx="427037" cy="11033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10"/>
          <p:cNvSpPr txBox="1"/>
          <p:nvPr/>
        </p:nvSpPr>
        <p:spPr>
          <a:xfrm>
            <a:off x="3419475" y="4005263"/>
            <a:ext cx="18097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Tahoma" panose="020B0604030504040204" pitchFamily="34" charset="0"/>
              </a:rPr>
              <a:t>小时呢？</a:t>
            </a:r>
          </a:p>
        </p:txBody>
      </p:sp>
      <p:graphicFrame>
        <p:nvGraphicFramePr>
          <p:cNvPr id="34822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87675" y="3644900"/>
          <a:ext cx="4746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8" imgW="152400" imgH="393700" progId="Equation.3">
                  <p:embed/>
                </p:oleObj>
              </mc:Choice>
              <mc:Fallback>
                <p:oleObj r:id="rId8" imgW="152400" imgH="3937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>
                      <a:xfrm>
                        <a:off x="2987675" y="3644900"/>
                        <a:ext cx="474663" cy="12239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/>
          <p:nvPr/>
        </p:nvSpPr>
        <p:spPr>
          <a:xfrm>
            <a:off x="2195513" y="1773238"/>
            <a:ext cx="4967287" cy="26638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5843" name="Line 5"/>
          <p:cNvSpPr/>
          <p:nvPr/>
        </p:nvSpPr>
        <p:spPr>
          <a:xfrm>
            <a:off x="3276600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6"/>
          <p:cNvSpPr/>
          <p:nvPr/>
        </p:nvSpPr>
        <p:spPr>
          <a:xfrm>
            <a:off x="4211638" y="1844675"/>
            <a:ext cx="0" cy="25923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5" name="Line 7"/>
          <p:cNvSpPr/>
          <p:nvPr/>
        </p:nvSpPr>
        <p:spPr>
          <a:xfrm>
            <a:off x="5219700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8"/>
          <p:cNvSpPr/>
          <p:nvPr/>
        </p:nvSpPr>
        <p:spPr>
          <a:xfrm>
            <a:off x="6227763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AutoShape 9"/>
          <p:cNvSpPr/>
          <p:nvPr/>
        </p:nvSpPr>
        <p:spPr>
          <a:xfrm>
            <a:off x="2339975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5848" name="AutoShape 10"/>
          <p:cNvSpPr/>
          <p:nvPr/>
        </p:nvSpPr>
        <p:spPr>
          <a:xfrm>
            <a:off x="4211638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5849" name="AutoShape 11"/>
          <p:cNvSpPr/>
          <p:nvPr/>
        </p:nvSpPr>
        <p:spPr>
          <a:xfrm>
            <a:off x="3276600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5850" name="AutoShape 14"/>
          <p:cNvSpPr/>
          <p:nvPr/>
        </p:nvSpPr>
        <p:spPr>
          <a:xfrm>
            <a:off x="3203575" y="4508500"/>
            <a:ext cx="1214438" cy="733425"/>
          </a:xfrm>
          <a:prstGeom prst="curvedDownArrow">
            <a:avLst>
              <a:gd name="adj1" fmla="val 33116"/>
              <a:gd name="adj2" fmla="val 66233"/>
              <a:gd name="adj3" fmla="val 33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graphicFrame>
        <p:nvGraphicFramePr>
          <p:cNvPr id="35851" name="Object 15"/>
          <p:cNvGraphicFramePr>
            <a:graphicFrameLocks noGrp="1" noChangeAspect="1"/>
          </p:cNvGraphicFramePr>
          <p:nvPr>
            <p:ph idx="4294967295"/>
          </p:nvPr>
        </p:nvGraphicFramePr>
        <p:xfrm>
          <a:off x="3348038" y="4667250"/>
          <a:ext cx="776287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3348038" y="4667250"/>
                        <a:ext cx="776287" cy="21907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Text Box 17"/>
          <p:cNvSpPr txBox="1"/>
          <p:nvPr/>
        </p:nvSpPr>
        <p:spPr>
          <a:xfrm>
            <a:off x="4284663" y="5516563"/>
            <a:ext cx="15113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ahoma" panose="020B0604030504040204" pitchFamily="34" charset="0"/>
              </a:rPr>
              <a:t>  </a:t>
            </a:r>
            <a:r>
              <a:rPr lang="zh-CN" altLang="en-US" sz="3200" b="1" dirty="0">
                <a:latin typeface="Tahoma" panose="020B0604030504040204" pitchFamily="34" charset="0"/>
              </a:rPr>
              <a:t>公  顷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/>
          <p:nvPr/>
        </p:nvSpPr>
        <p:spPr>
          <a:xfrm>
            <a:off x="2268538" y="1773238"/>
            <a:ext cx="4967287" cy="26638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67" name="Line 5"/>
          <p:cNvSpPr/>
          <p:nvPr/>
        </p:nvSpPr>
        <p:spPr>
          <a:xfrm>
            <a:off x="3132138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68" name="Line 6"/>
          <p:cNvSpPr/>
          <p:nvPr/>
        </p:nvSpPr>
        <p:spPr>
          <a:xfrm>
            <a:off x="4140200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69" name="Line 7"/>
          <p:cNvSpPr/>
          <p:nvPr/>
        </p:nvSpPr>
        <p:spPr>
          <a:xfrm>
            <a:off x="5148263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0" name="Line 8"/>
          <p:cNvSpPr/>
          <p:nvPr/>
        </p:nvSpPr>
        <p:spPr>
          <a:xfrm>
            <a:off x="6156325" y="1773238"/>
            <a:ext cx="0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1" name="AutoShape 9"/>
          <p:cNvSpPr/>
          <p:nvPr/>
        </p:nvSpPr>
        <p:spPr>
          <a:xfrm>
            <a:off x="2268538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2" name="AutoShape 10"/>
          <p:cNvSpPr/>
          <p:nvPr/>
        </p:nvSpPr>
        <p:spPr>
          <a:xfrm>
            <a:off x="3203575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3" name="AutoShape 11"/>
          <p:cNvSpPr/>
          <p:nvPr/>
        </p:nvSpPr>
        <p:spPr>
          <a:xfrm>
            <a:off x="4211638" y="2708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4" name="Line 12"/>
          <p:cNvSpPr/>
          <p:nvPr/>
        </p:nvSpPr>
        <p:spPr>
          <a:xfrm>
            <a:off x="2195513" y="3068638"/>
            <a:ext cx="49688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5" name="AutoShape 13"/>
          <p:cNvSpPr/>
          <p:nvPr/>
        </p:nvSpPr>
        <p:spPr>
          <a:xfrm>
            <a:off x="2411413" y="2133600"/>
            <a:ext cx="647700" cy="6985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6" name="AutoShape 14"/>
          <p:cNvSpPr/>
          <p:nvPr/>
        </p:nvSpPr>
        <p:spPr>
          <a:xfrm>
            <a:off x="3348038" y="2133600"/>
            <a:ext cx="647700" cy="6985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7" name="AutoShape 16"/>
          <p:cNvSpPr/>
          <p:nvPr/>
        </p:nvSpPr>
        <p:spPr>
          <a:xfrm>
            <a:off x="4284663" y="2133600"/>
            <a:ext cx="647700" cy="6985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8" name="AutoShape 17"/>
          <p:cNvSpPr/>
          <p:nvPr/>
        </p:nvSpPr>
        <p:spPr>
          <a:xfrm>
            <a:off x="3203575" y="981075"/>
            <a:ext cx="1214438" cy="733425"/>
          </a:xfrm>
          <a:prstGeom prst="curvedUpArrow">
            <a:avLst>
              <a:gd name="adj1" fmla="val 33116"/>
              <a:gd name="adj2" fmla="val 66233"/>
              <a:gd name="adj3" fmla="val 3333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36879" name="Text Box 18"/>
          <p:cNvSpPr txBox="1"/>
          <p:nvPr/>
        </p:nvSpPr>
        <p:spPr>
          <a:xfrm>
            <a:off x="2484438" y="2603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ahoma" panose="020B0604030504040204" pitchFamily="34" charset="0"/>
            </a:endParaRPr>
          </a:p>
        </p:txBody>
      </p:sp>
      <p:sp>
        <p:nvSpPr>
          <p:cNvPr id="36880" name="Text Box 19"/>
          <p:cNvSpPr txBox="1"/>
          <p:nvPr/>
        </p:nvSpPr>
        <p:spPr>
          <a:xfrm>
            <a:off x="2824163" y="103188"/>
            <a:ext cx="1819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ahoma" panose="020B0604030504040204" pitchFamily="34" charset="0"/>
              </a:rPr>
              <a:t>公顷的</a:t>
            </a:r>
          </a:p>
        </p:txBody>
      </p:sp>
      <p:graphicFrame>
        <p:nvGraphicFramePr>
          <p:cNvPr id="36881" name="Object 20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1413" y="0"/>
          <a:ext cx="4413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>
                      <a:xfrm>
                        <a:off x="2411413" y="0"/>
                        <a:ext cx="441325" cy="12414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7538" y="0"/>
          <a:ext cx="4127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6" imgW="152400" imgH="393700" progId="Equation.3">
                  <p:embed/>
                </p:oleObj>
              </mc:Choice>
              <mc:Fallback>
                <p:oleObj r:id="rId6" imgW="152400" imgH="3937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>
                      <a:xfrm>
                        <a:off x="4427538" y="0"/>
                        <a:ext cx="412750" cy="10652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0</TotalTime>
  <Words>258</Words>
  <Application>Microsoft Office PowerPoint</Application>
  <PresentationFormat>全屏显示(4:3)</PresentationFormat>
  <Paragraphs>70</Paragraphs>
  <Slides>14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华文彩云</vt:lpstr>
      <vt:lpstr>华文中宋</vt:lpstr>
      <vt:lpstr>楷体_GB2312</vt:lpstr>
      <vt:lpstr>宋体</vt:lpstr>
      <vt:lpstr>微软雅黑</vt:lpstr>
      <vt:lpstr>Arial</vt:lpstr>
      <vt:lpstr>Calibri</vt:lpstr>
      <vt:lpstr>Tahoma</vt:lpstr>
      <vt:lpstr>WWW.2PPT.COM
</vt:lpstr>
      <vt:lpstr>Equation.3</vt:lpstr>
      <vt:lpstr>Microsoft Graph 图表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2010-07-01T22:57:30Z</dcterms:created>
  <dcterms:modified xsi:type="dcterms:W3CDTF">2023-01-16T16:19:22Z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BDAE005306A44E5BBF16B4CFAF77D3CB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