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8" r:id="rId2"/>
    <p:sldId id="260" r:id="rId3"/>
    <p:sldId id="261" r:id="rId4"/>
    <p:sldId id="263" r:id="rId5"/>
    <p:sldId id="264" r:id="rId6"/>
    <p:sldId id="266" r:id="rId7"/>
    <p:sldId id="290" r:id="rId8"/>
    <p:sldId id="265" r:id="rId9"/>
    <p:sldId id="267" r:id="rId10"/>
    <p:sldId id="268" r:id="rId11"/>
    <p:sldId id="269" r:id="rId12"/>
    <p:sldId id="270" r:id="rId13"/>
    <p:sldId id="292" r:id="rId14"/>
    <p:sldId id="294" r:id="rId15"/>
    <p:sldId id="312" r:id="rId16"/>
    <p:sldId id="271" r:id="rId17"/>
    <p:sldId id="273" r:id="rId18"/>
    <p:sldId id="278" r:id="rId19"/>
    <p:sldId id="280" r:id="rId20"/>
    <p:sldId id="281" r:id="rId21"/>
    <p:sldId id="283" r:id="rId22"/>
    <p:sldId id="296" r:id="rId23"/>
    <p:sldId id="297" r:id="rId24"/>
    <p:sldId id="298" r:id="rId25"/>
    <p:sldId id="314" r:id="rId26"/>
    <p:sldId id="284" r:id="rId27"/>
    <p:sldId id="285" r:id="rId28"/>
    <p:sldId id="302" r:id="rId29"/>
    <p:sldId id="286" r:id="rId30"/>
    <p:sldId id="287" r:id="rId31"/>
    <p:sldId id="316" r:id="rId32"/>
    <p:sldId id="304" r:id="rId33"/>
    <p:sldId id="289" r:id="rId34"/>
    <p:sldId id="305" r:id="rId35"/>
    <p:sldId id="307" r:id="rId36"/>
    <p:sldId id="308" r:id="rId37"/>
    <p:sldId id="317" r:id="rId38"/>
    <p:sldId id="313" r:id="rId39"/>
    <p:sldId id="288" r:id="rId4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897" autoAdjust="0"/>
  </p:normalViewPr>
  <p:slideViewPr>
    <p:cSldViewPr snapToGrid="0"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522475" y="1843013"/>
            <a:ext cx="8988672" cy="2240255"/>
            <a:chOff x="4230" y="1599"/>
            <a:chExt cx="10460" cy="3259"/>
          </a:xfrm>
        </p:grpSpPr>
        <p:sp>
          <p:nvSpPr>
            <p:cNvPr id="3" name="Rectangle 5"/>
            <p:cNvSpPr/>
            <p:nvPr/>
          </p:nvSpPr>
          <p:spPr>
            <a:xfrm>
              <a:off x="5209" y="3649"/>
              <a:ext cx="8501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Reading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046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5  Wild animals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815737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9462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00311" y="3991421"/>
            <a:ext cx="10174514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It </a:t>
            </a:r>
            <a:r>
              <a:rPr lang="en-US" altLang="zh-CN" sz="3000" b="1" i="1" dirty="0" smtClean="0"/>
              <a:t>means</a:t>
            </a: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“</a:t>
            </a:r>
            <a:r>
              <a:rPr lang="en-US" altLang="zh-CN" sz="3000" b="1" dirty="0" smtClean="0"/>
              <a:t>hope</a:t>
            </a:r>
            <a:r>
              <a:rPr lang="zh-CN" altLang="zh-CN" sz="3000" b="1" dirty="0" smtClean="0"/>
              <a:t>”．它的意思是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希望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What does this word </a:t>
            </a:r>
            <a:r>
              <a:rPr lang="en-US" altLang="zh-CN" sz="3000" b="1" i="1" dirty="0" smtClean="0"/>
              <a:t>mean</a:t>
            </a:r>
            <a:r>
              <a:rPr lang="zh-CN" altLang="zh-CN" sz="3000" b="1" dirty="0" smtClean="0"/>
              <a:t>？这个单词是什么意思？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39865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396" y="105038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84702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84935" y="2842330"/>
            <a:ext cx="1036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mean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意思是，意味着　</a:t>
            </a:r>
            <a:endParaRPr lang="zh-CN" altLang="zh-CN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80402" y="3411943"/>
            <a:ext cx="10811054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．意义，意思　</a:t>
            </a:r>
            <a:r>
              <a:rPr lang="en-US" altLang="zh-CN" sz="3000" b="1" dirty="0" smtClean="0"/>
              <a:t>___________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有意义的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无意义的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3800" y="1780625"/>
            <a:ext cx="10909935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mean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动词，后可直接接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，其过去式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4416" y="4296069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meaningless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6536" y="194462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840" y="196291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5219" y="2687977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meant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5224" y="357978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meaning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4657" y="3639494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meaningful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35997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171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94360" y="2478024"/>
            <a:ext cx="11171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(1)As a translator, under</a:t>
            </a:r>
            <a:r>
              <a:rPr lang="zh-CN" altLang="zh-CN" sz="3000" b="1" dirty="0" smtClean="0"/>
              <a:t>­</a:t>
            </a:r>
            <a:r>
              <a:rPr lang="en-US" altLang="zh-CN" sz="3000" b="1" dirty="0" smtClean="0"/>
              <a:t>standing the true m________ that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people want to express is very important.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(2)2017·</a:t>
            </a:r>
            <a:r>
              <a:rPr lang="zh-CN" altLang="zh-CN" sz="3000" b="1" dirty="0" smtClean="0"/>
              <a:t>遵义</a:t>
            </a:r>
            <a:r>
              <a:rPr lang="en-US" altLang="zh-CN" sz="3000" b="1" dirty="0" smtClean="0"/>
              <a:t>  I don't like soap operas because I think they are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____________(meaning).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18627" y="4690872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meaningless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1456" y="2621280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meaning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86778" y="1858531"/>
            <a:ext cx="11044800" cy="21283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In the </a:t>
            </a:r>
            <a:r>
              <a:rPr lang="en-US" altLang="zh-CN" sz="3000" b="1" i="1" dirty="0" smtClean="0"/>
              <a:t>beginning, </a:t>
            </a:r>
            <a:r>
              <a:rPr lang="en-US" altLang="zh-CN" sz="3000" b="1" dirty="0" smtClean="0"/>
              <a:t>Xi Wang drank her mother's milk.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起初，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熊猫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希望吃母乳。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This is only the </a:t>
            </a:r>
            <a:r>
              <a:rPr lang="en-US" altLang="zh-CN" sz="3000" b="1" i="1" dirty="0" smtClean="0"/>
              <a:t>beginning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这仅仅是开始。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3" y="1117609"/>
            <a:ext cx="634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beginning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．开始，起初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3827" y="3860887"/>
            <a:ext cx="11532703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beginning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，其动词形式为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，反义词为</a:t>
            </a:r>
            <a:endParaRPr lang="en-US" altLang="zh-CN" sz="3000" b="1" dirty="0" smtClean="0"/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___________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896" y="405958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1416" y="403214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begin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956" y="4745381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ending/end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4" grpId="0"/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6112" y="1481328"/>
            <a:ext cx="10415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(1)________________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一开始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，相当于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，反义词组是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(2)at the beginning of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的开始；在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的开头部分”，其反义词组为</a:t>
            </a:r>
            <a:r>
              <a:rPr lang="en-US" altLang="zh-CN" sz="3000" b="1" dirty="0" smtClean="0"/>
              <a:t>at the end of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85872" y="1633728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the beginning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5151" y="2327058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first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1408" y="2337816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last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935" y="2121408"/>
            <a:ext cx="107587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2.2017·</a:t>
            </a:r>
            <a:r>
              <a:rPr lang="zh-CN" altLang="zh-CN" sz="3000" b="1" dirty="0" smtClean="0"/>
              <a:t>盐城</a:t>
            </a:r>
            <a:r>
              <a:rPr lang="en-US" altLang="zh-CN" sz="3000" b="1" dirty="0" smtClean="0"/>
              <a:t>   At the __________(begin) of the concert, Tan Dun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played a piece of music with water.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0246" y="2281159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beginning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97066" y="1763386"/>
            <a:ext cx="11044800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i="1" dirty="0" smtClean="0"/>
              <a:t> </a:t>
            </a:r>
            <a:r>
              <a:rPr lang="en-US" altLang="zh-CN" sz="3000" b="1" i="1" dirty="0" smtClean="0"/>
              <a:t>Sadly, </a:t>
            </a:r>
            <a:r>
              <a:rPr lang="en-US" altLang="zh-CN" sz="3000" b="1" dirty="0" smtClean="0"/>
              <a:t>giant pandas face serious problems in the wild.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不幸的是，大熊猫在野外面临着严峻的问题。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looked at me </a:t>
            </a:r>
            <a:r>
              <a:rPr lang="en-US" altLang="zh-CN" sz="3000" b="1" i="1" dirty="0" smtClean="0"/>
              <a:t>sadly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他伤心地看着我。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3" y="1117609"/>
            <a:ext cx="10931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sadly </a:t>
            </a:r>
            <a:r>
              <a:rPr lang="en-US" altLang="zh-CN" sz="3000" b="1" i="1" dirty="0" smtClean="0"/>
              <a:t>adv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令人遗憾地，不幸地；伤心地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9297" y="3978663"/>
            <a:ext cx="10798135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sad</a:t>
            </a:r>
            <a:r>
              <a:rPr lang="zh-CN" altLang="zh-CN" sz="3000" b="1" dirty="0" smtClean="0"/>
              <a:t>的副词形式，意为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令人遗憾地，不幸地；伤心地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sadly</a:t>
            </a:r>
            <a:r>
              <a:rPr lang="zh-CN" altLang="zh-CN" sz="3000" b="1" dirty="0" smtClean="0"/>
              <a:t>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使用，放在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528" y="5650992"/>
            <a:ext cx="78614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sad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悲伤的　</a:t>
            </a:r>
            <a:r>
              <a:rPr lang="en-US" altLang="zh-CN" sz="3000" b="1" dirty="0" smtClean="0"/>
              <a:t>sadness </a:t>
            </a:r>
            <a:r>
              <a:rPr lang="en-US" altLang="zh-CN" sz="3000" b="1" i="1" dirty="0" smtClean="0"/>
              <a:t>n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悲伤，难过</a:t>
            </a:r>
            <a:endParaRPr lang="zh-CN" alt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7443216" y="48463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句首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5480" y="420319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sadly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6888" y="48524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单独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17630" y="3824500"/>
            <a:ext cx="11426389" cy="241707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考查副词的辨析。</a:t>
            </a:r>
            <a:r>
              <a:rPr lang="en-US" altLang="zh-CN" sz="2600" b="1" dirty="0" smtClean="0">
                <a:ea typeface="仿宋" panose="02010609060101010101" charset="-122"/>
              </a:rPr>
              <a:t>luckily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幸运地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sadly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不幸地，令人遗憾地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mainly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主要地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exactly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确切地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“________</a:t>
            </a:r>
            <a:r>
              <a:rPr lang="zh-CN" altLang="zh-CN" sz="2600" b="1" dirty="0" smtClean="0">
                <a:ea typeface="仿宋" panose="02010609060101010101" charset="-122"/>
              </a:rPr>
              <a:t>，战争使许多人无家可归。</a:t>
            </a:r>
            <a:r>
              <a:rPr lang="en-US" altLang="zh-CN" sz="2600" b="1" dirty="0" smtClean="0"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ea typeface="仿宋" panose="02010609060101010101" charset="-122"/>
              </a:rPr>
              <a:t>真遗憾！我们必须为他们提供一些特别的地方居住。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088" y="1005840"/>
            <a:ext cx="107990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—________</a:t>
            </a:r>
            <a:r>
              <a:rPr lang="zh-CN" altLang="zh-CN" sz="3000" b="1" dirty="0" smtClean="0"/>
              <a:t>， </a:t>
            </a:r>
            <a:r>
              <a:rPr lang="en-US" altLang="zh-CN" sz="3000" b="1" dirty="0" smtClean="0"/>
              <a:t>wars have made many people homeless.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What a pity! We must provide some special places for them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to live.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Luckily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Sadly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Mainly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Exactly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95144" y="115214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13750" y="1739614"/>
            <a:ext cx="11088915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Giant pandas are now in </a:t>
            </a:r>
            <a:r>
              <a:rPr lang="en-US" altLang="zh-CN" sz="3000" b="1" i="1" dirty="0" smtClean="0"/>
              <a:t>danger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大熊猫现在的处境很危险。</a:t>
            </a:r>
            <a:endParaRPr lang="zh-CN" altLang="zh-CN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5410" y="1137127"/>
            <a:ext cx="9797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danger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．危险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2368" y="5052153"/>
            <a:ext cx="101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in danger</a:t>
            </a:r>
            <a:r>
              <a:rPr lang="zh-CN" altLang="zh-CN" sz="3000" b="1" dirty="0" smtClean="0"/>
              <a:t>处境危险</a:t>
            </a:r>
            <a:r>
              <a:rPr lang="en-US" altLang="zh-CN" sz="3000" b="1" dirty="0" smtClean="0"/>
              <a:t>     out of danger</a:t>
            </a:r>
            <a:r>
              <a:rPr lang="zh-CN" altLang="zh-CN" sz="3000" b="1" dirty="0" smtClean="0"/>
              <a:t>脱离危险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4944" y="3328416"/>
            <a:ext cx="10570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danger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，其形容词形式为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320" y="3493008"/>
            <a:ext cx="1548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dangerous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63696" y="348996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7776" y="413004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危险的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192" y="1719072"/>
            <a:ext cx="106801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2016·</a:t>
            </a:r>
            <a:r>
              <a:rPr lang="zh-CN" altLang="zh-CN" sz="3000" b="1" dirty="0" smtClean="0"/>
              <a:t>襄阳</a:t>
            </a:r>
            <a:r>
              <a:rPr lang="en-US" altLang="zh-CN" sz="3000" b="1" dirty="0" smtClean="0"/>
              <a:t>—Most of the wild animals are ________ because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of their bad living environment.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r>
              <a:rPr lang="zh-CN" altLang="zh-CN" sz="3000" b="1" dirty="0" smtClean="0"/>
              <a:t>—</a:t>
            </a:r>
            <a:r>
              <a:rPr lang="en-US" altLang="zh-CN" sz="3000" b="1" dirty="0" smtClean="0"/>
              <a:t>So we must do something to save them.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need</a:t>
            </a:r>
            <a:r>
              <a:rPr lang="zh-CN" altLang="zh-CN" sz="3000" b="1" dirty="0" smtClean="0"/>
              <a:t>　 </a:t>
            </a:r>
            <a:r>
              <a:rPr lang="en-US" altLang="zh-CN" sz="3000" b="1" dirty="0" smtClean="0"/>
              <a:t>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on duty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at work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in danger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22653" y="18836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73355" y="105156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59799" y="1708027"/>
          <a:ext cx="10761785" cy="4464173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1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面临；面对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严重的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然而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结果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行动；行为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6.law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9600" y="202395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face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63788" y="2687343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serious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3483" y="3350732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however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61765" y="4058943"/>
            <a:ext cx="930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result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2364" y="4834389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action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3176" y="5385720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法律，法规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960" y="935048"/>
            <a:ext cx="11112500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make laws to protect pandas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制定法律来保护大熊猫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115" y="2435103"/>
            <a:ext cx="11224726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protect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动词，后接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或代词，其名词形式为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3546" y="3855839"/>
            <a:ext cx="112306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protect…from…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保护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不受</a:t>
            </a:r>
            <a:r>
              <a:rPr lang="en-US" altLang="zh-CN" sz="3000" b="1" dirty="0" smtClean="0"/>
              <a:t>……(</a:t>
            </a:r>
            <a:r>
              <a:rPr lang="zh-CN" altLang="zh-CN" sz="3000" b="1" dirty="0" smtClean="0"/>
              <a:t>的伤害</a:t>
            </a:r>
            <a:r>
              <a:rPr lang="en-US" altLang="zh-CN" sz="3000" b="1" dirty="0" smtClean="0"/>
              <a:t>)”</a:t>
            </a:r>
            <a:r>
              <a:rPr lang="zh-CN" altLang="zh-CN" sz="3000" b="1" dirty="0" smtClean="0"/>
              <a:t>，与此类似的短语：</a:t>
            </a:r>
            <a:r>
              <a:rPr lang="en-US" altLang="zh-CN" sz="3000" b="1" dirty="0" smtClean="0"/>
              <a:t>stop/prevent…(from) doing…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，此处的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可省略；</a:t>
            </a:r>
            <a:r>
              <a:rPr lang="en-US" altLang="zh-CN" sz="3000" b="1" dirty="0" smtClean="0"/>
              <a:t>keep…from doing…</a:t>
            </a:r>
            <a:r>
              <a:rPr lang="zh-CN" altLang="zh-CN" sz="3000" b="1" dirty="0" smtClean="0"/>
              <a:t>也可以表示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，但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不能省略。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86016" y="262432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4552" y="262128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2444" y="6068568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阻止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304032"/>
            <a:ext cx="1528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protection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3845" y="4675632"/>
            <a:ext cx="242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阻止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2084" y="5388864"/>
            <a:ext cx="905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7996" y="6089904"/>
            <a:ext cx="905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03077" y="4098775"/>
            <a:ext cx="10609943" cy="1816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考查非谓语动词。短语</a:t>
            </a:r>
            <a:r>
              <a:rPr lang="en-US" altLang="zh-CN" sz="2600" b="1" dirty="0" smtClean="0">
                <a:ea typeface="仿宋" panose="02010609060101010101" charset="-122"/>
              </a:rPr>
              <a:t>prevent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from doing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阻止某人做某事”。根据句意“我们戴太阳镜来防止阳光伤害我们的眼睛”可知答案为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" y="1060704"/>
            <a:ext cx="10625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(1)We wear sunglasses to prevent the sun from ________ our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eyes.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harm</a:t>
            </a:r>
            <a:r>
              <a:rPr lang="zh-CN" altLang="zh-CN" sz="3000" b="1" dirty="0" smtClean="0"/>
              <a:t>　 </a:t>
            </a:r>
            <a:r>
              <a:rPr lang="en-US" altLang="zh-CN" sz="3000" b="1" dirty="0" smtClean="0"/>
              <a:t>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harming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harm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harmed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626480" y="125649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7512" y="1984248"/>
            <a:ext cx="11055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我们必须保护自己免受交通事故的危害。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We must ______________________the traffic accident.	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91256" y="2825496"/>
            <a:ext cx="312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protect ourselves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680" y="1922600"/>
            <a:ext cx="1111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●6 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none </a:t>
            </a:r>
            <a:r>
              <a:rPr lang="en-US" altLang="zh-CN" sz="3000" b="1" i="1" dirty="0" smtClean="0"/>
              <a:t>pron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没有一个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人或物</a:t>
            </a:r>
            <a:r>
              <a:rPr lang="en-US" altLang="zh-CN" sz="3000" b="1" dirty="0" smtClean="0"/>
              <a:t>)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81" y="2636750"/>
            <a:ext cx="106401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/>
              <a:t>If we do nothing, soon there may be </a:t>
            </a:r>
            <a:r>
              <a:rPr lang="en-US" altLang="zh-CN" sz="3200" b="1" i="1" dirty="0" smtClean="0"/>
              <a:t>none</a:t>
            </a:r>
            <a:r>
              <a:rPr lang="en-US" altLang="zh-CN" sz="3200" b="1" dirty="0" smtClean="0"/>
              <a:t> left!</a:t>
            </a:r>
            <a:endParaRPr lang="zh-CN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如果我们什么也不做，可能很快一只</a:t>
            </a:r>
            <a:r>
              <a:rPr lang="en-US" altLang="zh-CN" sz="3200" b="1" dirty="0" smtClean="0"/>
              <a:t>(</a:t>
            </a:r>
            <a:r>
              <a:rPr lang="zh-CN" altLang="zh-CN" sz="3200" b="1" dirty="0" smtClean="0"/>
              <a:t>大熊猫</a:t>
            </a:r>
            <a:r>
              <a:rPr lang="en-US" altLang="zh-CN" sz="3200" b="1" dirty="0" smtClean="0"/>
              <a:t>)</a:t>
            </a:r>
            <a:r>
              <a:rPr lang="zh-CN" altLang="zh-CN" sz="3200" b="1" dirty="0" smtClean="0"/>
              <a:t>也不剩了！</a:t>
            </a:r>
          </a:p>
          <a:p>
            <a:pPr>
              <a:lnSpc>
                <a:spcPct val="150000"/>
              </a:lnSpc>
            </a:pPr>
            <a:r>
              <a:rPr lang="en-US" altLang="zh-CN" sz="3200" b="1" i="1" dirty="0" smtClean="0"/>
              <a:t>None</a:t>
            </a:r>
            <a:r>
              <a:rPr lang="en-US" altLang="zh-CN" sz="3200" b="1" dirty="0" smtClean="0"/>
              <a:t> of them have/has arrived.</a:t>
            </a:r>
            <a:endParaRPr lang="zh-CN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zh-CN" sz="3200" b="1" dirty="0" smtClean="0"/>
              <a:t>他们一个都还没有到。</a:t>
            </a:r>
            <a:endParaRPr lang="zh-CN" altLang="zh-CN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3200" y="886337"/>
            <a:ext cx="11594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三者或三者以上都不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的反义词。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8640" y="1735306"/>
            <a:ext cx="111465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none, no one, nobody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nothing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(1)none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，常与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连用，用来回答</a:t>
            </a:r>
            <a:r>
              <a:rPr lang="en-US" altLang="zh-CN" sz="3000" b="1" dirty="0" smtClean="0"/>
              <a:t>__________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_____________</a:t>
            </a:r>
            <a:r>
              <a:rPr lang="zh-CN" altLang="zh-CN" sz="3000" b="1" dirty="0" smtClean="0"/>
              <a:t>引导的特殊疑问句。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(2)no one/nobody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，一般不和</a:t>
            </a:r>
            <a:r>
              <a:rPr lang="en-US" altLang="zh-CN" sz="3000" b="1" dirty="0" smtClean="0"/>
              <a:t>of</a:t>
            </a:r>
            <a:r>
              <a:rPr lang="zh-CN" altLang="zh-CN" sz="3000" b="1" dirty="0" smtClean="0"/>
              <a:t>连用，作主语时谓语动词用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，常用来回答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引导的问句。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(3)nothing</a:t>
            </a:r>
            <a:r>
              <a:rPr lang="zh-CN" altLang="zh-CN" sz="3000" b="1" dirty="0" smtClean="0"/>
              <a:t>表示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，只能单独使用，后面不跟</a:t>
            </a:r>
            <a:r>
              <a:rPr lang="en-US" altLang="zh-CN" sz="3000" b="1" dirty="0" smtClean="0"/>
              <a:t>of</a:t>
            </a:r>
            <a:r>
              <a:rPr lang="zh-CN" altLang="zh-CN" sz="3000" b="1" dirty="0" smtClean="0"/>
              <a:t>短语，常用来回答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引导的问句。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04488" y="6007608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4040" y="111252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none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03208" y="1103376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all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41320" y="2584704"/>
            <a:ext cx="2452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没有一个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(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人或物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67016" y="25938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5904" y="3297936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many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25952" y="3233928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much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5528" y="3965448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没有人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96768" y="46238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82384" y="463296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62528" y="5346192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没有任何事或物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4359" y="1133856"/>
            <a:ext cx="1142731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6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</a:t>
            </a:r>
            <a:r>
              <a:rPr lang="zh-CN" altLang="zh-CN" sz="3000" b="1" dirty="0" smtClean="0"/>
              <a:t>·内江</a:t>
            </a:r>
            <a:r>
              <a:rPr lang="en-US" altLang="zh-CN" sz="3000" b="1" dirty="0" smtClean="0"/>
              <a:t>  In the school, I asked one boy and two girls about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the name of their headmaster, but ________ of them could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help 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neither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none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both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all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(2)2017</a:t>
            </a:r>
            <a:r>
              <a:rPr lang="zh-CN" altLang="zh-CN" sz="3000" b="1" dirty="0" smtClean="0"/>
              <a:t>·自贡</a:t>
            </a:r>
            <a:r>
              <a:rPr lang="en-US" altLang="zh-CN" sz="3000" b="1" dirty="0" smtClean="0"/>
              <a:t>  Nancy spoke in such a low voice that ______ in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the room could hear her.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everybody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somebody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nobody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anybody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75089" y="200199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5208" y="40599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8973" y="3566035"/>
            <a:ext cx="10914743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“It is</a:t>
            </a:r>
            <a:r>
              <a:rPr lang="zh-CN" altLang="zh-CN" sz="3000" b="1" dirty="0" smtClean="0"/>
              <a:t>＋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＋</a:t>
            </a:r>
            <a:r>
              <a:rPr lang="en-US" altLang="zh-CN" sz="3000" b="1" dirty="0" smtClean="0"/>
              <a:t>for/of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to do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为固定句型，其中</a:t>
            </a:r>
            <a:r>
              <a:rPr lang="en-US" altLang="zh-CN" sz="3000" b="1" dirty="0" smtClean="0"/>
              <a:t>________ </a:t>
            </a:r>
            <a:r>
              <a:rPr lang="zh-CN" altLang="zh-CN" sz="3000" b="1" dirty="0" smtClean="0"/>
              <a:t>作形式主语，真正的主语是后面的</a:t>
            </a:r>
            <a:r>
              <a:rPr lang="en-US" altLang="zh-CN" sz="3000" b="1" dirty="0" smtClean="0"/>
              <a:t>____________</a:t>
            </a:r>
            <a:r>
              <a:rPr lang="zh-CN" altLang="zh-CN" sz="3000" b="1" dirty="0" smtClean="0"/>
              <a:t>。如果形容词是描述人的品质的，如</a:t>
            </a:r>
            <a:r>
              <a:rPr lang="en-US" altLang="zh-CN" sz="3000" b="1" dirty="0" smtClean="0"/>
              <a:t>kind, polite </a:t>
            </a:r>
            <a:r>
              <a:rPr lang="zh-CN" altLang="zh-CN" sz="3000" b="1" dirty="0" smtClean="0"/>
              <a:t>等，用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； 如果形容词是描述事物的，如</a:t>
            </a:r>
            <a:r>
              <a:rPr lang="en-US" altLang="zh-CN" sz="3000" b="1" dirty="0" smtClean="0"/>
              <a:t>easy, hard</a:t>
            </a:r>
            <a:r>
              <a:rPr lang="zh-CN" altLang="zh-CN" sz="3000" b="1" dirty="0" smtClean="0"/>
              <a:t>等，用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746443" y="1147097"/>
            <a:ext cx="142218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171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34512" y="1769725"/>
            <a:ext cx="10958911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For example, it is very difficult for pandas to have babies</a:t>
            </a:r>
            <a:r>
              <a:rPr lang="zh-CN" altLang="zh-CN" sz="3000" b="1" dirty="0" smtClean="0"/>
              <a:t>…　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例如，大熊猫很难生宝宝</a:t>
            </a:r>
            <a:r>
              <a:rPr lang="en-US" altLang="zh-CN" sz="3000" b="1" dirty="0" smtClean="0"/>
              <a:t>……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/>
              <a:t> </a:t>
            </a:r>
            <a:endParaRPr lang="zh-CN" altLang="zh-CN" sz="3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516753" y="516958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4776" y="451408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3937" y="4530224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动词不定式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3532" y="5839968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788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19013" y="1229643"/>
            <a:ext cx="142218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7395" y="13706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3773" y="4666764"/>
            <a:ext cx="11106811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考查非谓语动词。根据句意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学好英语对我们来说是不容易的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可知此题考查句型</a:t>
            </a:r>
            <a:r>
              <a:rPr lang="en-US" altLang="zh-CN" sz="2600" b="1" dirty="0" smtClean="0">
                <a:ea typeface="仿宋" panose="02010609060101010101" charset="-122"/>
              </a:rPr>
              <a:t>“It is </a:t>
            </a:r>
            <a:r>
              <a:rPr lang="zh-CN" altLang="zh-CN" sz="2600" b="1" dirty="0" smtClean="0">
                <a:ea typeface="仿宋" panose="02010609060101010101" charset="-122"/>
              </a:rPr>
              <a:t>＋</a:t>
            </a:r>
            <a:r>
              <a:rPr lang="en-US" altLang="zh-CN" sz="2600" b="1" i="1" dirty="0" smtClean="0">
                <a:ea typeface="仿宋" panose="02010609060101010101" charset="-122"/>
              </a:rPr>
              <a:t>adj</a:t>
            </a:r>
            <a:r>
              <a:rPr lang="en-US" altLang="zh-CN" sz="2600" b="1" dirty="0" smtClean="0">
                <a:ea typeface="仿宋" panose="02010609060101010101" charset="-122"/>
              </a:rPr>
              <a:t>.</a:t>
            </a:r>
            <a:r>
              <a:rPr lang="zh-CN" altLang="zh-CN" sz="2600" b="1" dirty="0" smtClean="0">
                <a:ea typeface="仿宋" panose="02010609060101010101" charset="-122"/>
              </a:rPr>
              <a:t>＋ </a:t>
            </a:r>
            <a:r>
              <a:rPr lang="en-US" altLang="zh-CN" sz="2600" b="1" dirty="0" smtClean="0">
                <a:ea typeface="仿宋" panose="02010609060101010101" charset="-122"/>
              </a:rPr>
              <a:t>for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to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做某事，对某人来说怎么样”。句中</a:t>
            </a:r>
            <a:r>
              <a:rPr lang="en-US" altLang="zh-CN" sz="2600" b="1" dirty="0" smtClean="0">
                <a:ea typeface="仿宋" panose="02010609060101010101" charset="-122"/>
              </a:rPr>
              <a:t>it</a:t>
            </a:r>
            <a:r>
              <a:rPr lang="zh-CN" altLang="zh-CN" sz="2600" b="1" dirty="0" smtClean="0">
                <a:ea typeface="仿宋" panose="02010609060101010101" charset="-122"/>
              </a:rPr>
              <a:t>是形式主语，真正的主语是后面的动词不定式。故选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" y="2139696"/>
            <a:ext cx="1067104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重庆渝北</a:t>
            </a:r>
            <a:r>
              <a:rPr lang="en-US" altLang="zh-CN" sz="3000" b="1" dirty="0" smtClean="0"/>
              <a:t>  It isn't easy for us ________ English well.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learn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learns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learning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learn</a:t>
            </a:r>
            <a:endParaRPr lang="zh-CN" altLang="zh-CN" sz="3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928385" y="230375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1" grpId="0"/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8952" y="1463040"/>
            <a:ext cx="10597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枣庄</a:t>
            </a:r>
            <a:r>
              <a:rPr lang="en-US" altLang="zh-CN" sz="3000" b="1" dirty="0" smtClean="0"/>
              <a:t>  </a:t>
            </a:r>
            <a:r>
              <a:rPr lang="zh-CN" altLang="zh-CN" sz="3000" b="1" dirty="0" smtClean="0"/>
              <a:t>知道如何有礼貌的要求帮助是重要的。</a:t>
            </a:r>
            <a:r>
              <a:rPr lang="en-US" altLang="zh-CN" sz="3000" b="1" dirty="0" smtClean="0"/>
              <a:t> (ask for )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____________________________________________________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30720" y="2240818"/>
            <a:ext cx="692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It is important to know how to ask for help politely.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54" y="1656994"/>
            <a:ext cx="9572166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 </a:t>
            </a:r>
            <a:r>
              <a:rPr lang="en-US" altLang="zh-CN" sz="3000" b="1" dirty="0" smtClean="0"/>
              <a:t>Also, giant pandas live mainly on a special kind of bamboo.</a:t>
            </a:r>
            <a:r>
              <a:rPr lang="zh-CN" altLang="zh-CN" sz="3000" b="1" dirty="0" smtClean="0"/>
              <a:t>另外，大熊猫主要以一种特殊的竹子为食。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2061" y="4034934"/>
            <a:ext cx="1184572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live on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8056" y="4267200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以食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为生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27570" y="1183438"/>
          <a:ext cx="10893099" cy="5208570"/>
        </p:xfrm>
        <a:graphic>
          <a:graphicData uri="http://schemas.openxmlformats.org/drawingml/2006/table">
            <a:tbl>
              <a:tblPr/>
              <a:tblGrid>
                <a:gridCol w="54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8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没有一个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人或物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开始，起初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开始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令人遗憾地，不幸地；伤心地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→伤心的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主要地；大部分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→主要的；大部分的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危险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en-US" altLang="zh-CN" sz="3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→危险的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19672" y="5601052"/>
            <a:ext cx="1548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dangerous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8760" y="156550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none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6530" y="2187830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beginning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4096" y="2187292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begin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0712" y="2863948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sadly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9960" y="3558892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sad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63312" y="4235548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mainly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3624" y="491220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main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9880" y="561629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danger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267" y="1165953"/>
            <a:ext cx="1107543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live on</a:t>
            </a:r>
            <a:r>
              <a:rPr lang="zh-CN" altLang="zh-CN" sz="3000" b="1" dirty="0" smtClean="0"/>
              <a:t>还可译为</a:t>
            </a:r>
            <a:r>
              <a:rPr lang="en-US" altLang="zh-CN" sz="3000" b="1" dirty="0" smtClean="0"/>
              <a:t>“______________</a:t>
            </a:r>
            <a:r>
              <a:rPr lang="zh-CN" altLang="zh-CN" sz="3000" b="1" dirty="0" smtClean="0"/>
              <a:t>；继续活着；继续存在；</a:t>
            </a:r>
            <a:r>
              <a:rPr lang="en-US" altLang="zh-CN" sz="3000" b="1" dirty="0" smtClean="0"/>
              <a:t>____________”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You can't live on forty pounds a week.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你没法依靠每周四十英镑生活。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My grandpa is over ninety, but he still lives on.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我的祖父</a:t>
            </a:r>
            <a:r>
              <a:rPr lang="en-US" altLang="zh-CN" sz="3000" b="1" dirty="0" smtClean="0"/>
              <a:t>90</a:t>
            </a:r>
            <a:r>
              <a:rPr lang="zh-CN" altLang="zh-CN" sz="3000" b="1" dirty="0" smtClean="0"/>
              <a:t>多岁了， 还健在。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lives on a lonely island. </a:t>
            </a:r>
            <a:r>
              <a:rPr lang="zh-CN" altLang="zh-CN" sz="3000" b="1" dirty="0" smtClean="0"/>
              <a:t>他住在一座孤岛上。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51248" y="1286256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依靠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生活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" y="2008632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住在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392" y="2084832"/>
            <a:ext cx="10634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</a:t>
            </a:r>
            <a:r>
              <a:rPr lang="zh-CN" altLang="zh-CN" sz="3000" b="1" dirty="0" smtClean="0"/>
              <a:t>约翰主要依靠微薄的收入生活。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John ________________ very low incomes.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50592" y="2953512"/>
            <a:ext cx="290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lives mainly on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38" y="1016914"/>
            <a:ext cx="11096042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en-US" altLang="zh-CN" sz="3200" dirty="0" smtClean="0"/>
              <a:t> </a:t>
            </a:r>
            <a:r>
              <a:rPr lang="zh-CN" altLang="zh-CN" sz="3200" dirty="0" smtClean="0"/>
              <a:t>　</a:t>
            </a:r>
            <a:r>
              <a:rPr lang="en-US" altLang="zh-CN" sz="3000" b="1" dirty="0" smtClean="0"/>
              <a:t>However, the bamboo forests are becoming smaller and smaller.</a:t>
            </a:r>
            <a:r>
              <a:rPr lang="zh-CN" altLang="zh-CN" sz="3000" b="1" dirty="0" smtClean="0"/>
              <a:t>然而，竹林正变得越来越少。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3002" y="2819224"/>
            <a:ext cx="1110244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“smaller and smaller”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“__________________”</a:t>
            </a:r>
            <a:r>
              <a:rPr lang="zh-CN" altLang="zh-CN" sz="3000" b="1" dirty="0" smtClean="0"/>
              <a:t>结构，该结构意为“</a:t>
            </a:r>
            <a:r>
              <a:rPr lang="en-US" altLang="zh-CN" sz="3000" b="1" dirty="0" smtClean="0"/>
              <a:t>____________”</a:t>
            </a:r>
            <a:r>
              <a:rPr lang="zh-CN" altLang="zh-CN" sz="3000" b="1" dirty="0" smtClean="0"/>
              <a:t>，表示程度逐渐加深。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865" y="4742190"/>
            <a:ext cx="10496939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zh-CN" altLang="zh-CN" sz="3000" b="1" dirty="0" smtClean="0"/>
              <a:t>多音节形容词或副词用于表示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越来越</a:t>
            </a:r>
            <a:r>
              <a:rPr lang="en-US" altLang="zh-CN" sz="3000" b="1" dirty="0" smtClean="0"/>
              <a:t>……”</a:t>
            </a:r>
            <a:r>
              <a:rPr lang="zh-CN" altLang="zh-CN" sz="3000" b="1" dirty="0" smtClean="0"/>
              <a:t>时，应为</a:t>
            </a:r>
            <a:r>
              <a:rPr lang="en-US" altLang="zh-CN" sz="3000" b="1" dirty="0" smtClean="0"/>
              <a:t>“____________________</a:t>
            </a:r>
            <a:r>
              <a:rPr lang="zh-CN" altLang="zh-CN" sz="3000" b="1" dirty="0" smtClean="0"/>
              <a:t>＋多音节形容词或副词原级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83080" y="5568696"/>
            <a:ext cx="2190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more and more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0280" y="3014472"/>
            <a:ext cx="315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比较级＋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and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＋比较级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6960" y="3700272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越来越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935" y="1618488"/>
            <a:ext cx="111621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云南</a:t>
            </a:r>
            <a:r>
              <a:rPr lang="en-US" altLang="zh-CN" sz="3000" b="1" dirty="0" smtClean="0"/>
              <a:t>  There are ________ sharing bikes in many cities. So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there will be ________ pollution.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less and less; more and more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less and less; fewer and fewer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 and more; less and less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fewer and fewer; less and less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89534" y="180513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545" y="2194374"/>
            <a:ext cx="11150081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charset="-122"/>
              </a:rPr>
              <a:t>考查形容词比较级连用。根据句意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许多城市的共享单车越来越多，因此，污染会越来越少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可知此题考查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比较级＋</a:t>
            </a:r>
            <a:r>
              <a:rPr lang="en-US" altLang="zh-CN" sz="2600" b="1" dirty="0" smtClean="0">
                <a:ea typeface="仿宋" panose="02010609060101010101" charset="-122"/>
              </a:rPr>
              <a:t>and</a:t>
            </a:r>
            <a:r>
              <a:rPr lang="zh-CN" altLang="zh-CN" sz="2600" b="1" dirty="0" smtClean="0">
                <a:ea typeface="仿宋" panose="02010609060101010101" charset="-122"/>
              </a:rPr>
              <a:t>＋比较级</a:t>
            </a:r>
            <a:r>
              <a:rPr lang="en-US" altLang="zh-CN" sz="2600" b="1" dirty="0" smtClean="0"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ea typeface="仿宋" panose="02010609060101010101" charset="-122"/>
              </a:rPr>
              <a:t>表示</a:t>
            </a:r>
            <a:r>
              <a:rPr lang="en-US" altLang="zh-CN" sz="2600" b="1" dirty="0" smtClean="0"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ea typeface="仿宋" panose="02010609060101010101" charset="-122"/>
              </a:rPr>
              <a:t>越来越</a:t>
            </a:r>
            <a:r>
              <a:rPr lang="en-US" altLang="zh-CN" sz="2600" b="1" dirty="0" smtClean="0">
                <a:ea typeface="仿宋" panose="02010609060101010101" charset="-122"/>
              </a:rPr>
              <a:t>……”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r>
              <a:rPr lang="en-US" altLang="zh-CN" sz="2600" b="1" dirty="0" smtClean="0">
                <a:ea typeface="仿宋" panose="02010609060101010101" charset="-122"/>
              </a:rPr>
              <a:t>bikes</a:t>
            </a:r>
            <a:r>
              <a:rPr lang="zh-CN" altLang="zh-CN" sz="2600" b="1" dirty="0" smtClean="0">
                <a:ea typeface="仿宋" panose="02010609060101010101" charset="-122"/>
              </a:rPr>
              <a:t>是可数名词的复数，前用</a:t>
            </a:r>
            <a:r>
              <a:rPr lang="en-US" altLang="zh-CN" sz="2600" b="1" dirty="0" smtClean="0">
                <a:ea typeface="仿宋" panose="02010609060101010101" charset="-122"/>
              </a:rPr>
              <a:t>many</a:t>
            </a:r>
            <a:r>
              <a:rPr lang="zh-CN" altLang="zh-CN" sz="2600" b="1" dirty="0" smtClean="0">
                <a:ea typeface="仿宋" panose="02010609060101010101" charset="-122"/>
              </a:rPr>
              <a:t>的比较级</a:t>
            </a:r>
            <a:r>
              <a:rPr lang="en-US" altLang="zh-CN" sz="2600" b="1" dirty="0" smtClean="0">
                <a:ea typeface="仿宋" panose="02010609060101010101" charset="-122"/>
              </a:rPr>
              <a:t>more</a:t>
            </a:r>
            <a:r>
              <a:rPr lang="zh-CN" altLang="zh-CN" sz="2600" b="1" dirty="0" smtClean="0">
                <a:ea typeface="仿宋" panose="02010609060101010101" charset="-122"/>
              </a:rPr>
              <a:t>修饰； </a:t>
            </a:r>
            <a:r>
              <a:rPr lang="en-US" altLang="zh-CN" sz="2600" b="1" dirty="0" smtClean="0">
                <a:ea typeface="仿宋" panose="02010609060101010101" charset="-122"/>
              </a:rPr>
              <a:t>pollution</a:t>
            </a:r>
            <a:r>
              <a:rPr lang="zh-CN" altLang="zh-CN" sz="2600" b="1" dirty="0" smtClean="0">
                <a:ea typeface="仿宋" panose="02010609060101010101" charset="-122"/>
              </a:rPr>
              <a:t>是不可数名词，用</a:t>
            </a:r>
            <a:r>
              <a:rPr lang="en-US" altLang="zh-CN" sz="2600" b="1" dirty="0" smtClean="0">
                <a:ea typeface="仿宋" panose="02010609060101010101" charset="-122"/>
              </a:rPr>
              <a:t>little</a:t>
            </a:r>
            <a:r>
              <a:rPr lang="zh-CN" altLang="zh-CN" sz="2600" b="1" dirty="0" smtClean="0">
                <a:ea typeface="仿宋" panose="02010609060101010101" charset="-122"/>
              </a:rPr>
              <a:t>的比较级</a:t>
            </a:r>
            <a:r>
              <a:rPr lang="en-US" altLang="zh-CN" sz="2600" b="1" dirty="0" smtClean="0">
                <a:ea typeface="仿宋" panose="02010609060101010101" charset="-122"/>
              </a:rPr>
              <a:t>less</a:t>
            </a:r>
            <a:r>
              <a:rPr lang="zh-CN" altLang="zh-CN" sz="2600" b="1" dirty="0" smtClean="0">
                <a:ea typeface="仿宋" panose="02010609060101010101" charset="-122"/>
              </a:rPr>
              <a:t>修饰。故选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。</a:t>
            </a:r>
            <a:endParaRPr lang="zh-CN" altLang="en-US" sz="2600" b="1" dirty="0"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909" y="1044907"/>
            <a:ext cx="11096042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lang="en-US" altLang="zh-CN" sz="3200" dirty="0" smtClean="0"/>
              <a:t>   </a:t>
            </a:r>
            <a:r>
              <a:rPr lang="en-US" altLang="zh-CN" sz="3000" b="1" dirty="0" smtClean="0"/>
              <a:t>As a result, pandas may not have a place to live or food to eat.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因此，熊猫可能无处生存，无以为食。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4263" y="3007816"/>
            <a:ext cx="108671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dirty="0" smtClean="0"/>
              <a:t> </a:t>
            </a:r>
            <a:r>
              <a:rPr lang="en-US" altLang="zh-CN" sz="3000" b="1" dirty="0" smtClean="0"/>
              <a:t>(1)______________ 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结果，因此，所以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，用于引出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，通常用在两个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之间。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短语</a:t>
            </a:r>
            <a:r>
              <a:rPr lang="en-US" altLang="zh-CN" sz="3000" b="1" dirty="0" smtClean="0"/>
              <a:t>“have a place to live or food to eat”</a:t>
            </a:r>
            <a:r>
              <a:rPr lang="zh-CN" altLang="zh-CN" sz="3000" b="1" dirty="0" smtClean="0"/>
              <a:t>中的</a:t>
            </a:r>
            <a:r>
              <a:rPr lang="en-US" altLang="zh-CN" sz="3000" b="1" dirty="0" smtClean="0"/>
              <a:t>________________“to live”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“to eat”</a:t>
            </a:r>
            <a:r>
              <a:rPr lang="zh-CN" altLang="zh-CN" sz="3000" b="1" dirty="0" smtClean="0"/>
              <a:t>在句中作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定语。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0736" y="3142488"/>
            <a:ext cx="151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 a result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8784" y="38100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结果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5608" y="38740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句子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5360" y="5209032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动词不定式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19744" y="525890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后置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6928" y="1627632"/>
            <a:ext cx="1120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 (1)</a:t>
            </a:r>
            <a:r>
              <a:rPr lang="zh-CN" altLang="zh-CN" sz="3000" b="1" dirty="0" smtClean="0"/>
              <a:t>他犯了一个大错误，结果失去了工作。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He made a big mistake. ___________,he lost his job.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(2)</a:t>
            </a:r>
            <a:r>
              <a:rPr lang="zh-CN" altLang="zh-CN" sz="3000" b="1" dirty="0" smtClean="0"/>
              <a:t>大学毕业之后，他有许多工作可选。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After he finished college, he had a lot of jobs ____________</a:t>
            </a:r>
            <a:r>
              <a:rPr lang="zh-CN" altLang="zh-CN" sz="3000" b="1" dirty="0" smtClean="0"/>
              <a:t>．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78240" y="3813048"/>
            <a:ext cx="2110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choose from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7088" y="2465832"/>
            <a:ext cx="1581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 a result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645" y="1145491"/>
            <a:ext cx="11096042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lang="en-US" altLang="zh-CN" sz="3200" dirty="0" smtClean="0"/>
              <a:t>    </a:t>
            </a:r>
            <a:r>
              <a:rPr lang="en-US" altLang="zh-CN" sz="3000" b="1" dirty="0" smtClean="0"/>
              <a:t>We should take action right away.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我们应该立刻采取行动。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2990088"/>
            <a:ext cx="10689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(1)take action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“____________”</a:t>
            </a:r>
            <a:r>
              <a:rPr lang="zh-CN" altLang="zh-CN" sz="3000" b="1" dirty="0" smtClean="0"/>
              <a:t>。其中，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为名词，意为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行动；行为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(2)right away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</a:t>
            </a:r>
            <a:r>
              <a:rPr lang="zh-CN" altLang="zh-CN" sz="3000" b="1" dirty="0" smtClean="0"/>
              <a:t>，</a:t>
            </a:r>
            <a:r>
              <a:rPr lang="en-US" altLang="zh-CN" sz="3000" b="1" dirty="0" smtClean="0"/>
              <a:t>________”</a:t>
            </a:r>
            <a:r>
              <a:rPr lang="zh-CN" altLang="zh-CN" sz="3000" b="1" dirty="0" smtClean="0"/>
              <a:t>，相当于</a:t>
            </a:r>
            <a:r>
              <a:rPr lang="en-US" altLang="zh-CN" sz="3000" b="1" dirty="0" smtClean="0"/>
              <a:t>___________ 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immediately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70443" y="3159163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采取行动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96400" y="3142488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2" y="452323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立刻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2576" y="454152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马上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32392" y="4495800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right now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1792" y="1490472"/>
            <a:ext cx="10716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5. (1)</a:t>
            </a:r>
            <a:r>
              <a:rPr lang="zh-CN" altLang="zh-CN" sz="3000" b="1" dirty="0" smtClean="0"/>
              <a:t>我们应该采取行动使我们的校园更干净。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We should _____________________ our school cleaner.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(2)</a:t>
            </a:r>
            <a:r>
              <a:rPr lang="zh-CN" altLang="zh-CN" sz="3000" b="1" dirty="0" smtClean="0"/>
              <a:t>我马上打电话给他。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I will phone him ____________________.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35424" y="3712464"/>
            <a:ext cx="22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right away/now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4592" y="2292096"/>
            <a:ext cx="2757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take action to make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350747" y="1140006"/>
            <a:ext cx="142218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课文回顾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7025" y="124360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" name="Picture 1" descr="导图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991" y="1088136"/>
            <a:ext cx="10689337" cy="55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62672" y="61722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laws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0544" y="1816608"/>
            <a:ext cx="112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growth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04376" y="1395984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mother's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59952" y="2538984"/>
            <a:ext cx="10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began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02608" y="4486656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face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3745992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difficult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967216" y="4568952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mainly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5328" y="5446776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Action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9048" y="5309616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babies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2928" y="5721096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build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65374" y="1134208"/>
          <a:ext cx="10561785" cy="5008549"/>
        </p:xfrm>
        <a:graphic>
          <a:graphicData uri="http://schemas.openxmlformats.org/drawingml/2006/table">
            <a:tbl>
              <a:tblPr/>
              <a:tblGrid>
                <a:gridCol w="741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85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出生，出世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第一次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出生时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一开始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照顾，照料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面临严重问题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生宝宝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08960" y="5404104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babies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4280" y="1286256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be born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2176" y="1990344"/>
            <a:ext cx="2339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for the first time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8480" y="2703576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birth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9608" y="3380232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the beginning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7432" y="4102608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look after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6888" y="4742688"/>
            <a:ext cx="301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face serious problems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80800" y="1406769"/>
          <a:ext cx="10761785" cy="5132697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26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处境危险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制定法律来保护大熊猫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10.take action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11.right away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12.not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 more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13.live on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14.have no place to live __________________</a:t>
                      </a:r>
                      <a:endParaRPr lang="en-US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07608" y="5833872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没有地方居住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2024" y="1697736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 danger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3120" y="2346960"/>
            <a:ext cx="392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 laws to protect pandas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3192" y="302361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采取行动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3755136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立刻，马上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5840" y="4404360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62528" y="5126736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以食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为生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85894" y="1012221"/>
          <a:ext cx="10761785" cy="5080669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希望刚出生时，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熊猫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希望只有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克重，看上去像只小白鼠。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Xi Wang 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 weighed just 100 grams and ____________ a white mouse.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当她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个月大的时候，她学会了照顾自己。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she was 20 months old, she _____________________.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8640" y="2987040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was born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4120" y="3736848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looked like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2424" y="5007864"/>
            <a:ext cx="3612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learnt to look after herself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33718" y="1163102"/>
          <a:ext cx="11162042" cy="5265690"/>
        </p:xfrm>
        <a:graphic>
          <a:graphicData uri="http://schemas.openxmlformats.org/drawingml/2006/table">
            <a:tbl>
              <a:tblPr/>
              <a:tblGrid>
                <a:gridCol w="783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8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56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另外，大熊猫主要以一种特殊的竹子为食。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Also, giant pandas ________ mainly ________ a special kind of bamboo.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然而，竹林正变得越来越少。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However, the bamboo forests are becoming 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97552" y="286816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live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0792" y="288645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0016" y="4989576"/>
            <a:ext cx="2775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smaller and smaller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33718" y="1163102"/>
          <a:ext cx="11183144" cy="5023094"/>
        </p:xfrm>
        <a:graphic>
          <a:graphicData uri="http://schemas.openxmlformats.org/drawingml/2006/table">
            <a:tbl>
              <a:tblPr/>
              <a:tblGrid>
                <a:gridCol w="78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30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因此，熊猫可能无处生存，无以为食。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pandas may not have a place to live or food to eat.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我们应该立刻采取行动。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should ________________ right  away.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如果我们什么也不做，可能很快一只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大熊猫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也不剩了！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we 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soon there may be 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67928" y="5550408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none left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5480" y="2136648"/>
            <a:ext cx="1581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As a result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4824" y="4239768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take action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3304" y="5565648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 nothing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1548" y="1278871"/>
          <a:ext cx="11107314" cy="4471297"/>
        </p:xfrm>
        <a:graphic>
          <a:graphicData uri="http://schemas.openxmlformats.org/drawingml/2006/table">
            <a:tbl>
              <a:tblPr/>
              <a:tblGrid>
                <a:gridCol w="779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7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12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判断正误：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)1.Xi Wang weighed 100 grams at birth.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)2.Eight months later, Xi Wang weighed 8 kilograms.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)3.At first Xi Wang drank her mother's milk.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)4.Giant pandas live mainly on a special kind of bamboo.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)5.There are now only about 1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800 pandas in the wild.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3624" y="440740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2768" y="503834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8008" y="372770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2392" y="226161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9720" y="293217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2352</Words>
  <Application>Microsoft Office PowerPoint</Application>
  <PresentationFormat>宽屏</PresentationFormat>
  <Paragraphs>308</Paragraphs>
  <Slides>39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B93631F559664CF38390C8AB402E4AD9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