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3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C7D7-958D-4F8C-87F8-CC8CC94B9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405B-249A-4F4A-84F3-5B84132F67B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image" Target="../media/image9.jpeg"/></Relationships>
</file>

<file path=ppt/slides/_rels/slide11.xml.rels><?xml version='1.0' encoding='UTF-8' standalone='yes'?>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.xml.rels><?xml version='1.0' encoding='UTF-8' standalone='yes'?>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4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image" Target="../media/image9.jpeg"/></Relationships>
</file>

<file path=ppt/slides/_rels/slide5.xml.rels><?xml version='1.0' encoding='UTF-8' standalone='yes'?>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'1.0' encoding='UTF-8' standalone='yes'?>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9.jpeg"/></Relationships>
</file>

<file path=ppt/slides/_rels/slide7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8.xml.rels><?xml version='1.0' encoding='UTF-8' standalone='yes'?>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image" Target="../media/image9.jpeg"/></Relationships>
</file>

<file path=ppt/slides/_rels/slide9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1677352" y="943822"/>
            <a:ext cx="1604000" cy="1603998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23"/>
          <a:stretch>
            <a:fillRect/>
          </a:stretch>
        </p:blipFill>
        <p:spPr>
          <a:xfrm flipH="1">
            <a:off x="1599242" y="1851670"/>
            <a:ext cx="2252678" cy="7700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786534" y="1059582"/>
            <a:ext cx="3449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自我介绍</a:t>
            </a:r>
            <a:endParaRPr lang="zh-CN" alt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84650" y="2058670"/>
            <a:ext cx="3444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方正卡通简体" pitchFamily="65" charset="-122"/>
                <a:ea typeface="方正卡通简体" pitchFamily="65" charset="-122"/>
              </a:rPr>
              <a:t>五三班   小Q</a:t>
            </a:r>
            <a:endParaRPr lang="zh-CN" altLang="en-US" sz="3200" dirty="0">
              <a:solidFill>
                <a:srgbClr val="FF0000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pic>
        <p:nvPicPr>
          <p:cNvPr id="32" name="Picture 6" descr="C:\Users\Administrator\Desktop\t\a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330756"/>
            <a:ext cx="2718905" cy="16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6497" y="432441"/>
            <a:ext cx="1433944" cy="140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t\r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08570"/>
            <a:ext cx="1969963" cy="183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Administrator\Desktop\t\a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88" y="-507950"/>
            <a:ext cx="2626132" cy="19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七公主 - 牛奶歌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2445" y="-11175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3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accel="50000" fill="hold" nodeType="withEffect" p14:presetBounceEnd="77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 p14:bounceEnd="77000">
                                          <p:cBhvr>
                                            <p:cTn id="3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5" presetClass="path" presetSubtype="0" accel="50000" fill="hold" nodeType="withEffect" p14:presetBounceEnd="35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 p14:bounceEnd="35000">
                                          <p:cBhvr>
                                            <p:cTn id="4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accel="50000" fill="hold" nodeType="with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 p14:bounceEnd="90000">
                                          <p:cBhvr>
                                            <p:cTn id="4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4.81481E-6 C -0.01493 0.00679 -0.03107 0.01173 -0.04687 0.01698 C -0.06232 0.02161 -0.07777 0.02933 -0.09253 0.0355 C -0.10989 0.04321 -0.12934 0.04846 -0.14774 0.05371 C -0.16336 0.05772 -0.1776 0.0676 -0.19357 0.0713 C -0.21197 0.07562 -0.23315 0.07531 -0.2519 0.07593 C -0.2651 0.07871 -0.27899 0.08087 -0.29236 0.08179 C -0.31614 0.08612 -0.34097 0.08797 -0.3651 0.0892 C -0.37274 0.09044 -0.37968 0.09105 -0.38715 0.09291 C -0.40381 0.09229 -0.41718 0.09136 -0.43281 0.08766 C -0.43715 0.08303 -0.44288 0.08025 -0.44739 0.07593 C -0.45538 0.06914 -0.4592 0.05865 -0.46701 0.05155 C -0.47048 0.04846 -0.47482 0.04538 -0.47847 0.04198 C -0.48298 0.03797 -0.48593 0.03149 -0.4901 0.02717 C -0.49444 0.02192 -0.50208 0.01729 -0.50868 0.01389 C -0.51909 0.00926 -0.55815 0.00679 -0.57118 0.00649 C -0.61163 0.00618 -0.65243 0.00618 -0.69288 0.00556 C -0.70746 0.00402 -0.7217 0.00278 -0.73628 0.00155 C -0.74618 0.00031 -0.75486 -0.00092 -0.76458 -0.00154 C -0.80069 -0.00154 -0.8368 -0.00154 -0.87274 -0.00092 C -0.88038 -0.00092 -0.8901 0.00093 -0.89774 0.00155 C -0.90364 0.00278 -0.91545 0.00463 -0.91545 0.00494 C -0.91892 0.00587 -0.92222 0.00649 -0.92586 0.00741 C -0.92795 0.01112 -0.92916 0.01112 -0.93229 0.01389 L -1.11215 0.08766 L -1.18454 0.09723 L -1.31684 0.09044 " pathEditMode="relative" rAng="0" ptsTypes="fffffffffffffffffffffffAAAA">
                                          <p:cBhvr>
                                            <p:cTn id="45" dur="1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33" y="47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28" grpId="0" animBg="1"/>
          <p:bldP spid="30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3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5" presetClass="path" presetSubtype="0" ac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4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4.81481E-6 C -0.01493 0.00679 -0.03107 0.01173 -0.04687 0.01698 C -0.06232 0.02161 -0.07777 0.02933 -0.09253 0.0355 C -0.10989 0.04321 -0.12934 0.04846 -0.14774 0.05371 C -0.16336 0.05772 -0.1776 0.0676 -0.19357 0.0713 C -0.21197 0.07562 -0.23315 0.07531 -0.2519 0.07593 C -0.2651 0.07871 -0.27899 0.08087 -0.29236 0.08179 C -0.31614 0.08612 -0.34097 0.08797 -0.3651 0.0892 C -0.37274 0.09044 -0.37968 0.09105 -0.38715 0.09291 C -0.40381 0.09229 -0.41718 0.09136 -0.43281 0.08766 C -0.43715 0.08303 -0.44288 0.08025 -0.44739 0.07593 C -0.45538 0.06914 -0.4592 0.05865 -0.46701 0.05155 C -0.47048 0.04846 -0.47482 0.04538 -0.47847 0.04198 C -0.48298 0.03797 -0.48593 0.03149 -0.4901 0.02717 C -0.49444 0.02192 -0.50208 0.01729 -0.50868 0.01389 C -0.51909 0.00926 -0.55815 0.00679 -0.57118 0.00649 C -0.61163 0.00618 -0.65243 0.00618 -0.69288 0.00556 C -0.70746 0.00402 -0.7217 0.00278 -0.73628 0.00155 C -0.74618 0.00031 -0.75486 -0.00092 -0.76458 -0.00154 C -0.80069 -0.00154 -0.8368 -0.00154 -0.87274 -0.00092 C -0.88038 -0.00092 -0.8901 0.00093 -0.89774 0.00155 C -0.90364 0.00278 -0.91545 0.00463 -0.91545 0.00494 C -0.91892 0.00587 -0.92222 0.00649 -0.92586 0.00741 C -0.92795 0.01112 -0.92916 0.01112 -0.93229 0.01389 L -1.11215 0.08766 L -1.18454 0.09723 L -1.31684 0.09044 " pathEditMode="relative" rAng="0" ptsTypes="fffffffffffffffffffffffAAAA">
                                          <p:cBhvr>
                                            <p:cTn id="45" dur="1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33" y="47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28" grpId="0" animBg="1"/>
          <p:bldP spid="30" grpId="0"/>
          <p:bldP spid="3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竞选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感言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111405" cy="4582547"/>
          </a:xfrm>
          <a:prstGeom prst="rect">
            <a:avLst/>
          </a:prstGeom>
        </p:spPr>
      </p:pic>
      <p:sp>
        <p:nvSpPr>
          <p:cNvPr id="9" name="Rectangle 7"/>
          <p:cNvSpPr/>
          <p:nvPr/>
        </p:nvSpPr>
        <p:spPr bwMode="auto">
          <a:xfrm>
            <a:off x="2152843" y="1373120"/>
            <a:ext cx="4028838" cy="19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尊敬的老师、亲爱的同学：</a:t>
            </a:r>
            <a:endParaRPr lang="zh-CN" altLang="en-US" sz="800" kern="0" spc="300" dirty="0">
              <a:solidFill>
                <a:srgbClr val="FF9900"/>
              </a:solidFill>
              <a:latin typeface="方正卡通简体" pitchFamily="65" charset="-122"/>
              <a:ea typeface="方正卡通简体" pitchFamily="65" charset="-122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     假如我是大队长，我会首先树立服务意识。热爱和关心每一个队员，真心实意地为他们服务，帮助队员克服困难，共渡难关，勤勤恳恳，任劳任怨。</a:t>
            </a:r>
            <a:endParaRPr lang="zh-CN" altLang="en-US" sz="800" kern="0" spc="300" dirty="0">
              <a:solidFill>
                <a:srgbClr val="FF9900"/>
              </a:solidFill>
              <a:latin typeface="方正卡通简体" pitchFamily="65" charset="-122"/>
              <a:ea typeface="方正卡通简体" pitchFamily="65" charset="-122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其次，</a:t>
            </a:r>
            <a:endParaRPr lang="zh-CN" altLang="en-US" sz="800" kern="0" spc="300" dirty="0">
              <a:solidFill>
                <a:srgbClr val="FF9900"/>
              </a:solidFill>
              <a:latin typeface="方正卡通简体" pitchFamily="65" charset="-122"/>
              <a:ea typeface="方正卡通简体" pitchFamily="65" charset="-122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在大队部的领导下开展好丰富多彩的少先队活动，让每一个队员都能在少先队组织中愉快的生活，不断的进步。我</a:t>
            </a:r>
            <a:endParaRPr lang="zh-CN" altLang="en-US" sz="800" kern="0" spc="300" dirty="0">
              <a:solidFill>
                <a:srgbClr val="FF9900"/>
              </a:solidFill>
              <a:latin typeface="方正卡通简体" pitchFamily="65" charset="-122"/>
              <a:ea typeface="方正卡通简体" pitchFamily="65" charset="-122"/>
              <a:cs typeface="Lato Light" charset="0"/>
              <a:sym typeface="Lato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要树立“榜样”意识。要时时处处严格要求自己，以身作则，要求队员做到的，自己首先要做好。学习上，刻苦认真</a:t>
            </a:r>
            <a:r>
              <a:rPr lang="en-US" altLang="zh-CN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;</a:t>
            </a:r>
            <a:r>
              <a:rPr lang="zh-CN" altLang="en-US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生活上，勤俭节约</a:t>
            </a:r>
            <a:r>
              <a:rPr lang="en-US" altLang="zh-CN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;</a:t>
            </a:r>
            <a:r>
              <a:rPr lang="zh-CN" altLang="en-US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工作上，冲锋在前。如果竞选成功，我将用旺盛的精力、清醒的头脑来做好这项工作，我将广泛了解大家的愿望，虚心听取各种意见，主动搜集各种反映，有事与大家商量，与大家一起学习，一起成长</a:t>
            </a:r>
            <a:r>
              <a:rPr lang="en-US" altLang="zh-CN" sz="800" kern="0" spc="300" dirty="0">
                <a:solidFill>
                  <a:srgbClr val="FF9900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!</a:t>
            </a:r>
            <a:endParaRPr lang="en-US" altLang="zh-CN" sz="800" kern="0" spc="300" dirty="0">
              <a:solidFill>
                <a:srgbClr val="FF9900"/>
              </a:solidFill>
              <a:latin typeface="方正卡通简体" pitchFamily="65" charset="-122"/>
              <a:ea typeface="方正卡通简体" pitchFamily="65" charset="-122"/>
              <a:cs typeface="Lato Light" charset="0"/>
              <a:sym typeface="Lato Light" charset="0"/>
            </a:endParaRPr>
          </a:p>
        </p:txBody>
      </p:sp>
      <p:pic>
        <p:nvPicPr>
          <p:cNvPr id="10" name="Picture 6" descr="C:\Users\Administrator\Desktop\t\a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330756"/>
            <a:ext cx="2718905" cy="16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6497" y="432441"/>
            <a:ext cx="1433944" cy="140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istrator\Desktop\t\a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88" y="-507950"/>
            <a:ext cx="2626132" cy="19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39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fill="hold" nodeType="withEffect" p14:presetBounceEnd="77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 p14:bounceEnd="77000">
                                          <p:cBhvr>
                                            <p:cTn id="2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accel="50000" fill="hold" nodeType="withEffect" p14:presetBounceEnd="35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 p14:bounceEnd="35000">
                                          <p:cBhvr>
                                            <p:cTn id="2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accel="50000" fill="hold" nodeType="with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-0.39341 9.87654E-7 " pathEditMode="relative" rAng="0" ptsTypes="AA" p14:bounceEnd="90000">
                                          <p:cBhvr>
                                            <p:cTn id="3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6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4.81481E-6 C -0.01493 0.00679 -0.03107 0.01173 -0.04687 0.01698 C -0.06232 0.02161 -0.07777 0.02933 -0.09253 0.0355 C -0.10989 0.04321 -0.12934 0.04846 -0.14774 0.05371 C -0.16336 0.05772 -0.1776 0.0676 -0.19357 0.0713 C -0.21197 0.07562 -0.23315 0.07531 -0.2519 0.07593 C -0.2651 0.07871 -0.27899 0.08087 -0.29236 0.08179 C -0.31614 0.08612 -0.34097 0.08797 -0.3651 0.0892 C -0.37274 0.09044 -0.37968 0.09105 -0.38715 0.09291 C -0.40381 0.09229 -0.41718 0.09136 -0.43281 0.08766 C -0.43715 0.08303 -0.44288 0.08025 -0.44739 0.07593 C -0.45538 0.06914 -0.4592 0.05865 -0.46701 0.05155 C -0.47048 0.04846 -0.47482 0.04538 -0.47847 0.04198 C -0.48298 0.03797 -0.48593 0.03149 -0.4901 0.02717 C -0.49444 0.02192 -0.50208 0.01729 -0.50868 0.01389 C -0.51909 0.00926 -0.55815 0.00679 -0.57118 0.00649 C -0.61163 0.00618 -0.65243 0.00618 -0.69288 0.00556 C -0.70746 0.00402 -0.7217 0.00278 -0.73628 0.00155 C -0.74618 0.00031 -0.75486 -0.00092 -0.76458 -0.00154 C -0.80069 -0.00154 -0.8368 -0.00154 -0.87274 -0.00092 C -0.88038 -0.00092 -0.8901 0.00093 -0.89774 0.00155 C -0.90364 0.00278 -0.91545 0.00463 -0.91545 0.00494 C -0.91892 0.00587 -0.92222 0.00649 -0.92586 0.00741 C -0.92795 0.01112 -0.92916 0.01112 -0.93229 0.01389 L -1.11215 0.08766 L -1.18454 0.09723 L -1.31684 0.09044 " pathEditMode="relative" rAng="0" ptsTypes="fffffffffffffffffffffffAAAA">
                                          <p:cBhvr>
                                            <p:cTn id="33" dur="1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33" y="47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1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39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ac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-0.39341 9.87654E-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6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4.81481E-6 C -0.01493 0.00679 -0.03107 0.01173 -0.04687 0.01698 C -0.06232 0.02161 -0.07777 0.02933 -0.09253 0.0355 C -0.10989 0.04321 -0.12934 0.04846 -0.14774 0.05371 C -0.16336 0.05772 -0.1776 0.0676 -0.19357 0.0713 C -0.21197 0.07562 -0.23315 0.07531 -0.2519 0.07593 C -0.2651 0.07871 -0.27899 0.08087 -0.29236 0.08179 C -0.31614 0.08612 -0.34097 0.08797 -0.3651 0.0892 C -0.37274 0.09044 -0.37968 0.09105 -0.38715 0.09291 C -0.40381 0.09229 -0.41718 0.09136 -0.43281 0.08766 C -0.43715 0.08303 -0.44288 0.08025 -0.44739 0.07593 C -0.45538 0.06914 -0.4592 0.05865 -0.46701 0.05155 C -0.47048 0.04846 -0.47482 0.04538 -0.47847 0.04198 C -0.48298 0.03797 -0.48593 0.03149 -0.4901 0.02717 C -0.49444 0.02192 -0.50208 0.01729 -0.50868 0.01389 C -0.51909 0.00926 -0.55815 0.00679 -0.57118 0.00649 C -0.61163 0.00618 -0.65243 0.00618 -0.69288 0.00556 C -0.70746 0.00402 -0.7217 0.00278 -0.73628 0.00155 C -0.74618 0.00031 -0.75486 -0.00092 -0.76458 -0.00154 C -0.80069 -0.00154 -0.8368 -0.00154 -0.87274 -0.00092 C -0.88038 -0.00092 -0.8901 0.00093 -0.89774 0.00155 C -0.90364 0.00278 -0.91545 0.00463 -0.91545 0.00494 C -0.91892 0.00587 -0.92222 0.00649 -0.92586 0.00741 C -0.92795 0.01112 -0.92916 0.01112 -0.93229 0.01389 L -1.11215 0.08766 L -1.18454 0.09723 L -1.31684 0.09044 " pathEditMode="relative" rAng="0" ptsTypes="fffffffffffffffffffffffAAAA">
                                          <p:cBhvr>
                                            <p:cTn id="33" dur="1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33" y="47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6" descr="C:\Users\Administrator\Desktop\t\a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330756"/>
            <a:ext cx="2718905" cy="16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6497" y="432441"/>
            <a:ext cx="1433944" cy="140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t\r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84" y="0"/>
            <a:ext cx="1969963" cy="183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1876721" y="-452586"/>
            <a:ext cx="5769836" cy="4147069"/>
            <a:chOff x="1763688" y="-233401"/>
            <a:chExt cx="5769836" cy="4147069"/>
          </a:xfrm>
        </p:grpSpPr>
        <p:pic>
          <p:nvPicPr>
            <p:cNvPr id="25" name="Picture 9" descr="C:\Users\Administrator\Desktop\Nipic_18024368_2014031008520120511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-233401"/>
              <a:ext cx="5769836" cy="414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1"/>
            <p:cNvSpPr>
              <a:spLocks noChangeArrowheads="1"/>
            </p:cNvSpPr>
            <p:nvPr/>
          </p:nvSpPr>
          <p:spPr bwMode="auto">
            <a:xfrm>
              <a:off x="2575015" y="1347614"/>
              <a:ext cx="4085217" cy="155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009" tIns="36005" rIns="72009" bIns="36005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rgbClr val="FF6600"/>
                  </a:solidFill>
                  <a:latin typeface="方正卡通简体" pitchFamily="65" charset="-122"/>
                  <a:ea typeface="方正卡通简体" pitchFamily="65" charset="-122"/>
                  <a:sym typeface="微软雅黑" panose="020B0503020204020204" pitchFamily="34" charset="-122"/>
                </a:rPr>
                <a:t>请投我一票</a:t>
              </a:r>
              <a:r>
                <a:rPr lang="en-US" altLang="zh-CN" sz="4800" b="1" dirty="0">
                  <a:solidFill>
                    <a:srgbClr val="FF6600"/>
                  </a:solidFill>
                  <a:latin typeface="方正卡通简体" pitchFamily="65" charset="-122"/>
                  <a:ea typeface="方正卡通简体" pitchFamily="65" charset="-122"/>
                  <a:sym typeface="微软雅黑" panose="020B0503020204020204" pitchFamily="34" charset="-122"/>
                </a:rPr>
                <a:t>!</a:t>
              </a:r>
              <a:endParaRPr lang="en-US" altLang="zh-CN" sz="48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4800" b="1" dirty="0">
                  <a:solidFill>
                    <a:srgbClr val="FF6600"/>
                  </a:solidFill>
                  <a:latin typeface="方正卡通简体" pitchFamily="65" charset="-122"/>
                  <a:ea typeface="方正卡通简体" pitchFamily="65" charset="-122"/>
                  <a:sym typeface="微软雅黑" panose="020B0503020204020204" pitchFamily="34" charset="-122"/>
                </a:rPr>
                <a:t>我会做得更好</a:t>
              </a:r>
              <a:endParaRPr lang="en-US" altLang="zh-CN" sz="48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23" name="Picture 7" descr="C:\Users\Administrator\Desktop\t\a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88" y="-507950"/>
            <a:ext cx="2626132" cy="19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0">
        <p14:honeycomb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1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accel="50000" fill="hold" nodeType="withEffect" p14:presetBounceEnd="77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 p14:bounceEnd="77000">
                                          <p:cBhvr>
                                            <p:cTn id="2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accel="50000" fill="hold" nodeType="withEffect" p14:presetBounceEnd="35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 p14:bounceEnd="35000">
                                          <p:cBhvr>
                                            <p:cTn id="2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fill="hold" nodeType="with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 p14:bounceEnd="90000"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4.81481E-6 C -0.01493 0.00679 -0.03107 0.01173 -0.04687 0.01698 C -0.06232 0.02161 -0.07777 0.02933 -0.09253 0.0355 C -0.10989 0.04321 -0.12934 0.04846 -0.14774 0.05371 C -0.16336 0.05772 -0.1776 0.0676 -0.19357 0.0713 C -0.21197 0.07562 -0.23315 0.07531 -0.2519 0.07593 C -0.2651 0.07871 -0.27899 0.08087 -0.29236 0.08179 C -0.31614 0.08612 -0.34097 0.08797 -0.3651 0.0892 C -0.37274 0.09044 -0.37968 0.09105 -0.38715 0.09291 C -0.40381 0.09229 -0.41718 0.09136 -0.43281 0.08766 C -0.43715 0.08303 -0.44288 0.08025 -0.44739 0.07593 C -0.45538 0.06914 -0.4592 0.05865 -0.46701 0.05155 C -0.47048 0.04846 -0.47482 0.04538 -0.47847 0.04198 C -0.48298 0.03797 -0.48593 0.03149 -0.4901 0.02717 C -0.49444 0.02192 -0.50208 0.01729 -0.50868 0.01389 C -0.51909 0.00926 -0.55815 0.00679 -0.57118 0.00649 C -0.61163 0.00618 -0.65243 0.00618 -0.69288 0.00556 C -0.70746 0.00402 -0.7217 0.00278 -0.73628 0.00155 C -0.74618 0.00031 -0.75486 -0.00092 -0.76458 -0.00154 C -0.80069 -0.00154 -0.8368 -0.00154 -0.87274 -0.00092 C -0.88038 -0.00092 -0.8901 0.00093 -0.89774 0.00155 C -0.90364 0.00278 -0.91545 0.00463 -0.91545 0.00494 C -0.91892 0.00587 -0.92222 0.00649 -0.92586 0.00741 C -0.92795 0.01112 -0.92916 0.01112 -0.93229 0.01389 L -1.11215 0.08766 L -1.18454 0.09723 L -1.31684 0.09044 " pathEditMode="relative" rAng="0" ptsTypes="fffffffffffffffffffffffAAAA">
                                          <p:cBhvr>
                                            <p:cTn id="30" dur="1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33" y="47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1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ac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4.72222E-6 -4.81481E-6 C -0.01493 0.00679 -0.03107 0.01173 -0.04687 0.01698 C -0.06232 0.02161 -0.07777 0.02933 -0.09253 0.0355 C -0.10989 0.04321 -0.12934 0.04846 -0.14774 0.05371 C -0.16336 0.05772 -0.1776 0.0676 -0.19357 0.0713 C -0.21197 0.07562 -0.23315 0.07531 -0.2519 0.07593 C -0.2651 0.07871 -0.27899 0.08087 -0.29236 0.08179 C -0.31614 0.08612 -0.34097 0.08797 -0.3651 0.0892 C -0.37274 0.09044 -0.37968 0.09105 -0.38715 0.09291 C -0.40381 0.09229 -0.41718 0.09136 -0.43281 0.08766 C -0.43715 0.08303 -0.44288 0.08025 -0.44739 0.07593 C -0.45538 0.06914 -0.4592 0.05865 -0.46701 0.05155 C -0.47048 0.04846 -0.47482 0.04538 -0.47847 0.04198 C -0.48298 0.03797 -0.48593 0.03149 -0.4901 0.02717 C -0.49444 0.02192 -0.50208 0.01729 -0.50868 0.01389 C -0.51909 0.00926 -0.55815 0.00679 -0.57118 0.00649 C -0.61163 0.00618 -0.65243 0.00618 -0.69288 0.00556 C -0.70746 0.00402 -0.7217 0.00278 -0.73628 0.00155 C -0.74618 0.00031 -0.75486 -0.00092 -0.76458 -0.00154 C -0.80069 -0.00154 -0.8368 -0.00154 -0.87274 -0.00092 C -0.88038 -0.00092 -0.8901 0.00093 -0.89774 0.00155 C -0.90364 0.00278 -0.91545 0.00463 -0.91545 0.00494 C -0.91892 0.00587 -0.92222 0.00649 -0.92586 0.00741 C -0.92795 0.01112 -0.92916 0.01112 -0.93229 0.01389 L -1.11215 0.08766 L -1.18454 0.09723 L -1.31684 0.09044 " pathEditMode="relative" rAng="0" ptsTypes="fffffffffffffffffffffffAAAA">
                                          <p:cBhvr>
                                            <p:cTn id="30" dur="1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833" y="47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-707312"/>
            <a:ext cx="3852936" cy="39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Desktop\t\a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5649" y="1779662"/>
            <a:ext cx="3611240" cy="26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istrator\Desktop\t\a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785" y="-596602"/>
            <a:ext cx="2718905" cy="16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2520" y="1563638"/>
            <a:ext cx="1433944" cy="140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/>
          <p:cNvSpPr/>
          <p:nvPr/>
        </p:nvSpPr>
        <p:spPr>
          <a:xfrm>
            <a:off x="6455155" y="753443"/>
            <a:ext cx="1870138" cy="187013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1763688" y="771550"/>
            <a:ext cx="4104456" cy="1711958"/>
          </a:xfrm>
          <a:prstGeom prst="rect">
            <a:avLst/>
          </a:prstGeom>
          <a:noFill/>
        </p:spPr>
        <p:txBody>
          <a:bodyPr lIns="65023" tIns="32511" rIns="65023" bIns="32511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62A51D"/>
                </a:soli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同学们好！老师好！</a:t>
            </a:r>
            <a:endParaRPr lang="zh-CN" altLang="en-US" dirty="0">
              <a:solidFill>
                <a:srgbClr val="62A51D"/>
              </a:soli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62A51D"/>
                </a:soli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  </a:t>
            </a:r>
            <a:r>
              <a:rPr lang="zh-CN" altLang="en-US" sz="1200" dirty="0">
                <a:solidFill>
                  <a:srgbClr val="62A51D"/>
                </a:soli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       我是五三班的小Q。三年来，在老师的辛勤培育教导下，我长大了，连年被评为“三好”学生和优秀班干部。老师给我的评价是：做事认真、主动，组织能力强；同学们给我的评价是学习成绩好，举止大方；我给自己的评价是：充满自信，喜欢挑战，于奉献。</a:t>
            </a:r>
            <a:endParaRPr lang="zh-CN" altLang="en-US" sz="1200" dirty="0">
              <a:solidFill>
                <a:srgbClr val="62A51D"/>
              </a:soli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62A51D"/>
                </a:soli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        作为一名光荣的少先队员</a:t>
            </a:r>
            <a:r>
              <a:rPr lang="en-US" altLang="zh-CN" sz="1200" dirty="0">
                <a:solidFill>
                  <a:srgbClr val="62A51D"/>
                </a:soli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,</a:t>
            </a:r>
            <a:r>
              <a:rPr lang="zh-CN" altLang="en-US" sz="1200" dirty="0">
                <a:solidFill>
                  <a:srgbClr val="62A51D"/>
                </a:soli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能生活在这样一个充满活力的大集体中，我感到无比的光荣和自豪。为了能更好的为同学们服务、更全面的为红领巾增光添色，我参加了这次大队长竞选活动。</a:t>
            </a:r>
            <a:endParaRPr lang="zh-CN" altLang="en-US" sz="1200" dirty="0">
              <a:solidFill>
                <a:srgbClr val="62A51D"/>
              </a:soli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rgbClr val="62A51D"/>
                </a:soli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 </a:t>
            </a:r>
            <a:endParaRPr lang="en-US" altLang="zh-CN" sz="1200" dirty="0">
              <a:solidFill>
                <a:srgbClr val="62A51D"/>
              </a:soli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3" presetClass="path" presetSubtype="0" accel="50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44708E-6 L 1.55295 -1.44708E-6 " pathEditMode="relative" rAng="0" ptsTypes="AA" p14:bounceEnd="52000">
                                          <p:cBhvr>
                                            <p:cTn id="1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3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accel="50000" fill="hold" nodeType="withEffect" p14:presetBounceEnd="77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 p14:bounceEnd="77000">
                                          <p:cBhvr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fill="hold" nodeType="withEffect" p14:presetBounceEnd="35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 p14:bounceEnd="35000">
                                          <p:cBhvr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accel="50000" fill="hold" nodeType="withEffect" p14:presetBounceEnd="9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4.75162E-6 L -1.28334 -4.75162E-6 " pathEditMode="relative" rAng="0" ptsTypes="AA" p14:bounceEnd="90000">
                                          <p:cBhvr>
                                            <p:cTn id="22" dur="4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3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44708E-6 L 1.55295 -1.44708E-6 " pathEditMode="relative" rAng="0" ptsTypes="AA">
                                          <p:cBhvr>
                                            <p:cTn id="1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3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3" presetClass="path" presetSubtype="0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6 9.87654E-7 L 0.30017 9.87654E-7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ac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30017 9.87654E-7 L 0.25295 9.87654E-7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-4.75162E-6 L -1.28334 -4.75162E-6 " pathEditMode="relative" rAng="0" ptsTypes="AA">
                                          <p:cBhvr>
                                            <p:cTn id="22" dur="4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我的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爱好</a:t>
            </a:r>
            <a:endParaRPr lang="zh-CN" altLang="en-US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801" y="461728"/>
            <a:ext cx="2194933" cy="21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1209" y="1707654"/>
            <a:ext cx="2194933" cy="21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20280" y="128185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卡通简体" pitchFamily="65" charset="-122"/>
                <a:ea typeface="方正卡通简体" pitchFamily="65" charset="-122"/>
              </a:rPr>
              <a:t>踢足球</a:t>
            </a:r>
            <a:endParaRPr lang="zh-CN" altLang="en-US" dirty="0"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0574" y="260558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卡通简体" pitchFamily="65" charset="-122"/>
                <a:ea typeface="方正卡通简体" pitchFamily="65" charset="-122"/>
              </a:rPr>
              <a:t>跑步</a:t>
            </a:r>
            <a:endParaRPr lang="zh-CN" altLang="en-US" dirty="0">
              <a:latin typeface="方正卡通简体" pitchFamily="65" charset="-122"/>
              <a:ea typeface="方正卡通简体" pitchFamily="65" charset="-122"/>
            </a:endParaRPr>
          </a:p>
        </p:txBody>
      </p:sp>
      <p:pic>
        <p:nvPicPr>
          <p:cNvPr id="15" name="Picture 3" descr="C:\Users\Administrator\Desktop\Nipic_12106414_201511040320471808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48" y="1380748"/>
            <a:ext cx="5136758" cy="251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9315" y="411510"/>
            <a:ext cx="2194933" cy="21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78680" y="128369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方正卡通简体" pitchFamily="65" charset="-122"/>
                <a:ea typeface="方正卡通简体" pitchFamily="65" charset="-122"/>
              </a:rPr>
              <a:t>书法</a:t>
            </a:r>
            <a:endParaRPr lang="zh-CN" altLang="en-US" dirty="0">
              <a:latin typeface="方正卡通简体" pitchFamily="65" charset="-122"/>
              <a:ea typeface="方正卡通简体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我的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性格</a:t>
            </a:r>
            <a:endParaRPr lang="zh-CN" altLang="en-US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55061" y="1255242"/>
            <a:ext cx="4607652" cy="1671742"/>
            <a:chOff x="2694370" y="3063330"/>
            <a:chExt cx="5180836" cy="1879704"/>
          </a:xfrm>
        </p:grpSpPr>
        <p:pic>
          <p:nvPicPr>
            <p:cNvPr id="8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694370" y="3063330"/>
              <a:ext cx="5180836" cy="187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3162936" y="3861913"/>
              <a:ext cx="3823419" cy="40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640" tIns="40820" rIns="81640" bIns="40820">
              <a:spAutoFit/>
            </a:bodyPr>
            <a:lstStyle>
              <a:lvl1pPr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1pPr>
              <a:lvl2pPr marL="742950" indent="-28575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2pPr>
              <a:lvl3pPr marL="1143000" indent="-22860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3pPr>
              <a:lvl4pPr marL="1600200" indent="-22860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4pPr>
              <a:lvl5pPr marL="2057400" indent="-22860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5pPr>
              <a:lvl6pPr marL="25146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6pPr>
              <a:lvl7pPr marL="29718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7pPr>
              <a:lvl8pPr marL="34290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8pPr>
              <a:lvl9pPr marL="38862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180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卡通简体" pitchFamily="65" charset="-122"/>
                  <a:ea typeface="方正卡通简体" pitchFamily="65" charset="-122"/>
                </a:rPr>
                <a:t>我是一个性格开朗的人</a:t>
              </a:r>
              <a:endParaRPr lang="zh-CN" altLang="en-US" sz="18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1520" y="483518"/>
            <a:ext cx="4680520" cy="1554064"/>
            <a:chOff x="977599" y="3485406"/>
            <a:chExt cx="4680520" cy="1554064"/>
          </a:xfrm>
        </p:grpSpPr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7599" y="3485406"/>
              <a:ext cx="4283308" cy="155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2394527" y="4113114"/>
              <a:ext cx="3263592" cy="35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1640" tIns="40820" rIns="81640" bIns="40820">
              <a:spAutoFit/>
            </a:bodyPr>
            <a:lstStyle>
              <a:lvl1pPr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1pPr>
              <a:lvl2pPr marL="742950" indent="-28575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2pPr>
              <a:lvl3pPr marL="1143000" indent="-22860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3pPr>
              <a:lvl4pPr marL="1600200" indent="-22860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4pPr>
              <a:lvl5pPr marL="2057400" indent="-228600" defTabSz="815975" eaLnBrk="0" hangingPunct="0"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5pPr>
              <a:lvl6pPr marL="25146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6pPr>
              <a:lvl7pPr marL="29718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7pPr>
              <a:lvl8pPr marL="34290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8pPr>
              <a:lvl9pPr marL="3886200" indent="-228600" algn="ctr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1600" baseline="-25000">
                  <a:solidFill>
                    <a:schemeClr val="tx1"/>
                  </a:solidFill>
                  <a:latin typeface="Arial" panose="020B0604020202020204" pitchFamily="34" charset="0"/>
                  <a:ea typeface="中國龍毛隸書" pitchFamily="49" charset="-12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zh-CN" altLang="en-US" sz="180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卡通简体" pitchFamily="65" charset="-122"/>
                  <a:ea typeface="方正卡通简体" pitchFamily="65" charset="-122"/>
                </a:rPr>
                <a:t>我是一个积极向上的人</a:t>
              </a:r>
              <a:endParaRPr lang="zh-CN" altLang="en-US" sz="18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我的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生活</a:t>
            </a:r>
            <a:endParaRPr lang="zh-CN" altLang="en-US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flipH="1">
            <a:off x="0" y="-236562"/>
            <a:ext cx="8007771" cy="4047248"/>
            <a:chOff x="-464379" y="119493"/>
            <a:chExt cx="10182260" cy="514626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4379" y="119493"/>
              <a:ext cx="10182260" cy="5146268"/>
            </a:xfrm>
            <a:prstGeom prst="rect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>
              <a:off x="3526937" y="2695281"/>
              <a:ext cx="1728192" cy="1728192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187624" y="2405711"/>
              <a:ext cx="1728192" cy="1728192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6228184" y="2427734"/>
              <a:ext cx="1728192" cy="1728192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682"/>
                                  </p:stCondLst>
                                  <p:childTnLst>
                                    <p:animRot by="120000">
                                      <p:cBhvr>
                                        <p:cTn id="21" dur="3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764" fill="hold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764" fill="hold">
                                          <p:stCondLst>
                                            <p:cond delay="15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764" fill="hold">
                                          <p:stCondLst>
                                            <p:cond delay="229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764" fill="hold">
                                          <p:stCondLst>
                                            <p:cond delay="30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我的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理想</a:t>
            </a:r>
            <a:endParaRPr lang="zh-CN" altLang="en-US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3" descr="C:\Users\Administrator\Desktop\Nipic_12106414_201511040320471808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48" y="1380748"/>
            <a:ext cx="5136758" cy="251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668" y="-191988"/>
            <a:ext cx="4896544" cy="408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/>
          <p:cNvSpPr>
            <a:spLocks noChangeArrowheads="1"/>
          </p:cNvSpPr>
          <p:nvPr/>
        </p:nvSpPr>
        <p:spPr bwMode="auto">
          <a:xfrm>
            <a:off x="1763688" y="1832381"/>
            <a:ext cx="2825948" cy="93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800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当一名宇航员</a:t>
            </a:r>
            <a:endParaRPr lang="en-US" altLang="zh-CN" sz="2800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飞上月球</a:t>
            </a:r>
            <a:endParaRPr lang="zh-CN" altLang="en-US" sz="2800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18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18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竞选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目标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5447" y="751559"/>
            <a:ext cx="2487122" cy="1610634"/>
            <a:chOff x="857250" y="1501773"/>
            <a:chExt cx="1941513" cy="1257305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7250" y="1501773"/>
              <a:ext cx="1941513" cy="1257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1630211" y="2201064"/>
              <a:ext cx="1143000" cy="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卡通简体" pitchFamily="65" charset="-122"/>
                  <a:ea typeface="方正卡通简体" pitchFamily="65" charset="-122"/>
                  <a:cs typeface="DFPGuYinMedium-B5"/>
                </a:rPr>
                <a:t>班长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卡通简体" pitchFamily="65" charset="-122"/>
                <a:ea typeface="方正卡通简体" pitchFamily="65" charset="-122"/>
                <a:cs typeface="DFPGuYinMedium-B5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937629" y="2362193"/>
            <a:ext cx="2487122" cy="1610634"/>
            <a:chOff x="3571875" y="1501773"/>
            <a:chExt cx="1941513" cy="125730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71875" y="1501773"/>
              <a:ext cx="1941513" cy="1257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4042539" y="2188033"/>
              <a:ext cx="1311071" cy="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卡通简体" pitchFamily="65" charset="-122"/>
                  <a:ea typeface="方正卡通简体" pitchFamily="65" charset="-122"/>
                  <a:cs typeface="DFPGuYinMedium-B5"/>
                </a:rPr>
                <a:t>数学课代表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卡通简体" pitchFamily="65" charset="-122"/>
                <a:ea typeface="方正卡通简体" pitchFamily="65" charset="-122"/>
                <a:cs typeface="DFPGuYinMedium-B5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478900" y="1011203"/>
            <a:ext cx="2679613" cy="1610634"/>
            <a:chOff x="6286500" y="1501773"/>
            <a:chExt cx="2091777" cy="1257305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6500" y="1501773"/>
              <a:ext cx="1941513" cy="1257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>
              <a:off x="6808869" y="2154547"/>
              <a:ext cx="1569408" cy="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卡通简体" pitchFamily="65" charset="-122"/>
                  <a:ea typeface="方正卡通简体" pitchFamily="65" charset="-122"/>
                  <a:cs typeface="DFPGuYinMedium-B5"/>
                </a:rPr>
                <a:t>学习委员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卡通简体" pitchFamily="65" charset="-122"/>
                <a:ea typeface="方正卡通简体" pitchFamily="65" charset="-122"/>
                <a:cs typeface="DFPGuYinMedium-B5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我的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荣誉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62508" y="801334"/>
            <a:ext cx="2508750" cy="2699812"/>
            <a:chOff x="967171" y="1673525"/>
            <a:chExt cx="2508750" cy="269981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71" y="1673525"/>
              <a:ext cx="2508750" cy="269981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75656" y="2748865"/>
              <a:ext cx="1389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2013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年</a:t>
              </a:r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5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月 </a:t>
              </a:r>
              <a:endParaRPr lang="zh-CN" altLang="en-US" sz="1200" dirty="0">
                <a:solidFill>
                  <a:srgbClr val="FC7406"/>
                </a:solidFill>
                <a:latin typeface="方正卡通简体" pitchFamily="65" charset="-122"/>
                <a:ea typeface="方正卡通简体" pitchFamily="65" charset="-122"/>
              </a:endParaRPr>
            </a:p>
            <a:p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获得全国小学生美术大赛个人第二名</a:t>
              </a:r>
              <a:endParaRPr lang="zh-CN" altLang="en-US" sz="1200" dirty="0">
                <a:solidFill>
                  <a:srgbClr val="FC7406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918090" y="801334"/>
            <a:ext cx="2508750" cy="2699812"/>
            <a:chOff x="967171" y="1673525"/>
            <a:chExt cx="2508750" cy="269981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71" y="1673525"/>
              <a:ext cx="2508750" cy="269981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75656" y="2748865"/>
              <a:ext cx="1389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2016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年</a:t>
              </a:r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1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月</a:t>
              </a:r>
              <a:endParaRPr lang="zh-CN" altLang="en-US" sz="1200" dirty="0">
                <a:solidFill>
                  <a:srgbClr val="FC7406"/>
                </a:solidFill>
                <a:latin typeface="方正卡通简体" pitchFamily="65" charset="-122"/>
                <a:ea typeface="方正卡通简体" pitchFamily="65" charset="-122"/>
              </a:endParaRPr>
            </a:p>
            <a:p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一年级下学期，获得全班三号学生称号</a:t>
              </a:r>
              <a:endParaRPr lang="zh-CN" altLang="en-US" sz="1200" dirty="0">
                <a:solidFill>
                  <a:srgbClr val="FC7406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375618" y="808042"/>
            <a:ext cx="2508750" cy="2699812"/>
            <a:chOff x="967171" y="1673525"/>
            <a:chExt cx="2508750" cy="269981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71" y="1673525"/>
              <a:ext cx="2508750" cy="269981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26878" y="2682003"/>
              <a:ext cx="13893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2019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年</a:t>
              </a:r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3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月</a:t>
              </a:r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20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日</a:t>
              </a:r>
              <a:endParaRPr lang="zh-CN" altLang="en-US" sz="1200" dirty="0">
                <a:solidFill>
                  <a:srgbClr val="FC7406"/>
                </a:solidFill>
                <a:latin typeface="方正卡通简体" pitchFamily="65" charset="-122"/>
                <a:ea typeface="方正卡通简体" pitchFamily="65" charset="-122"/>
              </a:endParaRPr>
            </a:p>
            <a:p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年作文</a:t>
              </a:r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《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我看见大海啦</a:t>
              </a:r>
              <a:r>
                <a:rPr lang="en-US" altLang="zh-CN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》</a:t>
              </a:r>
              <a:r>
                <a:rPr lang="zh-CN" altLang="en-US" sz="1200" dirty="0">
                  <a:solidFill>
                    <a:srgbClr val="FC7406"/>
                  </a:solidFill>
                  <a:latin typeface="方正卡通简体" pitchFamily="65" charset="-122"/>
                  <a:ea typeface="方正卡通简体" pitchFamily="65" charset="-122"/>
                </a:rPr>
                <a:t>获得全国小学生作文大赛三等奖</a:t>
              </a:r>
              <a:endParaRPr lang="zh-CN" altLang="en-US" sz="1200" dirty="0">
                <a:solidFill>
                  <a:srgbClr val="FC7406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982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082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-1028" b="1028"/>
          <a:stretch>
            <a:fillRect/>
          </a:stretch>
        </p:blipFill>
        <p:spPr>
          <a:xfrm>
            <a:off x="1248239" y="699542"/>
            <a:ext cx="1595569" cy="1110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2"/>
          <a:stretch>
            <a:fillRect/>
          </a:stretch>
        </p:blipFill>
        <p:spPr>
          <a:xfrm>
            <a:off x="3512236" y="699542"/>
            <a:ext cx="1664942" cy="1110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组合 6"/>
          <p:cNvGrpSpPr/>
          <p:nvPr/>
        </p:nvGrpSpPr>
        <p:grpSpPr>
          <a:xfrm>
            <a:off x="5796136" y="699542"/>
            <a:ext cx="1544089" cy="1077166"/>
            <a:chOff x="1" y="204306"/>
            <a:chExt cx="9144011" cy="644940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04306"/>
              <a:ext cx="9144011" cy="64494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矩形 8"/>
            <p:cNvSpPr/>
            <p:nvPr/>
          </p:nvSpPr>
          <p:spPr>
            <a:xfrm>
              <a:off x="827584" y="1667848"/>
              <a:ext cx="1224136" cy="537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15" y="2211710"/>
            <a:ext cx="1595569" cy="1069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3589" r="2610" b="9768"/>
          <a:stretch>
            <a:fillRect/>
          </a:stretch>
        </p:blipFill>
        <p:spPr>
          <a:xfrm>
            <a:off x="3577931" y="2217347"/>
            <a:ext cx="1706413" cy="1063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50" y="2215969"/>
            <a:ext cx="1510738" cy="106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Administrator\Desktop\Nipic_22383976_20170215173258358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10544"/>
            <a:ext cx="2435122" cy="24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/>
          <p:cNvSpPr>
            <a:spLocks noChangeArrowheads="1"/>
          </p:cNvSpPr>
          <p:nvPr/>
        </p:nvSpPr>
        <p:spPr bwMode="auto">
          <a:xfrm>
            <a:off x="7428053" y="1005143"/>
            <a:ext cx="1331528" cy="81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我的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6600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pitchFamily="34" charset="-122"/>
              </a:rPr>
              <a:t>奖状</a:t>
            </a:r>
            <a:endParaRPr lang="en-US" altLang="zh-CN" sz="2400" b="1" dirty="0">
              <a:solidFill>
                <a:srgbClr val="FF6600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3350" y="771525"/>
            <a:ext cx="1224280" cy="216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80155" y="771525"/>
            <a:ext cx="1151890" cy="216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927225" y="2322830"/>
            <a:ext cx="1008380" cy="1441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2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2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2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2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0" accel="10000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0" accel="10000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WPS 演示</Application>
  <PresentationFormat>全屏显示(16:9)</PresentationFormat>
  <Paragraphs>70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Calibri</vt:lpstr>
      <vt:lpstr>方正卡通简体</vt:lpstr>
      <vt:lpstr>微软雅黑</vt:lpstr>
      <vt:lpstr>中國龍毛隸書</vt:lpstr>
      <vt:lpstr>MingLiU</vt:lpstr>
      <vt:lpstr>Calibri</vt:lpstr>
      <vt:lpstr>DFPGuYinMedium-B5</vt:lpstr>
      <vt:lpstr>Lato Light</vt:lpstr>
      <vt:lpstr>Arial Unicode MS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subject>自我介绍主题PPT模板</dc:subject>
  <dc:creator>小Q</dc:creator>
  <dcterms:created xsi:type="dcterms:W3CDTF">2016-09-17T13:45:00Z</dcterms:created>
  <dcterms:modified xsi:type="dcterms:W3CDTF">2021-08-24T09:34:40Z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