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235FF4D-CF8E-410E-8E78-6BA65C10588D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D582944-1EEA-4986-BC67-8A91E69033D0}" type="slidenum">
              <a:rPr lang="en-US" altLang="zh-CN"/>
              <a:t>5</a:t>
            </a:fld>
            <a:endParaRPr lang="en-US" altLang="zh-CN"/>
          </a:p>
        </p:txBody>
      </p:sp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6292CA1-F2EE-4527-A419-87816FA1BD9E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A8DEFC-87F3-426F-94BF-B5BB09662E4C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FF4D-CF8E-410E-8E78-6BA65C10588D}" type="slidenum">
              <a:rPr lang="en-US" altLang="zh-CN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08FB4D-068B-4261-A56F-2469D8563282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EE9F3E6-D79A-46FF-8C8D-540EE7CE31CA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73CCEAC-39D2-4430-B695-A6618AFEC373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9941B8B-853F-4D2C-A13E-4D0344C7C8BC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F79FC-A278-4D8D-826E-98FFBD248FA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C618C-671C-4475-BA90-A321DF4681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A28E5-5BDF-41A7-9188-D2ACD926A54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F482-4C15-427C-B875-F079DE47617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BE6B4-076A-4CA7-8886-B116E03F1FD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967E4-1CD8-4A28-AFCB-6B97B4F1AD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A1F7D-1FAE-404E-BC31-7BDCDA0E33C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22D6D-77C5-419C-A3E5-B8BD97776B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F80E-FF04-4A48-9F46-EDD63335B6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F49-6FD9-4905-BB3C-4465FA655EF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C996024-5572-4113-B84A-75D16A06AF1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GIF"/><Relationship Id="rId2" Type="http://schemas.openxmlformats.org/officeDocument/2006/relationships/audio" Target="file:///C:\Documents%20and%20Settings\Administrator\&#26700;&#38754;\Unit-3%207A%20welcome\&#38829;&#28846;&#22768;5.mp3" TargetMode="External"/><Relationship Id="rId1" Type="http://schemas.microsoft.com/office/2007/relationships/media" Target="file:///C:\Documents%20and%20Settings\Administrator\&#26700;&#38754;\Unit-3%207A%20welcome\&#38829;&#28846;&#22768;5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10" Type="http://schemas.openxmlformats.org/officeDocument/2006/relationships/image" Target="../media/image27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jxwjy.njenet.net.cn/school/xwsc/printpage.asp?ArticleID=271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Documents%20and%20Settings\Administrator\&#26700;&#38754;\&#26149;&#33410;&#20064;&#20439;&#22806;&#22269;&#20154;&#30693;&#22810;&#23569;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标题 1"/>
          <p:cNvSpPr txBox="1"/>
          <p:nvPr/>
        </p:nvSpPr>
        <p:spPr bwMode="auto">
          <a:xfrm>
            <a:off x="481013" y="441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nn-NO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5  Let’s celebrate!</a:t>
            </a:r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</a:t>
            </a:r>
            <a:endParaRPr lang="en-US" altLang="zh-C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4" y="5867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4840288" y="42592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205038" y="5464175"/>
            <a:ext cx="6399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watch the lion dance</a:t>
            </a:r>
          </a:p>
        </p:txBody>
      </p:sp>
      <p:pic>
        <p:nvPicPr>
          <p:cNvPr id="37892" name="Picture 4" descr="舞狮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639888"/>
            <a:ext cx="55451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755650" y="404813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</a:rPr>
              <a:t>How do Chinese celebrate the Chinese New Year?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011863" y="4362450"/>
            <a:ext cx="3003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eat dumplings</a:t>
            </a:r>
            <a:r>
              <a:rPr lang="en-US" altLang="zh-CN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840288" y="4259263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 b="1"/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95288" y="4362450"/>
            <a:ext cx="475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0000FF"/>
                </a:solidFill>
              </a:rPr>
              <a:t>have a Chinese dinner</a:t>
            </a:r>
          </a:p>
        </p:txBody>
      </p:sp>
      <p:pic>
        <p:nvPicPr>
          <p:cNvPr id="38917" name="Picture 5" descr="20067151040405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1484313"/>
            <a:ext cx="27368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4724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鞭炮声5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3" descr="lihu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76250"/>
            <a:ext cx="2590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4" descr="lihua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476250"/>
            <a:ext cx="9413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nationa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00113" y="2638425"/>
            <a:ext cx="74882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6" descr="lihua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76250"/>
            <a:ext cx="2447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9" name="Picture 7" descr="lihua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63713" y="476250"/>
            <a:ext cx="17526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0" name="Picture 9" descr="lihua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69215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1" name="Picture 10" descr="lihua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9338" y="1196975"/>
            <a:ext cx="18653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Text Box 11"/>
          <p:cNvSpPr txBox="1">
            <a:spLocks noChangeArrowheads="1"/>
          </p:cNvSpPr>
          <p:nvPr/>
        </p:nvSpPr>
        <p:spPr bwMode="auto">
          <a:xfrm>
            <a:off x="2339975" y="5535613"/>
            <a:ext cx="720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chemeClr val="bg1"/>
                </a:solidFill>
              </a:rPr>
              <a:t>let off fireworks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15" fill="hold"/>
                                        <p:tgtEl>
                                          <p:spTgt spid="399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38"/>
                </p:tgtEl>
              </p:cMediaNode>
            </p:audio>
          </p:childTnLst>
        </p:cTn>
      </p:par>
    </p:tnLst>
    <p:bldLst>
      <p:bldP spid="1157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906588" y="3789363"/>
            <a:ext cx="6626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en-US" altLang="zh-CN" sz="3600" b="1">
                <a:solidFill>
                  <a:srgbClr val="0000FF"/>
                </a:solidFill>
                <a:latin typeface="Calibri" panose="020F0502020204030204" pitchFamily="34" charset="0"/>
              </a:rPr>
              <a:t>  Chinatown, New York </a:t>
            </a:r>
          </a:p>
        </p:txBody>
      </p:sp>
      <p:sp>
        <p:nvSpPr>
          <p:cNvPr id="117763" name="Line 4"/>
          <p:cNvSpPr>
            <a:spLocks noChangeShapeType="1"/>
          </p:cNvSpPr>
          <p:nvPr/>
        </p:nvSpPr>
        <p:spPr bwMode="auto">
          <a:xfrm>
            <a:off x="468313" y="2016125"/>
            <a:ext cx="2879725" cy="0"/>
          </a:xfrm>
          <a:prstGeom prst="line">
            <a:avLst/>
          </a:prstGeom>
          <a:noFill/>
          <a:ln w="1524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7764" name="Picture 5" descr="唐人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8050"/>
            <a:ext cx="369411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5" name="Picture 7" descr="W0201112203561279496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908050"/>
            <a:ext cx="3835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6840537" cy="13668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4800" b="1" kern="10" dirty="0">
                <a:ln w="63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Chinese New Year Party</a:t>
            </a:r>
            <a:endParaRPr lang="zh-CN" altLang="en-US" sz="4800" b="1" kern="10" dirty="0">
              <a:ln w="635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712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258888" y="1560513"/>
            <a:ext cx="6985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Lion dance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Chinese dinner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Fireworks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Music and dance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Date: Saturday, February 9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Place: Chinatown, New York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altLang="zh-CN" sz="3200" b="1" dirty="0">
              <a:solidFill>
                <a:srgbClr val="3333FF"/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3333FF"/>
                </a:solidFill>
              </a:rPr>
              <a:t>Find out more on New York Radio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/>
          </p:cNvSpPr>
          <p:nvPr>
            <p:ph type="body" idx="4294967295"/>
          </p:nvPr>
        </p:nvSpPr>
        <p:spPr>
          <a:xfrm>
            <a:off x="142875" y="1379538"/>
            <a:ext cx="9575800" cy="54784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1. What do people do to celebrate the Chinese New Year?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They have a Chinese New Year party.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2. What do they eat?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     A Chinese dinner.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3. What can they watch on that day?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A lion dance, fireworks and a music and dance show.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4. When and where do they have the party?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000000"/>
                </a:solidFill>
              </a:rPr>
              <a:t>     </a:t>
            </a:r>
            <a:r>
              <a:rPr lang="en-US" altLang="zh-CN" sz="2800" b="1" dirty="0">
                <a:solidFill>
                  <a:srgbClr val="FF0000"/>
                </a:solidFill>
              </a:rPr>
              <a:t>On Saturday, February 9 in Chinatown, New York.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700338" y="620713"/>
            <a:ext cx="46085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</a:rPr>
              <a:t>Read and answer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322263" y="1125538"/>
          <a:ext cx="8497887" cy="5451476"/>
        </p:xfrm>
        <a:graphic>
          <a:graphicData uri="http://schemas.openxmlformats.org/drawingml/2006/table">
            <a:tbl>
              <a:tblPr/>
              <a:tblGrid>
                <a:gridCol w="30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CD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Lion dance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Chinese dinner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Fireworks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Music and dance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9C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860" name="Text Box 28"/>
          <p:cNvSpPr txBox="1">
            <a:spLocks noChangeArrowheads="1"/>
          </p:cNvSpPr>
          <p:nvPr/>
        </p:nvSpPr>
        <p:spPr bwMode="auto">
          <a:xfrm>
            <a:off x="3635375" y="2066925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  <a:latin typeface="Rockwell Condensed" panose="02060603050405020104" pitchFamily="18" charset="0"/>
              </a:rPr>
              <a:t>1 p.m.</a:t>
            </a: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>
            <a:off x="3636963" y="3155950"/>
            <a:ext cx="1296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  <a:latin typeface="Rockwell Condensed" panose="02060603050405020104" pitchFamily="18" charset="0"/>
              </a:rPr>
              <a:t>5 p.m.</a:t>
            </a:r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3635375" y="4365625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  <a:latin typeface="Rockwell Condensed" panose="02060603050405020104" pitchFamily="18" charset="0"/>
              </a:rPr>
              <a:t>8 p.m.</a:t>
            </a:r>
          </a:p>
        </p:txBody>
      </p:sp>
      <p:sp>
        <p:nvSpPr>
          <p:cNvPr id="120863" name="Text Box 31"/>
          <p:cNvSpPr txBox="1">
            <a:spLocks noChangeArrowheads="1"/>
          </p:cNvSpPr>
          <p:nvPr/>
        </p:nvSpPr>
        <p:spPr bwMode="auto">
          <a:xfrm>
            <a:off x="3635375" y="5661025"/>
            <a:ext cx="12969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  <a:latin typeface="Rockwell Condensed" panose="02060603050405020104" pitchFamily="18" charset="0"/>
              </a:rPr>
              <a:t>9 p.m.</a:t>
            </a:r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5580063" y="206057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Rockwell Condensed" panose="02060603050405020104" pitchFamily="18" charset="0"/>
              </a:rPr>
              <a:t>Peel</a:t>
            </a:r>
          </a:p>
        </p:txBody>
      </p:sp>
      <p:sp>
        <p:nvSpPr>
          <p:cNvPr id="120865" name="Text Box 33"/>
          <p:cNvSpPr txBox="1">
            <a:spLocks noChangeArrowheads="1"/>
          </p:cNvSpPr>
          <p:nvPr/>
        </p:nvSpPr>
        <p:spPr bwMode="auto">
          <a:xfrm>
            <a:off x="6732588" y="2066925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Rockwell Condensed" panose="02060603050405020104" pitchFamily="18" charset="0"/>
              </a:rPr>
              <a:t>Street</a:t>
            </a:r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5580063" y="3141663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Rockwell Condensed" panose="02060603050405020104" pitchFamily="18" charset="0"/>
              </a:rPr>
              <a:t>Peel</a:t>
            </a:r>
          </a:p>
        </p:txBody>
      </p:sp>
      <p:sp>
        <p:nvSpPr>
          <p:cNvPr id="120867" name="Text Box 35"/>
          <p:cNvSpPr txBox="1">
            <a:spLocks noChangeArrowheads="1"/>
          </p:cNvSpPr>
          <p:nvPr/>
        </p:nvSpPr>
        <p:spPr bwMode="auto">
          <a:xfrm>
            <a:off x="6732588" y="3148013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Rockwell Condensed" panose="02060603050405020104" pitchFamily="18" charset="0"/>
              </a:rPr>
              <a:t>Street</a:t>
            </a:r>
          </a:p>
        </p:txBody>
      </p:sp>
      <p:sp>
        <p:nvSpPr>
          <p:cNvPr id="120868" name="Text Box 36"/>
          <p:cNvSpPr txBox="1">
            <a:spLocks noChangeArrowheads="1"/>
          </p:cNvSpPr>
          <p:nvPr/>
        </p:nvSpPr>
        <p:spPr bwMode="auto">
          <a:xfrm>
            <a:off x="5651500" y="4437063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Rockwell Condensed" panose="02060603050405020104" pitchFamily="18" charset="0"/>
              </a:rPr>
              <a:t>Mott</a:t>
            </a:r>
          </a:p>
        </p:txBody>
      </p:sp>
      <p:sp>
        <p:nvSpPr>
          <p:cNvPr id="120869" name="Text Box 37"/>
          <p:cNvSpPr txBox="1">
            <a:spLocks noChangeArrowheads="1"/>
          </p:cNvSpPr>
          <p:nvPr/>
        </p:nvSpPr>
        <p:spPr bwMode="auto">
          <a:xfrm>
            <a:off x="6805613" y="4437063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Rockwell Condensed" panose="02060603050405020104" pitchFamily="18" charset="0"/>
              </a:rPr>
              <a:t>Street</a:t>
            </a:r>
          </a:p>
        </p:txBody>
      </p:sp>
      <p:sp>
        <p:nvSpPr>
          <p:cNvPr id="120870" name="Text Box 38"/>
          <p:cNvSpPr txBox="1">
            <a:spLocks noChangeArrowheads="1"/>
          </p:cNvSpPr>
          <p:nvPr/>
        </p:nvSpPr>
        <p:spPr bwMode="auto">
          <a:xfrm>
            <a:off x="5651500" y="5661025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Rockwell Condensed" panose="02060603050405020104" pitchFamily="18" charset="0"/>
              </a:rPr>
              <a:t>Mott</a:t>
            </a:r>
          </a:p>
        </p:txBody>
      </p:sp>
      <p:sp>
        <p:nvSpPr>
          <p:cNvPr id="120871" name="Text Box 39"/>
          <p:cNvSpPr txBox="1">
            <a:spLocks noChangeArrowheads="1"/>
          </p:cNvSpPr>
          <p:nvPr/>
        </p:nvSpPr>
        <p:spPr bwMode="auto">
          <a:xfrm>
            <a:off x="6877050" y="5667375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Rockwell Condensed" panose="02060603050405020104" pitchFamily="18" charset="0"/>
              </a:rPr>
              <a:t>Street</a:t>
            </a:r>
          </a:p>
        </p:txBody>
      </p: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971550" y="401638"/>
            <a:ext cx="698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hlink"/>
                </a:solidFill>
              </a:rPr>
              <a:t>Listen and fill in the table </a:t>
            </a:r>
          </a:p>
        </p:txBody>
      </p:sp>
      <p:sp>
        <p:nvSpPr>
          <p:cNvPr id="120877" name="Text Box 5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08400" y="11969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rgbClr val="9900CC"/>
                </a:solidFill>
                <a:latin typeface="Arial Black" panose="020B0A04020102020204" pitchFamily="34" charset="0"/>
              </a:rPr>
              <a:t>Time</a:t>
            </a:r>
          </a:p>
        </p:txBody>
      </p:sp>
      <p:sp>
        <p:nvSpPr>
          <p:cNvPr id="120878" name="Text Box 5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9900CC"/>
                </a:solidFill>
                <a:latin typeface="Arial Black" panose="020B0A04020102020204" pitchFamily="34" charset="0"/>
              </a:rPr>
              <a:t>Place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0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60" grpId="0"/>
      <p:bldP spid="120861" grpId="0"/>
      <p:bldP spid="120862" grpId="0"/>
      <p:bldP spid="120863" grpId="0"/>
      <p:bldP spid="120864" grpId="0"/>
      <p:bldP spid="120866" grpId="0"/>
      <p:bldP spid="120868" grpId="0"/>
      <p:bldP spid="1208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288925" y="0"/>
            <a:ext cx="5722938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1" lang="en-US" altLang="zh-CN" sz="2400" b="1"/>
              <a:t>February 6</a:t>
            </a:r>
            <a:endParaRPr kumimoji="1" lang="en-US" altLang="zh-CN" sz="2400" b="1" baseline="30000"/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Dear Millie,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Happy new year! I am on holiday in 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(1) __________. The Chinese people here always have a party to celebrate (2) _____________________.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There are lots of interesting things at the party. The (3) __________ starts first. People take a lot of photos. Then people can have a nice 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(4) ______________. At night, they watch the (5) _________. After that, there is a (6) ________________ show.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What do you do to celebrate the Chinese New Year in Beijing?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All the best, </a:t>
            </a:r>
          </a:p>
          <a:p>
            <a:pPr>
              <a:lnSpc>
                <a:spcPct val="110000"/>
              </a:lnSpc>
            </a:pPr>
            <a:r>
              <a:rPr kumimoji="1" lang="en-US" altLang="zh-CN" sz="2400" b="1"/>
              <a:t>Wendy 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900113" y="1268413"/>
            <a:ext cx="190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New York 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00113" y="2060575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the Chinese New Year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914650" y="28273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lion dance 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900113" y="4005263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Chinese dinner 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2339975" y="4437063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fireworks 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2268538" y="4868863"/>
            <a:ext cx="309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music and dance </a:t>
            </a:r>
          </a:p>
        </p:txBody>
      </p:sp>
      <p:pic>
        <p:nvPicPr>
          <p:cNvPr id="121865" name="Picture 9" descr="u=341648385,602450493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60350"/>
            <a:ext cx="22320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6948488" y="2781300"/>
            <a:ext cx="219551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Millie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Flat 603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118 Garden Road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Beijing 100000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China</a:t>
            </a:r>
          </a:p>
        </p:txBody>
      </p:sp>
      <p:pic>
        <p:nvPicPr>
          <p:cNvPr id="121867" name="Picture 11" descr="福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084763"/>
            <a:ext cx="29876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6156325" y="1268413"/>
            <a:ext cx="71438" cy="4292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  <p:bldP spid="121860" grpId="0"/>
      <p:bldP spid="121861" grpId="0"/>
      <p:bldP spid="121862" grpId="0"/>
      <p:bldP spid="121863" grpId="0"/>
      <p:bldP spid="1218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 descr="QQ截图20111120201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852738"/>
            <a:ext cx="26638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5"/>
          <p:cNvSpPr txBox="1">
            <a:spLocks noChangeArrowheads="1"/>
          </p:cNvSpPr>
          <p:nvPr/>
        </p:nvSpPr>
        <p:spPr bwMode="auto">
          <a:xfrm>
            <a:off x="4356100" y="3228975"/>
            <a:ext cx="39608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an old festival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in May or June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eat rice dumplings 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</a:rPr>
              <a:t>dragon boat races 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</a:endParaRPr>
          </a:p>
        </p:txBody>
      </p:sp>
      <p:sp>
        <p:nvSpPr>
          <p:cNvPr id="123908" name="Text Box 6"/>
          <p:cNvSpPr txBox="1">
            <a:spLocks noChangeArrowheads="1"/>
          </p:cNvSpPr>
          <p:nvPr/>
        </p:nvSpPr>
        <p:spPr bwMode="auto">
          <a:xfrm>
            <a:off x="323850" y="765175"/>
            <a:ext cx="8640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Discussion: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How to celebrate the Dragon Boat Festival?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3851275" y="2636838"/>
            <a:ext cx="56165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get together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have a big dinner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eat moon cakes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enjoy the full moon 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</a:rPr>
              <a:t>listen to the story about Chang’e</a:t>
            </a:r>
          </a:p>
        </p:txBody>
      </p:sp>
      <p:sp>
        <p:nvSpPr>
          <p:cNvPr id="124931" name="Text Box 6"/>
          <p:cNvSpPr txBox="1">
            <a:spLocks noChangeArrowheads="1"/>
          </p:cNvSpPr>
          <p:nvPr/>
        </p:nvSpPr>
        <p:spPr bwMode="auto">
          <a:xfrm>
            <a:off x="377825" y="765175"/>
            <a:ext cx="85153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hlink"/>
                </a:solidFill>
              </a:rPr>
              <a:t>Discussion: 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hlink"/>
                </a:solidFill>
              </a:rPr>
              <a:t>How to celebrate the Mid-Autumn Festival?</a:t>
            </a:r>
          </a:p>
        </p:txBody>
      </p:sp>
      <p:pic>
        <p:nvPicPr>
          <p:cNvPr id="124932" name="Picture 6" descr="CXAMR[KXHN7@XSZDSL9~0S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2420938"/>
            <a:ext cx="23891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模型飞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81075"/>
            <a:ext cx="39592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 descr="模型飞机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981075"/>
            <a:ext cx="39592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27313" y="5516563"/>
            <a:ext cx="4752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make model planes 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67175" y="188913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419475" y="260350"/>
            <a:ext cx="2951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hlink"/>
                </a:solidFill>
              </a:rPr>
              <a:t>Lead-in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/>
          </p:cNvSpPr>
          <p:nvPr>
            <p:ph type="body" idx="4294967295"/>
          </p:nvPr>
        </p:nvSpPr>
        <p:spPr>
          <a:xfrm>
            <a:off x="908050" y="692150"/>
            <a:ext cx="7696200" cy="792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>
                <a:solidFill>
                  <a:schemeClr val="hlink"/>
                </a:solidFill>
              </a:rPr>
              <a:t>         </a:t>
            </a:r>
            <a:r>
              <a:rPr lang="en-US" altLang="zh-CN" sz="4000" b="1">
                <a:solidFill>
                  <a:schemeClr val="hlink"/>
                </a:solidFill>
              </a:rPr>
              <a:t>Write a postcard</a:t>
            </a:r>
            <a:r>
              <a:rPr lang="en-US" altLang="zh-CN" sz="2800">
                <a:solidFill>
                  <a:schemeClr val="hlink"/>
                </a:solidFill>
              </a:rPr>
              <a:t>     </a:t>
            </a:r>
          </a:p>
        </p:txBody>
      </p:sp>
      <p:pic>
        <p:nvPicPr>
          <p:cNvPr id="126979" name="Picture 18" descr="图片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773238"/>
            <a:ext cx="8461375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4427538" y="5157788"/>
            <a:ext cx="2447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126981" name="Text Box 6"/>
          <p:cNvSpPr txBox="1">
            <a:spLocks noChangeArrowheads="1"/>
          </p:cNvSpPr>
          <p:nvPr/>
        </p:nvSpPr>
        <p:spPr bwMode="auto">
          <a:xfrm>
            <a:off x="5886450" y="5105400"/>
            <a:ext cx="30067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 (Tianyi Experimental School, Wuxi, Jiangsu, China)</a:t>
            </a:r>
          </a:p>
        </p:txBody>
      </p:sp>
      <p:sp>
        <p:nvSpPr>
          <p:cNvPr id="126982" name="Text Box 8"/>
          <p:cNvSpPr txBox="1">
            <a:spLocks noChangeArrowheads="1"/>
          </p:cNvSpPr>
          <p:nvPr/>
        </p:nvSpPr>
        <p:spPr bwMode="auto">
          <a:xfrm>
            <a:off x="5791200" y="4724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>
              <a:latin typeface="Comic Sans MS" panose="030F0702030302020204" pitchFamily="66" charset="0"/>
            </a:endParaRPr>
          </a:p>
        </p:txBody>
      </p:sp>
      <p:sp>
        <p:nvSpPr>
          <p:cNvPr id="126983" name="Text Box 9"/>
          <p:cNvSpPr txBox="1">
            <a:spLocks noChangeArrowheads="1"/>
          </p:cNvSpPr>
          <p:nvPr/>
        </p:nvSpPr>
        <p:spPr bwMode="auto">
          <a:xfrm>
            <a:off x="4067175" y="2060575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400">
              <a:latin typeface="Comic Sans MS" panose="030F0702030302020204" pitchFamily="66" charset="0"/>
            </a:endParaRPr>
          </a:p>
        </p:txBody>
      </p:sp>
      <p:pic>
        <p:nvPicPr>
          <p:cNvPr id="126984" name="Picture 10" descr="学校邮票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1844675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5" name="Text Box 11"/>
          <p:cNvSpPr txBox="1">
            <a:spLocks noChangeArrowheads="1"/>
          </p:cNvSpPr>
          <p:nvPr/>
        </p:nvSpPr>
        <p:spPr bwMode="auto">
          <a:xfrm>
            <a:off x="5949950" y="3357563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To</a:t>
            </a:r>
            <a:r>
              <a:rPr lang="zh-CN" altLang="en-US">
                <a:latin typeface="Comic Sans MS" panose="030F0702030302020204" pitchFamily="66" charset="0"/>
              </a:rPr>
              <a:t>：</a:t>
            </a:r>
          </a:p>
        </p:txBody>
      </p:sp>
      <p:sp>
        <p:nvSpPr>
          <p:cNvPr id="126986" name="Text Box 12"/>
          <p:cNvSpPr txBox="1">
            <a:spLocks noChangeArrowheads="1"/>
          </p:cNvSpPr>
          <p:nvPr/>
        </p:nvSpPr>
        <p:spPr bwMode="auto">
          <a:xfrm>
            <a:off x="6411913" y="3357563"/>
            <a:ext cx="240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Wendy (the USA)</a:t>
            </a:r>
          </a:p>
        </p:txBody>
      </p:sp>
      <p:sp>
        <p:nvSpPr>
          <p:cNvPr id="126987" name="Text Box 13"/>
          <p:cNvSpPr txBox="1">
            <a:spLocks noChangeArrowheads="1"/>
          </p:cNvSpPr>
          <p:nvPr/>
        </p:nvSpPr>
        <p:spPr bwMode="auto">
          <a:xfrm>
            <a:off x="5805488" y="4575175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omic Sans MS" panose="030F0702030302020204" pitchFamily="66" charset="0"/>
              </a:rPr>
              <a:t>From</a:t>
            </a:r>
            <a:r>
              <a:rPr lang="zh-CN" altLang="en-US">
                <a:latin typeface="Comic Sans MS" panose="030F0702030302020204" pitchFamily="66" charset="0"/>
              </a:rPr>
              <a:t>：</a:t>
            </a:r>
          </a:p>
        </p:txBody>
      </p:sp>
      <p:sp>
        <p:nvSpPr>
          <p:cNvPr id="126988" name="Text Box 14"/>
          <p:cNvSpPr txBox="1">
            <a:spLocks noChangeArrowheads="1"/>
          </p:cNvSpPr>
          <p:nvPr/>
        </p:nvSpPr>
        <p:spPr bwMode="auto">
          <a:xfrm>
            <a:off x="755650" y="2565400"/>
            <a:ext cx="47529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/>
              <a:t>Dear Wendy,</a:t>
            </a:r>
          </a:p>
          <a:p>
            <a:pPr>
              <a:spcBef>
                <a:spcPct val="50000"/>
              </a:spcBef>
            </a:pPr>
            <a:r>
              <a:rPr lang="en-US" altLang="zh-CN" b="1"/>
              <a:t>Thanks for your postcard. There are many festivals in China. I’d like to tell you something about …</a:t>
            </a:r>
          </a:p>
          <a:p>
            <a:pPr>
              <a:spcBef>
                <a:spcPct val="50000"/>
              </a:spcBef>
            </a:pPr>
            <a:endParaRPr lang="en-US" altLang="zh-CN" b="1"/>
          </a:p>
        </p:txBody>
      </p:sp>
      <p:sp>
        <p:nvSpPr>
          <p:cNvPr id="126989" name="Line 15"/>
          <p:cNvSpPr>
            <a:spLocks noChangeShapeType="1"/>
          </p:cNvSpPr>
          <p:nvPr/>
        </p:nvSpPr>
        <p:spPr bwMode="auto">
          <a:xfrm>
            <a:off x="5651500" y="2060575"/>
            <a:ext cx="1588" cy="417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990" name="Text Box 16"/>
          <p:cNvSpPr txBox="1">
            <a:spLocks noChangeArrowheads="1"/>
          </p:cNvSpPr>
          <p:nvPr/>
        </p:nvSpPr>
        <p:spPr bwMode="auto">
          <a:xfrm>
            <a:off x="2195513" y="4149725"/>
            <a:ext cx="1368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126991" name="Line 19"/>
          <p:cNvSpPr>
            <a:spLocks noChangeShapeType="1"/>
          </p:cNvSpPr>
          <p:nvPr/>
        </p:nvSpPr>
        <p:spPr bwMode="auto">
          <a:xfrm>
            <a:off x="395288" y="6237288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85775"/>
            <a:ext cx="854075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hlink"/>
                </a:solidFill>
              </a:rPr>
              <a:t>Millie’s diary</a:t>
            </a:r>
          </a:p>
        </p:txBody>
      </p:sp>
      <p:sp>
        <p:nvSpPr>
          <p:cNvPr id="12800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/>
              <a:t>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52413" y="1287463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/>
              <a:t>     Today, I enjoy shows about ___________ around the world. I like the show about  _________________ best.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      I know the people in Chinatown __________ to celebrate it. They watch ___________ first. Then they ___________________. At night, they enjoy _________ and _____________________.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/>
              <a:t>     I am very happy. I have _______ at school. 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229350" y="1387475"/>
            <a:ext cx="309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different festivals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95288" y="2324100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the Chinese New Year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323850" y="3548063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have a party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23850" y="405130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the lion dance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23850" y="4556125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have a nice Chinese dinner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323850" y="5059363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</a:rPr>
              <a:t>the fireworks</a:t>
            </a:r>
            <a:endParaRPr lang="en-US" altLang="zh-CN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492500" y="505936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</a:rPr>
              <a:t>a music and dance show</a:t>
            </a:r>
            <a:endParaRPr lang="en-US" altLang="zh-CN"/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5435600" y="5734050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</a:rPr>
              <a:t>a nice day </a:t>
            </a:r>
            <a:endParaRPr lang="en-US" altLang="zh-CN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468313" y="339725"/>
            <a:ext cx="2376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</a:rPr>
              <a:t>Summary</a:t>
            </a:r>
            <a:endParaRPr lang="en-US" altLang="zh-CN" sz="36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/>
      <p:bldP spid="128006" grpId="0"/>
      <p:bldP spid="128007" grpId="0"/>
      <p:bldP spid="128008" grpId="0"/>
      <p:bldP spid="128009" grpId="0"/>
      <p:bldP spid="128010" grpId="0"/>
      <p:bldP spid="128011" grpId="0"/>
      <p:bldP spid="1280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altLang="zh-CN" b="1" dirty="0">
                <a:solidFill>
                  <a:schemeClr val="hlink"/>
                </a:solidFill>
              </a:rPr>
              <a:t>Homework</a:t>
            </a:r>
          </a:p>
        </p:txBody>
      </p:sp>
      <p:sp>
        <p:nvSpPr>
          <p:cNvPr id="130052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2332037"/>
            <a:ext cx="8229600" cy="24685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/>
              <a:t>1. Recite the new words.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/>
              <a:t>2. Write a postcard about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 one of the Chinese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/>
              <a:t>     festivals to Wendy</a:t>
            </a:r>
            <a:r>
              <a:rPr lang="en-US" altLang="zh-CN" sz="3600" b="1" dirty="0" smtClean="0"/>
              <a:t>.  </a:t>
            </a:r>
            <a:endParaRPr lang="en-US" altLang="zh-CN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电脑课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836613"/>
            <a:ext cx="39592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电脑课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836613"/>
            <a:ext cx="3959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916238" y="5589588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draw pictures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历史课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908050"/>
            <a:ext cx="3455987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 descr="历史课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908050"/>
            <a:ext cx="35544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935038" y="5445125"/>
            <a:ext cx="820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make posters about our hometown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灵芝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765175"/>
            <a:ext cx="34559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 descr="灵芝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1412875"/>
            <a:ext cx="4970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619250" y="5445125"/>
            <a:ext cx="6697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grow glossy ganoderma (</a:t>
            </a:r>
            <a:r>
              <a:rPr lang="zh-CN" altLang="en-US" sz="3600" b="1"/>
              <a:t>灵芝</a:t>
            </a:r>
            <a:r>
              <a:rPr lang="en-US" altLang="zh-CN" sz="3600" b="1"/>
              <a:t>)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990600"/>
            <a:ext cx="8540750" cy="1143000"/>
          </a:xfrm>
        </p:spPr>
        <p:txBody>
          <a:bodyPr/>
          <a:lstStyle/>
          <a:p>
            <a:r>
              <a:rPr lang="en-US" altLang="zh-CN" sz="3600" b="1" dirty="0"/>
              <a:t>Listen and answer</a:t>
            </a:r>
          </a:p>
        </p:txBody>
      </p:sp>
      <p:sp>
        <p:nvSpPr>
          <p:cNvPr id="10752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989138"/>
            <a:ext cx="10607675" cy="41941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1. Why does Millie seem happy?</a:t>
            </a:r>
          </a:p>
          <a:p>
            <a:pPr marL="609600" indent="-609600">
              <a:buFontTx/>
              <a:buNone/>
            </a:pPr>
            <a:r>
              <a:rPr lang="en-US" altLang="zh-CN" b="1" dirty="0"/>
              <a:t>    </a:t>
            </a:r>
            <a:r>
              <a:rPr lang="en-US" altLang="zh-CN" b="1" dirty="0">
                <a:solidFill>
                  <a:srgbClr val="9900CC"/>
                </a:solidFill>
              </a:rPr>
              <a:t>Because there is a “Festival Week” at school.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2. What do they do?</a:t>
            </a:r>
          </a:p>
          <a:p>
            <a:pPr marL="609600" indent="-609600">
              <a:buFontTx/>
              <a:buNone/>
            </a:pPr>
            <a:r>
              <a:rPr lang="en-US" altLang="zh-CN" b="1" dirty="0"/>
              <a:t>    </a:t>
            </a:r>
            <a:r>
              <a:rPr lang="en-US" altLang="zh-CN" b="1" dirty="0">
                <a:solidFill>
                  <a:srgbClr val="9900CC"/>
                </a:solidFill>
              </a:rPr>
              <a:t>They have shows about different festivals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solidFill>
                  <a:srgbClr val="9900CC"/>
                </a:solidFill>
              </a:rPr>
              <a:t>    around the world. </a:t>
            </a:r>
          </a:p>
          <a:p>
            <a:pPr marL="609600" indent="-609600"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3. Where do they have the shows?</a:t>
            </a:r>
          </a:p>
          <a:p>
            <a:pPr marL="609600" indent="-609600">
              <a:buFontTx/>
              <a:buNone/>
            </a:pPr>
            <a:r>
              <a:rPr lang="en-US" altLang="zh-CN" b="1" dirty="0"/>
              <a:t>    </a:t>
            </a:r>
            <a:r>
              <a:rPr lang="en-US" altLang="zh-CN" b="1" dirty="0">
                <a:solidFill>
                  <a:srgbClr val="9900CC"/>
                </a:solidFill>
              </a:rPr>
              <a:t>At the school hall.</a:t>
            </a:r>
            <a:r>
              <a:rPr lang="en-US" altLang="zh-CN" b="1" dirty="0"/>
              <a:t> </a:t>
            </a:r>
          </a:p>
          <a:p>
            <a:pPr marL="609600" indent="-609600">
              <a:buFontTx/>
              <a:buNone/>
            </a:pPr>
            <a:endParaRPr lang="en-US" altLang="zh-CN" b="1" dirty="0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619250" y="404813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</a:rPr>
              <a:t>Speak up: Have a nice day!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14338"/>
            <a:ext cx="854075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hlink"/>
                </a:solidFill>
              </a:rPr>
              <a:t>Make up a dialogue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4294967295"/>
          </p:nvPr>
        </p:nvSpPr>
        <p:spPr>
          <a:xfrm>
            <a:off x="495300" y="1622425"/>
            <a:ext cx="8540750" cy="54070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A: You seem very happy.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B: Good news!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A: What is it?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B: We will ...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A: Where are you going?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B: To … There is a show about … We can …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chemeClr val="tx2"/>
                </a:solidFill>
              </a:rPr>
              <a:t>A: Sounds great! Have ...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B: Thank you.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图片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836613"/>
            <a:ext cx="2282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图片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33825"/>
            <a:ext cx="2363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图片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005263"/>
            <a:ext cx="19748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XC3A800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3933825"/>
            <a:ext cx="22352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23850" y="3213100"/>
            <a:ext cx="848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FF"/>
                </a:solidFill>
              </a:rPr>
              <a:t>Which</a:t>
            </a:r>
            <a:r>
              <a:rPr lang="en-US" altLang="zh-CN" sz="3600">
                <a:solidFill>
                  <a:srgbClr val="0000FF"/>
                </a:solidFill>
              </a:rPr>
              <a:t> </a:t>
            </a:r>
            <a:r>
              <a:rPr lang="en-US" altLang="zh-CN" sz="3600" b="1">
                <a:solidFill>
                  <a:srgbClr val="0000FF"/>
                </a:solidFill>
              </a:rPr>
              <a:t>festival do you like best? Why?</a:t>
            </a:r>
          </a:p>
        </p:txBody>
      </p:sp>
      <p:pic>
        <p:nvPicPr>
          <p:cNvPr id="63495" name="Picture 7" descr="Children's Da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765175"/>
            <a:ext cx="24130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QQ截图2011112020103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650" y="836613"/>
            <a:ext cx="21812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323850" y="630238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 b="1">
                <a:solidFill>
                  <a:srgbClr val="0000FF"/>
                </a:solidFill>
              </a:rPr>
              <a:t>How much do foreigners (</a:t>
            </a:r>
            <a:r>
              <a:rPr lang="zh-CN" altLang="en-US" sz="3200" b="1">
                <a:solidFill>
                  <a:srgbClr val="0000FF"/>
                </a:solidFill>
              </a:rPr>
              <a:t>外国人</a:t>
            </a:r>
            <a:r>
              <a:rPr lang="en-US" altLang="zh-CN" sz="3200" b="1">
                <a:solidFill>
                  <a:srgbClr val="0000FF"/>
                </a:solidFill>
              </a:rPr>
              <a:t>) know about the Chinese New Year?</a:t>
            </a:r>
          </a:p>
        </p:txBody>
      </p:sp>
      <p:sp>
        <p:nvSpPr>
          <p:cNvPr id="112643" name="Rectangle 6"/>
          <p:cNvSpPr>
            <a:spLocks noChangeArrowheads="1"/>
          </p:cNvSpPr>
          <p:nvPr/>
        </p:nvSpPr>
        <p:spPr bwMode="auto">
          <a:xfrm>
            <a:off x="611188" y="836613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Enjoy a video </a:t>
            </a:r>
          </a:p>
        </p:txBody>
      </p:sp>
      <p:pic>
        <p:nvPicPr>
          <p:cNvPr id="112644" name="Picture 5" descr="RT{SFEB2OTC1Z)H]OI2LYB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73238"/>
            <a:ext cx="71294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Microsoft Office PowerPoint</Application>
  <PresentationFormat>全屏显示(4:3)</PresentationFormat>
  <Paragraphs>142</Paragraphs>
  <Slides>22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宋体</vt:lpstr>
      <vt:lpstr>微软雅黑</vt:lpstr>
      <vt:lpstr>Arial</vt:lpstr>
      <vt:lpstr>Arial Black</vt:lpstr>
      <vt:lpstr>Calibri</vt:lpstr>
      <vt:lpstr>Comic Sans MS</vt:lpstr>
      <vt:lpstr>Rockwell Condensed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and answer</vt:lpstr>
      <vt:lpstr>Make up a dialogue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Millie’s diary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D2437B84CD1D460A8071C122931041CB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