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7" d="100"/>
        <a:sy n="9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ADEE79-D625-45A2-B11A-1DB0B3180EF4}"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640830-C658-4D1D-90BD-13DB6DC6CBF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7640830-C658-4D1D-90BD-13DB6DC6CBFD}"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530820CF-B880-4189-942D-D702A7CBA730}" type="datetimeFigureOut">
              <a:rPr lang="zh-CN" altLang="en-US" smtClean="0">
                <a:solidFill>
                  <a:prstClr val="black">
                    <a:tint val="75000"/>
                  </a:prstClr>
                </a:solidFill>
                <a:latin typeface="Calibri" panose="020F0502020204030204"/>
                <a:ea typeface="宋体" panose="02010600030101010101" pitchFamily="2" charset="-122"/>
              </a:rPr>
              <a:t>2023-01-17</a:t>
            </a:fld>
            <a:endParaRPr lang="zh-CN" altLang="en-US">
              <a:solidFill>
                <a:prstClr val="black">
                  <a:tint val="75000"/>
                </a:prstClr>
              </a:solidFill>
              <a:latin typeface="Calibri" panose="020F0502020204030204"/>
              <a:ea typeface="宋体" panose="02010600030101010101" pitchFamily="2" charset="-122"/>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zh-CN" altLang="en-US">
              <a:solidFill>
                <a:prstClr val="black">
                  <a:tint val="75000"/>
                </a:prstClr>
              </a:solidFill>
              <a:latin typeface="Calibri" panose="020F0502020204030204"/>
              <a:ea typeface="宋体" panose="02010600030101010101" pitchFamily="2" charset="-122"/>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C913308-F349-4B6D-A68A-DD1791B4A57B}" type="slidenum">
              <a:rPr lang="zh-CN" altLang="en-US" smtClean="0">
                <a:solidFill>
                  <a:prstClr val="black">
                    <a:tint val="75000"/>
                  </a:prstClr>
                </a:solidFill>
                <a:latin typeface="Calibri" panose="020F0502020204030204"/>
                <a:ea typeface="宋体" panose="02010600030101010101" pitchFamily="2" charset="-122"/>
              </a:rPr>
              <a:t>‹#›</a:t>
            </a:fld>
            <a:endParaRPr lang="zh-CN" altLang="en-US">
              <a:solidFill>
                <a:prstClr val="black">
                  <a:tint val="75000"/>
                </a:prstClr>
              </a:solidFill>
              <a:latin typeface="Calibri" panose="020F0502020204030204"/>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矩形 10"/>
          <p:cNvSpPr>
            <a:spLocks noChangeArrowheads="1"/>
          </p:cNvSpPr>
          <p:nvPr/>
        </p:nvSpPr>
        <p:spPr bwMode="auto">
          <a:xfrm>
            <a:off x="2728112" y="2941172"/>
            <a:ext cx="357982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panose="020B0604020202020204" pitchFamily="34" charset="0"/>
              <a:buNone/>
            </a:pPr>
            <a:r>
              <a:rPr lang="zh-CN" altLang="en-US" sz="4400" b="1" dirty="0" smtClean="0">
                <a:solidFill>
                  <a:srgbClr val="000000"/>
                </a:solidFill>
                <a:effectLst>
                  <a:outerShdw blurRad="38100" dist="38100" dir="2700000" algn="tl">
                    <a:srgbClr val="000000">
                      <a:alpha val="43137"/>
                    </a:srgbClr>
                  </a:outerShdw>
                </a:effectLst>
                <a:latin typeface="Times New Roman" panose="02020603050405020304" pitchFamily="18" charset="0"/>
              </a:rPr>
              <a:t>单</a:t>
            </a:r>
            <a:r>
              <a:rPr lang="zh-CN" altLang="en-US" sz="4400" b="1" dirty="0">
                <a:solidFill>
                  <a:srgbClr val="000000"/>
                </a:solidFill>
                <a:effectLst>
                  <a:outerShdw blurRad="38100" dist="38100" dir="2700000" algn="tl">
                    <a:srgbClr val="000000">
                      <a:alpha val="43137"/>
                    </a:srgbClr>
                  </a:outerShdw>
                </a:effectLst>
                <a:latin typeface="Times New Roman" panose="02020603050405020304" pitchFamily="18" charset="0"/>
              </a:rPr>
              <a:t>元能力测试</a:t>
            </a:r>
          </a:p>
        </p:txBody>
      </p:sp>
      <p:sp>
        <p:nvSpPr>
          <p:cNvPr id="72707" name="矩形 8"/>
          <p:cNvSpPr>
            <a:spLocks noChangeArrowheads="1"/>
          </p:cNvSpPr>
          <p:nvPr/>
        </p:nvSpPr>
        <p:spPr bwMode="auto">
          <a:xfrm>
            <a:off x="0" y="1524000"/>
            <a:ext cx="9144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 typeface="Arial" panose="020B0604020202020204" pitchFamily="34" charset="0"/>
              <a:buNone/>
            </a:pPr>
            <a:r>
              <a:rPr lang="en-US" altLang="zh-CN" sz="4400" b="1" dirty="0">
                <a:solidFill>
                  <a:srgbClr val="C00000"/>
                </a:solidFill>
                <a:latin typeface="Calibri" panose="020F0502020204030204" pitchFamily="34" charset="0"/>
              </a:rPr>
              <a:t>Unit </a:t>
            </a:r>
            <a:r>
              <a:rPr lang="en-US" altLang="zh-CN" sz="4400" b="1" dirty="0" smtClean="0">
                <a:solidFill>
                  <a:srgbClr val="C00000"/>
                </a:solidFill>
                <a:latin typeface="Calibri" panose="020F0502020204030204" pitchFamily="34" charset="0"/>
              </a:rPr>
              <a:t>10  </a:t>
            </a:r>
            <a:r>
              <a:rPr lang="en-US" altLang="zh-CN" sz="4400" b="1" dirty="0"/>
              <a:t>I</a:t>
            </a:r>
            <a:r>
              <a:rPr lang="en-US" altLang="zh-CN" sz="4400" b="1" dirty="0">
                <a:latin typeface="Calibri" panose="020F0502020204030204" pitchFamily="34" charset="0"/>
              </a:rPr>
              <a:t>’</a:t>
            </a:r>
            <a:r>
              <a:rPr lang="en-US" altLang="zh-CN" sz="4400" b="1" dirty="0"/>
              <a:t>d like some noodles.</a:t>
            </a:r>
          </a:p>
        </p:txBody>
      </p:sp>
      <p:sp>
        <p:nvSpPr>
          <p:cNvPr id="4" name="矩形 3"/>
          <p:cNvSpPr/>
          <p:nvPr/>
        </p:nvSpPr>
        <p:spPr>
          <a:xfrm>
            <a:off x="2665870" y="5257800"/>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文本框 99"/>
          <p:cNvSpPr txBox="1">
            <a:spLocks noChangeArrowheads="1"/>
          </p:cNvSpPr>
          <p:nvPr/>
        </p:nvSpPr>
        <p:spPr bwMode="auto">
          <a:xfrm>
            <a:off x="34925" y="390525"/>
            <a:ext cx="9128125" cy="643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000000"/>
                </a:solidFill>
              </a:rPr>
              <a:t>二、完形填空</a:t>
            </a:r>
            <a:r>
              <a:rPr lang="zh-CN" altLang="zh-CN" sz="3200" b="1" dirty="0">
                <a:solidFill>
                  <a:srgbClr val="000000"/>
                </a:solidFill>
              </a:rPr>
              <a:t>(10</a:t>
            </a:r>
            <a:r>
              <a:rPr lang="zh-CN" altLang="en-US" sz="3200" b="1" dirty="0">
                <a:solidFill>
                  <a:srgbClr val="000000"/>
                </a:solidFill>
              </a:rPr>
              <a:t>小题，共</a:t>
            </a:r>
            <a:r>
              <a:rPr lang="zh-CN" altLang="zh-CN" sz="3200" b="1" dirty="0">
                <a:solidFill>
                  <a:srgbClr val="000000"/>
                </a:solidFill>
              </a:rPr>
              <a:t>10</a:t>
            </a:r>
            <a:r>
              <a:rPr lang="zh-CN" altLang="en-US" sz="3200" b="1" dirty="0">
                <a:solidFill>
                  <a:srgbClr val="000000"/>
                </a:solidFill>
              </a:rPr>
              <a:t>分</a:t>
            </a:r>
            <a:r>
              <a:rPr lang="zh-CN" altLang="zh-CN" sz="3200" b="1" dirty="0">
                <a:solidFill>
                  <a:srgbClr val="000000"/>
                </a:solidFill>
              </a:rPr>
              <a:t>)</a:t>
            </a:r>
          </a:p>
          <a:p>
            <a:pPr>
              <a:buFont typeface="Arial" panose="020B0604020202020204" pitchFamily="34" charset="0"/>
              <a:buNone/>
            </a:pPr>
            <a:r>
              <a:rPr lang="zh-CN" altLang="zh-CN" sz="3200" b="1" dirty="0">
                <a:solidFill>
                  <a:srgbClr val="000000"/>
                </a:solidFill>
              </a:rPr>
              <a:t>        </a:t>
            </a:r>
            <a:r>
              <a:rPr lang="zh-CN" altLang="zh-CN" sz="3200" dirty="0">
                <a:solidFill>
                  <a:srgbClr val="000000"/>
                </a:solidFill>
              </a:rPr>
              <a:t>How many</a:t>
            </a:r>
            <a:r>
              <a:rPr lang="zh-CN" altLang="zh-CN" sz="3200" u="sng" dirty="0">
                <a:solidFill>
                  <a:srgbClr val="000000"/>
                </a:solidFill>
              </a:rPr>
              <a:t>   21   </a:t>
            </a:r>
            <a:r>
              <a:rPr lang="zh-CN" altLang="zh-CN" sz="3200" dirty="0">
                <a:solidFill>
                  <a:srgbClr val="000000"/>
                </a:solidFill>
              </a:rPr>
              <a:t>of Chinese food do you know? I</a:t>
            </a:r>
            <a:r>
              <a:rPr lang="zh-CN" altLang="zh-CN" sz="3200" dirty="0">
                <a:solidFill>
                  <a:srgbClr val="000000"/>
                </a:solidFill>
                <a:latin typeface="Calibri" panose="020F0502020204030204" pitchFamily="34" charset="0"/>
              </a:rPr>
              <a:t>’</a:t>
            </a:r>
            <a:r>
              <a:rPr lang="zh-CN" altLang="zh-CN" sz="3200" dirty="0">
                <a:solidFill>
                  <a:srgbClr val="000000"/>
                </a:solidFill>
              </a:rPr>
              <a:t>d like</a:t>
            </a:r>
            <a:r>
              <a:rPr lang="zh-CN" altLang="zh-CN" sz="3200" u="sng" dirty="0">
                <a:solidFill>
                  <a:srgbClr val="000000"/>
                </a:solidFill>
              </a:rPr>
              <a:t>   22   </a:t>
            </a:r>
            <a:r>
              <a:rPr lang="zh-CN" altLang="zh-CN" sz="3200" dirty="0">
                <a:solidFill>
                  <a:srgbClr val="000000"/>
                </a:solidFill>
              </a:rPr>
              <a:t>you some specials. </a:t>
            </a:r>
            <a:r>
              <a:rPr lang="zh-CN" altLang="zh-CN" sz="3200" u="sng" dirty="0">
                <a:solidFill>
                  <a:srgbClr val="000000"/>
                </a:solidFill>
              </a:rPr>
              <a:t> 23   </a:t>
            </a:r>
            <a:r>
              <a:rPr lang="zh-CN" altLang="zh-CN" sz="3200" dirty="0">
                <a:solidFill>
                  <a:srgbClr val="000000"/>
                </a:solidFill>
              </a:rPr>
              <a:t>1 is noodles. There are many kinds of noodles in China,</a:t>
            </a:r>
            <a:r>
              <a:rPr lang="zh-CN" altLang="zh-CN" sz="3200" u="sng" dirty="0">
                <a:solidFill>
                  <a:srgbClr val="000000"/>
                </a:solidFill>
              </a:rPr>
              <a:t>   24   </a:t>
            </a:r>
            <a:r>
              <a:rPr lang="zh-CN" altLang="zh-CN" sz="3200" dirty="0">
                <a:solidFill>
                  <a:srgbClr val="000000"/>
                </a:solidFill>
              </a:rPr>
              <a:t>rolled noodles, pulled noodles, knife-cut noodles and fried (</a:t>
            </a:r>
            <a:r>
              <a:rPr lang="zh-CN" altLang="en-US" sz="3200" dirty="0">
                <a:solidFill>
                  <a:srgbClr val="000000"/>
                </a:solidFill>
              </a:rPr>
              <a:t>油煎的</a:t>
            </a:r>
            <a:r>
              <a:rPr lang="zh-CN" altLang="zh-CN" sz="3200" dirty="0">
                <a:solidFill>
                  <a:srgbClr val="000000"/>
                </a:solidFill>
              </a:rPr>
              <a:t>) noodles. All of them</a:t>
            </a:r>
            <a:r>
              <a:rPr lang="zh-CN" altLang="zh-CN" sz="3200" u="sng" dirty="0">
                <a:solidFill>
                  <a:srgbClr val="000000"/>
                </a:solidFill>
              </a:rPr>
              <a:t>   25   </a:t>
            </a:r>
            <a:r>
              <a:rPr lang="zh-CN" altLang="zh-CN" sz="3200" dirty="0">
                <a:solidFill>
                  <a:srgbClr val="000000"/>
                </a:solidFill>
              </a:rPr>
              <a:t>great.</a:t>
            </a:r>
          </a:p>
          <a:p>
            <a:pPr>
              <a:buFont typeface="Arial" panose="020B0604020202020204" pitchFamily="34" charset="0"/>
              <a:buNone/>
            </a:pPr>
            <a:r>
              <a:rPr lang="zh-CN" altLang="zh-CN" sz="3200" dirty="0">
                <a:solidFill>
                  <a:srgbClr val="000000"/>
                </a:solidFill>
              </a:rPr>
              <a:t>        Special 2 is</a:t>
            </a:r>
            <a:r>
              <a:rPr lang="zh-CN" altLang="zh-CN" sz="3200" u="sng" dirty="0">
                <a:solidFill>
                  <a:srgbClr val="000000"/>
                </a:solidFill>
              </a:rPr>
              <a:t>   26  </a:t>
            </a:r>
            <a:r>
              <a:rPr lang="zh-CN" altLang="zh-CN" sz="3200" dirty="0">
                <a:solidFill>
                  <a:srgbClr val="000000"/>
                </a:solidFill>
              </a:rPr>
              <a:t>. Dumplings, yes, I think you must know </a:t>
            </a:r>
            <a:r>
              <a:rPr lang="zh-CN" altLang="zh-CN" sz="3200" u="sng" dirty="0">
                <a:solidFill>
                  <a:srgbClr val="000000"/>
                </a:solidFill>
              </a:rPr>
              <a:t>  27  </a:t>
            </a:r>
            <a:r>
              <a:rPr lang="zh-CN" altLang="zh-CN" sz="3200" dirty="0">
                <a:solidFill>
                  <a:srgbClr val="000000"/>
                </a:solidFill>
              </a:rPr>
              <a:t>. Do you know the famous cartoon movie Kung Fu Panda? There are</a:t>
            </a:r>
            <a:r>
              <a:rPr lang="zh-CN" altLang="zh-CN" sz="3200" u="sng" dirty="0">
                <a:solidFill>
                  <a:srgbClr val="000000"/>
                </a:solidFill>
              </a:rPr>
              <a:t>   28 </a:t>
            </a:r>
            <a:r>
              <a:rPr lang="zh-CN" altLang="zh-CN" sz="3200" dirty="0">
                <a:solidFill>
                  <a:srgbClr val="000000"/>
                </a:solidFill>
              </a:rPr>
              <a:t>  kinds of Chinese specials in the movie: noodles and fried dumplings.</a:t>
            </a:r>
            <a:r>
              <a:rPr lang="zh-CN" altLang="zh-CN" sz="3200" u="sng" dirty="0">
                <a:solidFill>
                  <a:srgbClr val="000000"/>
                </a:solidFill>
              </a:rPr>
              <a:t>    29   </a:t>
            </a:r>
            <a:r>
              <a:rPr lang="zh-CN" altLang="zh-CN" sz="3200" dirty="0">
                <a:solidFill>
                  <a:srgbClr val="000000"/>
                </a:solidFill>
              </a:rPr>
              <a:t>we also have another kind of dumplings</a:t>
            </a:r>
            <a:r>
              <a:rPr lang="zh-CN" altLang="zh-CN" sz="3200" dirty="0">
                <a:solidFill>
                  <a:srgbClr val="000000"/>
                </a:solidFill>
                <a:latin typeface="Calibri" panose="020F0502020204030204" pitchFamily="34" charset="0"/>
              </a:rPr>
              <a:t>—</a:t>
            </a:r>
            <a:r>
              <a:rPr lang="zh-CN" altLang="zh-CN" sz="3200" dirty="0">
                <a:solidFill>
                  <a:srgbClr val="000000"/>
                </a:solidFill>
              </a:rPr>
              <a:t>boiled (</a:t>
            </a:r>
            <a:r>
              <a:rPr lang="zh-CN" altLang="en-US" sz="3200" dirty="0">
                <a:solidFill>
                  <a:srgbClr val="000000"/>
                </a:solidFill>
              </a:rPr>
              <a:t>水煮的</a:t>
            </a:r>
            <a:r>
              <a:rPr lang="zh-CN" altLang="zh-CN" sz="3200" dirty="0">
                <a:solidFill>
                  <a:srgbClr val="000000"/>
                </a:solidFill>
              </a:rPr>
              <a:t>) dumplings.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文本框 99"/>
          <p:cNvSpPr txBox="1">
            <a:spLocks noChangeArrowheads="1"/>
          </p:cNvSpPr>
          <p:nvPr/>
        </p:nvSpPr>
        <p:spPr bwMode="auto">
          <a:xfrm>
            <a:off x="-36513" y="914400"/>
            <a:ext cx="9128126"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zh-CN" sz="3200" dirty="0">
                <a:solidFill>
                  <a:srgbClr val="000000"/>
                </a:solidFill>
              </a:rPr>
              <a:t>We often eat boiled dumplings during the Spring Festival.</a:t>
            </a:r>
          </a:p>
          <a:p>
            <a:pPr>
              <a:buFont typeface="Arial" panose="020B0604020202020204" pitchFamily="34" charset="0"/>
              <a:buNone/>
            </a:pPr>
            <a:r>
              <a:rPr lang="zh-CN" altLang="zh-CN" sz="3200" dirty="0">
                <a:solidFill>
                  <a:srgbClr val="000000"/>
                </a:solidFill>
              </a:rPr>
              <a:t>     I like Chinese food very much. I hope you</a:t>
            </a:r>
            <a:r>
              <a:rPr lang="zh-CN" altLang="zh-CN" sz="3200" u="sng" dirty="0">
                <a:solidFill>
                  <a:srgbClr val="000000"/>
                </a:solidFill>
              </a:rPr>
              <a:t>   30  </a:t>
            </a:r>
            <a:r>
              <a:rPr lang="zh-CN" altLang="zh-CN" sz="3200" dirty="0">
                <a:solidFill>
                  <a:srgbClr val="000000"/>
                </a:solidFill>
              </a:rPr>
              <a:t> like it.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文本框 99"/>
          <p:cNvSpPr txBox="1">
            <a:spLocks noChangeArrowheads="1"/>
          </p:cNvSpPr>
          <p:nvPr/>
        </p:nvSpPr>
        <p:spPr bwMode="auto">
          <a:xfrm>
            <a:off x="-57151" y="683419"/>
            <a:ext cx="9320213"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dirty="0">
                <a:solidFill>
                  <a:srgbClr val="000000"/>
                </a:solidFill>
                <a:latin typeface="Times New Roman" panose="02020603050405020304" pitchFamily="18" charset="0"/>
              </a:rPr>
              <a:t>(    ) 21. A. kind	B. kinds	C. size      D. sizes</a:t>
            </a:r>
          </a:p>
          <a:p>
            <a:pPr>
              <a:buFont typeface="Arial" panose="020B0604020202020204" pitchFamily="34" charset="0"/>
              <a:buNone/>
            </a:pPr>
            <a:r>
              <a:rPr lang="en-US" altLang="zh-CN" sz="3200" dirty="0">
                <a:solidFill>
                  <a:srgbClr val="000000"/>
                </a:solidFill>
                <a:latin typeface="Times New Roman" panose="02020603050405020304" pitchFamily="18" charset="0"/>
              </a:rPr>
              <a:t>(    ) 22. A. tell 	B. tells	C. to tell    D. telling</a:t>
            </a:r>
          </a:p>
          <a:p>
            <a:pPr>
              <a:buFont typeface="Arial" panose="020B0604020202020204" pitchFamily="34" charset="0"/>
              <a:buNone/>
            </a:pPr>
            <a:r>
              <a:rPr lang="en-US" altLang="zh-CN" sz="3200" dirty="0">
                <a:solidFill>
                  <a:srgbClr val="000000"/>
                </a:solidFill>
                <a:latin typeface="Times New Roman" panose="02020603050405020304" pitchFamily="18" charset="0"/>
              </a:rPr>
              <a:t>(    ) 23. A. Food    B. Drink  C. Vegetable  D. Special</a:t>
            </a:r>
          </a:p>
          <a:p>
            <a:pPr>
              <a:buFont typeface="Arial" panose="020B0604020202020204" pitchFamily="34" charset="0"/>
              <a:buNone/>
            </a:pPr>
            <a:r>
              <a:rPr lang="en-US" altLang="zh-CN" sz="3200" dirty="0">
                <a:solidFill>
                  <a:srgbClr val="000000"/>
                </a:solidFill>
                <a:latin typeface="Times New Roman" panose="02020603050405020304" pitchFamily="18" charset="0"/>
              </a:rPr>
              <a:t>(    ) 24. A. like	      B. sound	C. such	D. for</a:t>
            </a:r>
          </a:p>
          <a:p>
            <a:pPr>
              <a:buFont typeface="Arial" panose="020B0604020202020204" pitchFamily="34" charset="0"/>
              <a:buNone/>
            </a:pPr>
            <a:r>
              <a:rPr lang="en-US" altLang="zh-CN" sz="3200" dirty="0">
                <a:solidFill>
                  <a:srgbClr val="000000"/>
                </a:solidFill>
                <a:latin typeface="Times New Roman" panose="02020603050405020304" pitchFamily="18" charset="0"/>
              </a:rPr>
              <a:t>(    ) 25. A. is	      B. am		C. be		D. are</a:t>
            </a:r>
          </a:p>
          <a:p>
            <a:pPr>
              <a:buFont typeface="Arial" panose="020B0604020202020204" pitchFamily="34" charset="0"/>
              <a:buNone/>
            </a:pPr>
            <a:r>
              <a:rPr lang="en-US" altLang="zh-CN" sz="3200" dirty="0">
                <a:solidFill>
                  <a:srgbClr val="000000"/>
                </a:solidFill>
                <a:latin typeface="Times New Roman" panose="02020603050405020304" pitchFamily="18" charset="0"/>
              </a:rPr>
              <a:t>(    ) 26. A. dumpling      </a:t>
            </a:r>
            <a:r>
              <a:rPr lang="en-US" altLang="zh-CN" sz="3200" dirty="0" smtClean="0">
                <a:solidFill>
                  <a:srgbClr val="000000"/>
                </a:solidFill>
                <a:latin typeface="Times New Roman" panose="02020603050405020304" pitchFamily="18" charset="0"/>
              </a:rPr>
              <a:t>B</a:t>
            </a:r>
            <a:r>
              <a:rPr lang="en-US" altLang="zh-CN" sz="3200" dirty="0">
                <a:solidFill>
                  <a:srgbClr val="000000"/>
                </a:solidFill>
                <a:latin typeface="Times New Roman" panose="02020603050405020304" pitchFamily="18" charset="0"/>
              </a:rPr>
              <a:t>. </a:t>
            </a:r>
            <a:r>
              <a:rPr lang="en-US" altLang="zh-CN" sz="3200" dirty="0" smtClean="0">
                <a:solidFill>
                  <a:srgbClr val="000000"/>
                </a:solidFill>
                <a:latin typeface="Times New Roman" panose="02020603050405020304" pitchFamily="18" charset="0"/>
              </a:rPr>
              <a:t>dumplings</a:t>
            </a:r>
          </a:p>
          <a:p>
            <a:pPr>
              <a:buFont typeface="Arial" panose="020B0604020202020204" pitchFamily="34" charset="0"/>
              <a:buNone/>
            </a:pPr>
            <a:r>
              <a:rPr lang="en-US" altLang="zh-CN" sz="3200" dirty="0" smtClean="0">
                <a:solidFill>
                  <a:srgbClr val="000000"/>
                </a:solidFill>
                <a:latin typeface="Times New Roman" panose="02020603050405020304" pitchFamily="18" charset="0"/>
              </a:rPr>
              <a:t>              C</a:t>
            </a:r>
            <a:r>
              <a:rPr lang="en-US" altLang="zh-CN" sz="3200" dirty="0">
                <a:solidFill>
                  <a:srgbClr val="000000"/>
                </a:solidFill>
                <a:latin typeface="Times New Roman" panose="02020603050405020304" pitchFamily="18" charset="0"/>
              </a:rPr>
              <a:t>. </a:t>
            </a:r>
            <a:r>
              <a:rPr lang="en-US" altLang="zh-CN" sz="3200" dirty="0" smtClean="0">
                <a:solidFill>
                  <a:srgbClr val="000000"/>
                </a:solidFill>
                <a:latin typeface="Times New Roman" panose="02020603050405020304" pitchFamily="18" charset="0"/>
              </a:rPr>
              <a:t>hamburger    D</a:t>
            </a:r>
            <a:r>
              <a:rPr lang="en-US" altLang="zh-CN" sz="3200" dirty="0">
                <a:solidFill>
                  <a:srgbClr val="000000"/>
                </a:solidFill>
                <a:latin typeface="Times New Roman" panose="02020603050405020304" pitchFamily="18" charset="0"/>
              </a:rPr>
              <a:t>. hamburgers</a:t>
            </a:r>
          </a:p>
          <a:p>
            <a:pPr>
              <a:buFont typeface="Arial" panose="020B0604020202020204" pitchFamily="34" charset="0"/>
              <a:buNone/>
            </a:pPr>
            <a:r>
              <a:rPr lang="en-US" altLang="zh-CN" sz="3200" dirty="0">
                <a:solidFill>
                  <a:srgbClr val="000000"/>
                </a:solidFill>
                <a:latin typeface="Times New Roman" panose="02020603050405020304" pitchFamily="18" charset="0"/>
              </a:rPr>
              <a:t>(    ) 27. A. them	B. they	C. it	         D. its</a:t>
            </a:r>
          </a:p>
          <a:p>
            <a:pPr>
              <a:buFont typeface="Arial" panose="020B0604020202020204" pitchFamily="34" charset="0"/>
              <a:buNone/>
            </a:pPr>
            <a:r>
              <a:rPr lang="en-US" altLang="zh-CN" sz="3200" dirty="0">
                <a:solidFill>
                  <a:srgbClr val="000000"/>
                </a:solidFill>
                <a:latin typeface="Times New Roman" panose="02020603050405020304" pitchFamily="18" charset="0"/>
              </a:rPr>
              <a:t>(    ) 28. A. some	B. many	C. two	D. any</a:t>
            </a:r>
          </a:p>
          <a:p>
            <a:pPr>
              <a:buFont typeface="Arial" panose="020B0604020202020204" pitchFamily="34" charset="0"/>
              <a:buNone/>
            </a:pPr>
            <a:r>
              <a:rPr lang="en-US" altLang="zh-CN" sz="3200" dirty="0">
                <a:solidFill>
                  <a:srgbClr val="000000"/>
                </a:solidFill>
                <a:latin typeface="Times New Roman" panose="02020603050405020304" pitchFamily="18" charset="0"/>
              </a:rPr>
              <a:t>(    ) 29. A. As	         B. Or		C. So  	D. But</a:t>
            </a:r>
          </a:p>
          <a:p>
            <a:pPr>
              <a:buFont typeface="Arial" panose="020B0604020202020204" pitchFamily="34" charset="0"/>
              <a:buNone/>
            </a:pPr>
            <a:r>
              <a:rPr lang="en-US" altLang="zh-CN" sz="3200" dirty="0">
                <a:solidFill>
                  <a:srgbClr val="000000"/>
                </a:solidFill>
                <a:latin typeface="Times New Roman" panose="02020603050405020304" pitchFamily="18" charset="0"/>
              </a:rPr>
              <a:t>(    ) 30. A. too	         </a:t>
            </a:r>
            <a:r>
              <a:rPr lang="en-US" altLang="zh-CN" sz="3200" dirty="0" smtClean="0">
                <a:solidFill>
                  <a:srgbClr val="000000"/>
                </a:solidFill>
                <a:latin typeface="Times New Roman" panose="02020603050405020304" pitchFamily="18" charset="0"/>
              </a:rPr>
              <a:t>B</a:t>
            </a:r>
            <a:r>
              <a:rPr lang="en-US" altLang="zh-CN" sz="3200" dirty="0">
                <a:solidFill>
                  <a:srgbClr val="000000"/>
                </a:solidFill>
                <a:latin typeface="Times New Roman" panose="02020603050405020304" pitchFamily="18" charset="0"/>
              </a:rPr>
              <a:t>. also	C. either	D. other</a:t>
            </a:r>
          </a:p>
        </p:txBody>
      </p:sp>
      <p:sp>
        <p:nvSpPr>
          <p:cNvPr id="83971" name="TextBox 14"/>
          <p:cNvSpPr txBox="1">
            <a:spLocks noChangeArrowheads="1"/>
          </p:cNvSpPr>
          <p:nvPr/>
        </p:nvSpPr>
        <p:spPr bwMode="auto">
          <a:xfrm>
            <a:off x="395287" y="754857"/>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
        <p:nvSpPr>
          <p:cNvPr id="83972" name="TextBox 14"/>
          <p:cNvSpPr txBox="1">
            <a:spLocks noChangeArrowheads="1"/>
          </p:cNvSpPr>
          <p:nvPr/>
        </p:nvSpPr>
        <p:spPr bwMode="auto">
          <a:xfrm>
            <a:off x="395287" y="1186657"/>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
        <p:nvSpPr>
          <p:cNvPr id="83973" name="TextBox 14"/>
          <p:cNvSpPr txBox="1">
            <a:spLocks noChangeArrowheads="1"/>
          </p:cNvSpPr>
          <p:nvPr/>
        </p:nvSpPr>
        <p:spPr bwMode="auto">
          <a:xfrm>
            <a:off x="395287" y="1689894"/>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
        <p:nvSpPr>
          <p:cNvPr id="83974" name="TextBox 14"/>
          <p:cNvSpPr txBox="1">
            <a:spLocks noChangeArrowheads="1"/>
          </p:cNvSpPr>
          <p:nvPr/>
        </p:nvSpPr>
        <p:spPr bwMode="auto">
          <a:xfrm>
            <a:off x="395287" y="2194719"/>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a:t>
            </a:r>
          </a:p>
        </p:txBody>
      </p:sp>
      <p:sp>
        <p:nvSpPr>
          <p:cNvPr id="83975" name="TextBox 14"/>
          <p:cNvSpPr txBox="1">
            <a:spLocks noChangeArrowheads="1"/>
          </p:cNvSpPr>
          <p:nvPr/>
        </p:nvSpPr>
        <p:spPr bwMode="auto">
          <a:xfrm>
            <a:off x="395287" y="2624932"/>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
        <p:nvSpPr>
          <p:cNvPr id="83976" name="TextBox 14"/>
          <p:cNvSpPr txBox="1">
            <a:spLocks noChangeArrowheads="1"/>
          </p:cNvSpPr>
          <p:nvPr/>
        </p:nvSpPr>
        <p:spPr bwMode="auto">
          <a:xfrm>
            <a:off x="323849" y="3202782"/>
            <a:ext cx="7191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
        <p:nvSpPr>
          <p:cNvPr id="83977" name="TextBox 14"/>
          <p:cNvSpPr txBox="1">
            <a:spLocks noChangeArrowheads="1"/>
          </p:cNvSpPr>
          <p:nvPr/>
        </p:nvSpPr>
        <p:spPr bwMode="auto">
          <a:xfrm>
            <a:off x="395287" y="4139407"/>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a:t>
            </a:r>
          </a:p>
        </p:txBody>
      </p:sp>
      <p:sp>
        <p:nvSpPr>
          <p:cNvPr id="83978" name="TextBox 14"/>
          <p:cNvSpPr txBox="1">
            <a:spLocks noChangeArrowheads="1"/>
          </p:cNvSpPr>
          <p:nvPr/>
        </p:nvSpPr>
        <p:spPr bwMode="auto">
          <a:xfrm>
            <a:off x="395287" y="4715669"/>
            <a:ext cx="7191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
        <p:nvSpPr>
          <p:cNvPr id="83979" name="TextBox 14"/>
          <p:cNvSpPr txBox="1">
            <a:spLocks noChangeArrowheads="1"/>
          </p:cNvSpPr>
          <p:nvPr/>
        </p:nvSpPr>
        <p:spPr bwMode="auto">
          <a:xfrm>
            <a:off x="322262" y="5147469"/>
            <a:ext cx="7191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
        <p:nvSpPr>
          <p:cNvPr id="83980" name="TextBox 14"/>
          <p:cNvSpPr txBox="1">
            <a:spLocks noChangeArrowheads="1"/>
          </p:cNvSpPr>
          <p:nvPr/>
        </p:nvSpPr>
        <p:spPr bwMode="auto">
          <a:xfrm>
            <a:off x="395287" y="5579269"/>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animEffect transition="in" filter="blinds(horizontal)">
                                      <p:cBhvr>
                                        <p:cTn id="7" dur="500"/>
                                        <p:tgtEl>
                                          <p:spTgt spid="8397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972"/>
                                        </p:tgtEl>
                                        <p:attrNameLst>
                                          <p:attrName>style.visibility</p:attrName>
                                        </p:attrNameLst>
                                      </p:cBhvr>
                                      <p:to>
                                        <p:strVal val="visible"/>
                                      </p:to>
                                    </p:set>
                                    <p:animEffect transition="in" filter="blinds(horizontal)">
                                      <p:cBhvr>
                                        <p:cTn id="12" dur="500"/>
                                        <p:tgtEl>
                                          <p:spTgt spid="8397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3973"/>
                                        </p:tgtEl>
                                        <p:attrNameLst>
                                          <p:attrName>style.visibility</p:attrName>
                                        </p:attrNameLst>
                                      </p:cBhvr>
                                      <p:to>
                                        <p:strVal val="visible"/>
                                      </p:to>
                                    </p:set>
                                    <p:animEffect transition="in" filter="blinds(horizontal)">
                                      <p:cBhvr>
                                        <p:cTn id="17" dur="500"/>
                                        <p:tgtEl>
                                          <p:spTgt spid="8397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3974"/>
                                        </p:tgtEl>
                                        <p:attrNameLst>
                                          <p:attrName>style.visibility</p:attrName>
                                        </p:attrNameLst>
                                      </p:cBhvr>
                                      <p:to>
                                        <p:strVal val="visible"/>
                                      </p:to>
                                    </p:set>
                                    <p:animEffect transition="in" filter="blinds(horizontal)">
                                      <p:cBhvr>
                                        <p:cTn id="22" dur="500"/>
                                        <p:tgtEl>
                                          <p:spTgt spid="8397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3975"/>
                                        </p:tgtEl>
                                        <p:attrNameLst>
                                          <p:attrName>style.visibility</p:attrName>
                                        </p:attrNameLst>
                                      </p:cBhvr>
                                      <p:to>
                                        <p:strVal val="visible"/>
                                      </p:to>
                                    </p:set>
                                    <p:animEffect transition="in" filter="blinds(horizontal)">
                                      <p:cBhvr>
                                        <p:cTn id="27" dur="500"/>
                                        <p:tgtEl>
                                          <p:spTgt spid="8397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3976"/>
                                        </p:tgtEl>
                                        <p:attrNameLst>
                                          <p:attrName>style.visibility</p:attrName>
                                        </p:attrNameLst>
                                      </p:cBhvr>
                                      <p:to>
                                        <p:strVal val="visible"/>
                                      </p:to>
                                    </p:set>
                                    <p:animEffect transition="in" filter="blinds(horizontal)">
                                      <p:cBhvr>
                                        <p:cTn id="32" dur="500"/>
                                        <p:tgtEl>
                                          <p:spTgt spid="8397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3977"/>
                                        </p:tgtEl>
                                        <p:attrNameLst>
                                          <p:attrName>style.visibility</p:attrName>
                                        </p:attrNameLst>
                                      </p:cBhvr>
                                      <p:to>
                                        <p:strVal val="visible"/>
                                      </p:to>
                                    </p:set>
                                    <p:animEffect transition="in" filter="blinds(horizontal)">
                                      <p:cBhvr>
                                        <p:cTn id="37" dur="500"/>
                                        <p:tgtEl>
                                          <p:spTgt spid="8397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3978"/>
                                        </p:tgtEl>
                                        <p:attrNameLst>
                                          <p:attrName>style.visibility</p:attrName>
                                        </p:attrNameLst>
                                      </p:cBhvr>
                                      <p:to>
                                        <p:strVal val="visible"/>
                                      </p:to>
                                    </p:set>
                                    <p:animEffect transition="in" filter="blinds(horizontal)">
                                      <p:cBhvr>
                                        <p:cTn id="42" dur="500"/>
                                        <p:tgtEl>
                                          <p:spTgt spid="8397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3979"/>
                                        </p:tgtEl>
                                        <p:attrNameLst>
                                          <p:attrName>style.visibility</p:attrName>
                                        </p:attrNameLst>
                                      </p:cBhvr>
                                      <p:to>
                                        <p:strVal val="visible"/>
                                      </p:to>
                                    </p:set>
                                    <p:animEffect transition="in" filter="blinds(horizontal)">
                                      <p:cBhvr>
                                        <p:cTn id="47" dur="500"/>
                                        <p:tgtEl>
                                          <p:spTgt spid="8397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3980"/>
                                        </p:tgtEl>
                                        <p:attrNameLst>
                                          <p:attrName>style.visibility</p:attrName>
                                        </p:attrNameLst>
                                      </p:cBhvr>
                                      <p:to>
                                        <p:strVal val="visible"/>
                                      </p:to>
                                    </p:set>
                                    <p:animEffect transition="in" filter="blinds(horizontal)">
                                      <p:cBhvr>
                                        <p:cTn id="52" dur="500"/>
                                        <p:tgtEl>
                                          <p:spTgt spid="83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P spid="83972" grpId="0"/>
      <p:bldP spid="83973" grpId="0"/>
      <p:bldP spid="83974" grpId="0"/>
      <p:bldP spid="83975" grpId="0"/>
      <p:bldP spid="83976" grpId="0"/>
      <p:bldP spid="83977" grpId="0"/>
      <p:bldP spid="83978" grpId="0"/>
      <p:bldP spid="83979" grpId="0"/>
      <p:bldP spid="8398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文本框 99"/>
          <p:cNvSpPr txBox="1">
            <a:spLocks noChangeArrowheads="1"/>
          </p:cNvSpPr>
          <p:nvPr/>
        </p:nvSpPr>
        <p:spPr bwMode="auto">
          <a:xfrm>
            <a:off x="-36513" y="619125"/>
            <a:ext cx="9128126"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a:solidFill>
                  <a:srgbClr val="000000"/>
                </a:solidFill>
              </a:rPr>
              <a:t>三、看图短文填空</a:t>
            </a:r>
            <a:r>
              <a:rPr lang="zh-CN" altLang="zh-CN" sz="3200">
                <a:solidFill>
                  <a:srgbClr val="000000"/>
                </a:solidFill>
              </a:rPr>
              <a:t>, </a:t>
            </a:r>
            <a:r>
              <a:rPr lang="zh-CN" altLang="en-US" sz="3200">
                <a:solidFill>
                  <a:srgbClr val="000000"/>
                </a:solidFill>
              </a:rPr>
              <a:t>每空一词（</a:t>
            </a:r>
            <a:r>
              <a:rPr lang="zh-CN" altLang="zh-CN" sz="3200">
                <a:solidFill>
                  <a:srgbClr val="000000"/>
                </a:solidFill>
              </a:rPr>
              <a:t>10</a:t>
            </a:r>
            <a:r>
              <a:rPr lang="zh-CN" altLang="en-US" sz="3200">
                <a:solidFill>
                  <a:srgbClr val="000000"/>
                </a:solidFill>
              </a:rPr>
              <a:t>小题，共</a:t>
            </a:r>
            <a:r>
              <a:rPr lang="zh-CN" altLang="zh-CN" sz="3200">
                <a:solidFill>
                  <a:srgbClr val="000000"/>
                </a:solidFill>
              </a:rPr>
              <a:t>15</a:t>
            </a:r>
            <a:r>
              <a:rPr lang="zh-CN" altLang="en-US" sz="3200">
                <a:solidFill>
                  <a:srgbClr val="000000"/>
                </a:solidFill>
              </a:rPr>
              <a:t>分）</a:t>
            </a:r>
          </a:p>
        </p:txBody>
      </p:sp>
      <p:pic>
        <p:nvPicPr>
          <p:cNvPr id="84995" name="图片 1073742867" descr="271035542c3948f17f2107"/>
          <p:cNvPicPr>
            <a:picLocks noChangeAspect="1" noChangeArrowheads="1"/>
          </p:cNvPicPr>
          <p:nvPr/>
        </p:nvPicPr>
        <p:blipFill>
          <a:blip r:embed="rId2" cstate="email"/>
          <a:srcRect/>
          <a:stretch>
            <a:fillRect/>
          </a:stretch>
        </p:blipFill>
        <p:spPr bwMode="auto">
          <a:xfrm>
            <a:off x="971550" y="1268413"/>
            <a:ext cx="2698750"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996" name="图片 1073742868" descr="0010060043"/>
          <p:cNvPicPr>
            <a:picLocks noChangeAspect="1" noChangeArrowheads="1"/>
          </p:cNvPicPr>
          <p:nvPr/>
        </p:nvPicPr>
        <p:blipFill>
          <a:blip r:embed="rId3" cstate="email"/>
          <a:srcRect/>
          <a:stretch>
            <a:fillRect/>
          </a:stretch>
        </p:blipFill>
        <p:spPr bwMode="auto">
          <a:xfrm>
            <a:off x="4283075" y="1341438"/>
            <a:ext cx="3151188" cy="269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997" name="图片 1073742869" descr="4496490_161853071308_2"/>
          <p:cNvPicPr>
            <a:picLocks noChangeAspect="1" noChangeArrowheads="1"/>
          </p:cNvPicPr>
          <p:nvPr/>
        </p:nvPicPr>
        <p:blipFill>
          <a:blip r:embed="rId4" cstate="email"/>
          <a:srcRect/>
          <a:stretch>
            <a:fillRect/>
          </a:stretch>
        </p:blipFill>
        <p:spPr bwMode="auto">
          <a:xfrm>
            <a:off x="971550" y="4156075"/>
            <a:ext cx="2665413"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998" name="图片 1073742866" descr="0350230019"/>
          <p:cNvPicPr>
            <a:picLocks noChangeAspect="1" noChangeArrowheads="1"/>
          </p:cNvPicPr>
          <p:nvPr/>
        </p:nvPicPr>
        <p:blipFill>
          <a:blip r:embed="rId5" cstate="email"/>
          <a:srcRect/>
          <a:stretch>
            <a:fillRect/>
          </a:stretch>
        </p:blipFill>
        <p:spPr bwMode="auto">
          <a:xfrm>
            <a:off x="4356100" y="4198938"/>
            <a:ext cx="2111375"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文本框 99"/>
          <p:cNvSpPr txBox="1">
            <a:spLocks noChangeArrowheads="1"/>
          </p:cNvSpPr>
          <p:nvPr/>
        </p:nvSpPr>
        <p:spPr bwMode="auto">
          <a:xfrm>
            <a:off x="107949" y="542509"/>
            <a:ext cx="8996363"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dirty="0">
                <a:solidFill>
                  <a:srgbClr val="000000"/>
                </a:solidFill>
              </a:rPr>
              <a:t>     Today is Lily and Lucy</a:t>
            </a:r>
            <a:r>
              <a:rPr lang="en-US" altLang="zh-CN" sz="2800" dirty="0">
                <a:solidFill>
                  <a:srgbClr val="000000"/>
                </a:solidFill>
                <a:latin typeface="Calibri" panose="020F0502020204030204" pitchFamily="34" charset="0"/>
              </a:rPr>
              <a:t>’</a:t>
            </a:r>
            <a:r>
              <a:rPr lang="en-US" altLang="zh-CN" sz="2800" dirty="0">
                <a:solidFill>
                  <a:srgbClr val="000000"/>
                </a:solidFill>
              </a:rPr>
              <a:t>s mother</a:t>
            </a:r>
            <a:r>
              <a:rPr lang="en-US" altLang="zh-CN" sz="2800" dirty="0">
                <a:solidFill>
                  <a:srgbClr val="000000"/>
                </a:solidFill>
                <a:latin typeface="Calibri" panose="020F0502020204030204" pitchFamily="34" charset="0"/>
              </a:rPr>
              <a:t>’</a:t>
            </a:r>
            <a:r>
              <a:rPr lang="en-US" altLang="zh-CN" sz="2800" dirty="0">
                <a:solidFill>
                  <a:srgbClr val="000000"/>
                </a:solidFill>
              </a:rPr>
              <a:t>s birthday. They go shopping and 31. ________ some presents for their mother. Lily buys a 32. ______ for her mother, because her sweater is too old. Lucy buys a scarf (</a:t>
            </a:r>
            <a:r>
              <a:rPr lang="zh-CN" altLang="en-US" sz="2800" dirty="0">
                <a:solidFill>
                  <a:srgbClr val="000000"/>
                </a:solidFill>
              </a:rPr>
              <a:t>围巾</a:t>
            </a:r>
            <a:r>
              <a:rPr lang="en-US" altLang="zh-CN" sz="2800" dirty="0">
                <a:solidFill>
                  <a:srgbClr val="000000"/>
                </a:solidFill>
              </a:rPr>
              <a:t>)33. ________ her, so that she won</a:t>
            </a:r>
            <a:r>
              <a:rPr lang="en-US" altLang="zh-CN" sz="2800" dirty="0">
                <a:solidFill>
                  <a:srgbClr val="000000"/>
                </a:solidFill>
                <a:latin typeface="Calibri" panose="020F0502020204030204" pitchFamily="34" charset="0"/>
              </a:rPr>
              <a:t>’</a:t>
            </a:r>
            <a:r>
              <a:rPr lang="en-US" altLang="zh-CN" sz="2800" dirty="0">
                <a:solidFill>
                  <a:srgbClr val="000000"/>
                </a:solidFill>
              </a:rPr>
              <a:t>t be 34. __________in winter. They also buy a bunch of (</a:t>
            </a:r>
            <a:r>
              <a:rPr lang="zh-CN" altLang="en-US" sz="2800" dirty="0">
                <a:solidFill>
                  <a:srgbClr val="000000"/>
                </a:solidFill>
              </a:rPr>
              <a:t>一束</a:t>
            </a:r>
            <a:r>
              <a:rPr lang="en-US" altLang="zh-CN" sz="2800" dirty="0">
                <a:solidFill>
                  <a:srgbClr val="000000"/>
                </a:solidFill>
              </a:rPr>
              <a:t>) 35. </a:t>
            </a:r>
            <a:r>
              <a:rPr lang="en-US" altLang="zh-CN" sz="2800" dirty="0" smtClean="0">
                <a:solidFill>
                  <a:srgbClr val="000000"/>
                </a:solidFill>
              </a:rPr>
              <a:t>__________</a:t>
            </a:r>
            <a:r>
              <a:rPr lang="en-US" altLang="zh-CN" sz="2800" dirty="0">
                <a:solidFill>
                  <a:srgbClr val="000000"/>
                </a:solidFill>
              </a:rPr>
              <a:t>for her, 36. ___________ their mother likes flowers very much. When they get home, they 37. _________ a birthday cake by themselves. There are some strawberries on the cake, because they are their mother</a:t>
            </a:r>
            <a:r>
              <a:rPr lang="en-US" altLang="zh-CN" sz="2800" dirty="0">
                <a:solidFill>
                  <a:srgbClr val="000000"/>
                </a:solidFill>
                <a:latin typeface="Calibri" panose="020F0502020204030204" pitchFamily="34" charset="0"/>
              </a:rPr>
              <a:t>’</a:t>
            </a:r>
            <a:r>
              <a:rPr lang="en-US" altLang="zh-CN" sz="2800" dirty="0">
                <a:solidFill>
                  <a:srgbClr val="000000"/>
                </a:solidFill>
              </a:rPr>
              <a:t>s favorite 38. _______. They 39. </a:t>
            </a:r>
            <a:r>
              <a:rPr lang="en-US" altLang="zh-CN" sz="2800" dirty="0" smtClean="0">
                <a:solidFill>
                  <a:srgbClr val="000000"/>
                </a:solidFill>
              </a:rPr>
              <a:t>____ </a:t>
            </a:r>
            <a:r>
              <a:rPr lang="en-US" altLang="zh-CN" sz="2800" dirty="0">
                <a:solidFill>
                  <a:srgbClr val="000000"/>
                </a:solidFill>
                <a:latin typeface="Calibri" panose="020F0502020204030204" pitchFamily="34" charset="0"/>
              </a:rPr>
              <a:t>“</a:t>
            </a:r>
            <a:r>
              <a:rPr lang="en-US" altLang="zh-CN" sz="2800" dirty="0">
                <a:solidFill>
                  <a:srgbClr val="000000"/>
                </a:solidFill>
              </a:rPr>
              <a:t>Happy Birthday!</a:t>
            </a:r>
            <a:r>
              <a:rPr lang="en-US" altLang="zh-CN" sz="2800" dirty="0">
                <a:solidFill>
                  <a:srgbClr val="000000"/>
                </a:solidFill>
                <a:latin typeface="Calibri" panose="020F0502020204030204" pitchFamily="34" charset="0"/>
              </a:rPr>
              <a:t>”</a:t>
            </a:r>
            <a:r>
              <a:rPr lang="en-US" altLang="zh-CN" sz="2800" dirty="0">
                <a:solidFill>
                  <a:srgbClr val="000000"/>
                </a:solidFill>
              </a:rPr>
              <a:t> to her and they have 40. </a:t>
            </a:r>
            <a:r>
              <a:rPr lang="en-US" altLang="zh-CN" sz="2800" dirty="0" smtClean="0">
                <a:solidFill>
                  <a:srgbClr val="000000"/>
                </a:solidFill>
              </a:rPr>
              <a:t>_____ </a:t>
            </a:r>
            <a:r>
              <a:rPr lang="en-US" altLang="zh-CN" sz="2800" dirty="0">
                <a:solidFill>
                  <a:srgbClr val="000000"/>
                </a:solidFill>
              </a:rPr>
              <a:t>today.</a:t>
            </a:r>
          </a:p>
        </p:txBody>
      </p:sp>
      <p:sp>
        <p:nvSpPr>
          <p:cNvPr id="86019" name="TextBox 14"/>
          <p:cNvSpPr txBox="1">
            <a:spLocks noChangeArrowheads="1"/>
          </p:cNvSpPr>
          <p:nvPr/>
        </p:nvSpPr>
        <p:spPr bwMode="auto">
          <a:xfrm>
            <a:off x="3051176" y="862012"/>
            <a:ext cx="2549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buy</a:t>
            </a:r>
          </a:p>
        </p:txBody>
      </p:sp>
      <p:sp>
        <p:nvSpPr>
          <p:cNvPr id="86020" name="TextBox 14"/>
          <p:cNvSpPr txBox="1">
            <a:spLocks noChangeArrowheads="1"/>
          </p:cNvSpPr>
          <p:nvPr/>
        </p:nvSpPr>
        <p:spPr bwMode="auto">
          <a:xfrm>
            <a:off x="3657600" y="1320225"/>
            <a:ext cx="199707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smtClean="0">
                <a:solidFill>
                  <a:srgbClr val="FF0000"/>
                </a:solidFill>
              </a:rPr>
              <a:t>sweater</a:t>
            </a:r>
            <a:endParaRPr lang="en-US" altLang="en-US" sz="3200" b="1" dirty="0">
              <a:solidFill>
                <a:srgbClr val="FF0000"/>
              </a:solidFill>
            </a:endParaRPr>
          </a:p>
        </p:txBody>
      </p:sp>
      <p:sp>
        <p:nvSpPr>
          <p:cNvPr id="86021" name="TextBox 14"/>
          <p:cNvSpPr txBox="1">
            <a:spLocks noChangeArrowheads="1"/>
          </p:cNvSpPr>
          <p:nvPr/>
        </p:nvSpPr>
        <p:spPr bwMode="auto">
          <a:xfrm>
            <a:off x="179388" y="2130425"/>
            <a:ext cx="2192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for</a:t>
            </a:r>
          </a:p>
        </p:txBody>
      </p:sp>
      <p:sp>
        <p:nvSpPr>
          <p:cNvPr id="86022" name="TextBox 14"/>
          <p:cNvSpPr txBox="1">
            <a:spLocks noChangeArrowheads="1"/>
          </p:cNvSpPr>
          <p:nvPr/>
        </p:nvSpPr>
        <p:spPr bwMode="auto">
          <a:xfrm>
            <a:off x="6629400" y="2149476"/>
            <a:ext cx="20415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cold</a:t>
            </a:r>
          </a:p>
        </p:txBody>
      </p:sp>
      <p:sp>
        <p:nvSpPr>
          <p:cNvPr id="86023" name="TextBox 14"/>
          <p:cNvSpPr txBox="1">
            <a:spLocks noChangeArrowheads="1"/>
          </p:cNvSpPr>
          <p:nvPr/>
        </p:nvSpPr>
        <p:spPr bwMode="auto">
          <a:xfrm>
            <a:off x="332581" y="2989481"/>
            <a:ext cx="18859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smtClean="0">
                <a:solidFill>
                  <a:srgbClr val="FF0000"/>
                </a:solidFill>
              </a:rPr>
              <a:t>flowers</a:t>
            </a:r>
            <a:endParaRPr lang="en-US" altLang="en-US" sz="3200" b="1" dirty="0">
              <a:solidFill>
                <a:srgbClr val="FF0000"/>
              </a:solidFill>
            </a:endParaRPr>
          </a:p>
        </p:txBody>
      </p:sp>
      <p:sp>
        <p:nvSpPr>
          <p:cNvPr id="86024" name="TextBox 14"/>
          <p:cNvSpPr txBox="1">
            <a:spLocks noChangeArrowheads="1"/>
          </p:cNvSpPr>
          <p:nvPr/>
        </p:nvSpPr>
        <p:spPr bwMode="auto">
          <a:xfrm>
            <a:off x="3914774" y="3001169"/>
            <a:ext cx="25828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because</a:t>
            </a:r>
          </a:p>
        </p:txBody>
      </p:sp>
      <p:sp>
        <p:nvSpPr>
          <p:cNvPr id="86025" name="TextBox 14"/>
          <p:cNvSpPr txBox="1">
            <a:spLocks noChangeArrowheads="1"/>
          </p:cNvSpPr>
          <p:nvPr/>
        </p:nvSpPr>
        <p:spPr bwMode="auto">
          <a:xfrm>
            <a:off x="207963" y="4002881"/>
            <a:ext cx="24526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make</a:t>
            </a:r>
          </a:p>
        </p:txBody>
      </p:sp>
      <p:sp>
        <p:nvSpPr>
          <p:cNvPr id="86026" name="TextBox 14"/>
          <p:cNvSpPr txBox="1">
            <a:spLocks noChangeArrowheads="1"/>
          </p:cNvSpPr>
          <p:nvPr/>
        </p:nvSpPr>
        <p:spPr bwMode="auto">
          <a:xfrm>
            <a:off x="3411539" y="4724400"/>
            <a:ext cx="21891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fruit</a:t>
            </a:r>
          </a:p>
        </p:txBody>
      </p:sp>
      <p:sp>
        <p:nvSpPr>
          <p:cNvPr id="86027" name="TextBox 14"/>
          <p:cNvSpPr txBox="1">
            <a:spLocks noChangeArrowheads="1"/>
          </p:cNvSpPr>
          <p:nvPr/>
        </p:nvSpPr>
        <p:spPr bwMode="auto">
          <a:xfrm>
            <a:off x="6618684" y="4729163"/>
            <a:ext cx="970756"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say</a:t>
            </a:r>
          </a:p>
        </p:txBody>
      </p:sp>
      <p:sp>
        <p:nvSpPr>
          <p:cNvPr id="86028" name="TextBox 14"/>
          <p:cNvSpPr txBox="1">
            <a:spLocks noChangeArrowheads="1"/>
          </p:cNvSpPr>
          <p:nvPr/>
        </p:nvSpPr>
        <p:spPr bwMode="auto">
          <a:xfrm>
            <a:off x="5656263" y="5226051"/>
            <a:ext cx="1644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fun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19"/>
                                        </p:tgtEl>
                                        <p:attrNameLst>
                                          <p:attrName>style.visibility</p:attrName>
                                        </p:attrNameLst>
                                      </p:cBhvr>
                                      <p:to>
                                        <p:strVal val="visible"/>
                                      </p:to>
                                    </p:set>
                                    <p:animEffect transition="in" filter="blinds(horizontal)">
                                      <p:cBhvr>
                                        <p:cTn id="7" dur="500"/>
                                        <p:tgtEl>
                                          <p:spTgt spid="860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20"/>
                                        </p:tgtEl>
                                        <p:attrNameLst>
                                          <p:attrName>style.visibility</p:attrName>
                                        </p:attrNameLst>
                                      </p:cBhvr>
                                      <p:to>
                                        <p:strVal val="visible"/>
                                      </p:to>
                                    </p:set>
                                    <p:animEffect transition="in" filter="blinds(horizontal)">
                                      <p:cBhvr>
                                        <p:cTn id="12" dur="500"/>
                                        <p:tgtEl>
                                          <p:spTgt spid="860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6021"/>
                                        </p:tgtEl>
                                        <p:attrNameLst>
                                          <p:attrName>style.visibility</p:attrName>
                                        </p:attrNameLst>
                                      </p:cBhvr>
                                      <p:to>
                                        <p:strVal val="visible"/>
                                      </p:to>
                                    </p:set>
                                    <p:animEffect transition="in" filter="blinds(horizontal)">
                                      <p:cBhvr>
                                        <p:cTn id="17" dur="500"/>
                                        <p:tgtEl>
                                          <p:spTgt spid="8602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6022"/>
                                        </p:tgtEl>
                                        <p:attrNameLst>
                                          <p:attrName>style.visibility</p:attrName>
                                        </p:attrNameLst>
                                      </p:cBhvr>
                                      <p:to>
                                        <p:strVal val="visible"/>
                                      </p:to>
                                    </p:set>
                                    <p:animEffect transition="in" filter="blinds(horizontal)">
                                      <p:cBhvr>
                                        <p:cTn id="22" dur="500"/>
                                        <p:tgtEl>
                                          <p:spTgt spid="8602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6023"/>
                                        </p:tgtEl>
                                        <p:attrNameLst>
                                          <p:attrName>style.visibility</p:attrName>
                                        </p:attrNameLst>
                                      </p:cBhvr>
                                      <p:to>
                                        <p:strVal val="visible"/>
                                      </p:to>
                                    </p:set>
                                    <p:animEffect transition="in" filter="blinds(horizontal)">
                                      <p:cBhvr>
                                        <p:cTn id="27" dur="500"/>
                                        <p:tgtEl>
                                          <p:spTgt spid="8602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6024"/>
                                        </p:tgtEl>
                                        <p:attrNameLst>
                                          <p:attrName>style.visibility</p:attrName>
                                        </p:attrNameLst>
                                      </p:cBhvr>
                                      <p:to>
                                        <p:strVal val="visible"/>
                                      </p:to>
                                    </p:set>
                                    <p:animEffect transition="in" filter="blinds(horizontal)">
                                      <p:cBhvr>
                                        <p:cTn id="32" dur="500"/>
                                        <p:tgtEl>
                                          <p:spTgt spid="8602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6025"/>
                                        </p:tgtEl>
                                        <p:attrNameLst>
                                          <p:attrName>style.visibility</p:attrName>
                                        </p:attrNameLst>
                                      </p:cBhvr>
                                      <p:to>
                                        <p:strVal val="visible"/>
                                      </p:to>
                                    </p:set>
                                    <p:animEffect transition="in" filter="blinds(horizontal)">
                                      <p:cBhvr>
                                        <p:cTn id="37" dur="500"/>
                                        <p:tgtEl>
                                          <p:spTgt spid="8602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6026"/>
                                        </p:tgtEl>
                                        <p:attrNameLst>
                                          <p:attrName>style.visibility</p:attrName>
                                        </p:attrNameLst>
                                      </p:cBhvr>
                                      <p:to>
                                        <p:strVal val="visible"/>
                                      </p:to>
                                    </p:set>
                                    <p:animEffect transition="in" filter="blinds(horizontal)">
                                      <p:cBhvr>
                                        <p:cTn id="42" dur="500"/>
                                        <p:tgtEl>
                                          <p:spTgt spid="8602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6027"/>
                                        </p:tgtEl>
                                        <p:attrNameLst>
                                          <p:attrName>style.visibility</p:attrName>
                                        </p:attrNameLst>
                                      </p:cBhvr>
                                      <p:to>
                                        <p:strVal val="visible"/>
                                      </p:to>
                                    </p:set>
                                    <p:animEffect transition="in" filter="blinds(horizontal)">
                                      <p:cBhvr>
                                        <p:cTn id="47" dur="500"/>
                                        <p:tgtEl>
                                          <p:spTgt spid="8602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6028"/>
                                        </p:tgtEl>
                                        <p:attrNameLst>
                                          <p:attrName>style.visibility</p:attrName>
                                        </p:attrNameLst>
                                      </p:cBhvr>
                                      <p:to>
                                        <p:strVal val="visible"/>
                                      </p:to>
                                    </p:set>
                                    <p:animEffect transition="in" filter="blinds(horizontal)">
                                      <p:cBhvr>
                                        <p:cTn id="52" dur="500"/>
                                        <p:tgtEl>
                                          <p:spTgt spid="86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p:bldP spid="86020" grpId="0"/>
      <p:bldP spid="86021" grpId="0"/>
      <p:bldP spid="86022" grpId="0"/>
      <p:bldP spid="86023" grpId="0"/>
      <p:bldP spid="86024" grpId="0"/>
      <p:bldP spid="86025" grpId="0"/>
      <p:bldP spid="86026" grpId="0"/>
      <p:bldP spid="86027" grpId="0"/>
      <p:bldP spid="8602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文本框 99"/>
          <p:cNvSpPr txBox="1">
            <a:spLocks noChangeArrowheads="1"/>
          </p:cNvSpPr>
          <p:nvPr/>
        </p:nvSpPr>
        <p:spPr bwMode="auto">
          <a:xfrm>
            <a:off x="107950" y="546100"/>
            <a:ext cx="89963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a:solidFill>
                  <a:srgbClr val="000000"/>
                </a:solidFill>
              </a:rPr>
              <a:t>          </a:t>
            </a:r>
          </a:p>
        </p:txBody>
      </p:sp>
      <p:sp>
        <p:nvSpPr>
          <p:cNvPr id="87043" name="文本框 99"/>
          <p:cNvSpPr txBox="1">
            <a:spLocks noChangeArrowheads="1"/>
          </p:cNvSpPr>
          <p:nvPr/>
        </p:nvSpPr>
        <p:spPr bwMode="auto">
          <a:xfrm>
            <a:off x="395288" y="1125538"/>
            <a:ext cx="8237537"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000000"/>
                </a:solidFill>
              </a:rPr>
              <a:t>四、阅读理解（</a:t>
            </a:r>
            <a:r>
              <a:rPr lang="zh-CN" altLang="zh-CN" sz="3200" b="1" dirty="0">
                <a:solidFill>
                  <a:srgbClr val="000000"/>
                </a:solidFill>
              </a:rPr>
              <a:t>5</a:t>
            </a:r>
            <a:r>
              <a:rPr lang="zh-CN" altLang="en-US" sz="3200" b="1" dirty="0">
                <a:solidFill>
                  <a:srgbClr val="000000"/>
                </a:solidFill>
              </a:rPr>
              <a:t>小题，共</a:t>
            </a:r>
            <a:r>
              <a:rPr lang="zh-CN" altLang="zh-CN" sz="3200" b="1" dirty="0">
                <a:solidFill>
                  <a:srgbClr val="000000"/>
                </a:solidFill>
              </a:rPr>
              <a:t>10</a:t>
            </a:r>
            <a:r>
              <a:rPr lang="zh-CN" altLang="en-US" sz="3200" b="1" dirty="0">
                <a:solidFill>
                  <a:srgbClr val="000000"/>
                </a:solidFill>
              </a:rPr>
              <a:t>分）</a:t>
            </a:r>
          </a:p>
          <a:p>
            <a:pPr>
              <a:buFont typeface="Arial" panose="020B0604020202020204" pitchFamily="34" charset="0"/>
              <a:buNone/>
            </a:pPr>
            <a:r>
              <a:rPr lang="zh-CN" altLang="en-US" sz="3200" b="1" dirty="0">
                <a:solidFill>
                  <a:srgbClr val="000000"/>
                </a:solidFill>
              </a:rPr>
              <a:t>信息匹配。请把右边方框中的信息填入左边方框的括号内，为</a:t>
            </a:r>
            <a:r>
              <a:rPr lang="zh-CN" altLang="zh-CN" sz="3200" b="1" dirty="0">
                <a:solidFill>
                  <a:srgbClr val="000000"/>
                </a:solidFill>
              </a:rPr>
              <a:t>41</a:t>
            </a:r>
            <a:r>
              <a:rPr lang="zh-CN" altLang="zh-CN" sz="3200" b="1" dirty="0">
                <a:solidFill>
                  <a:srgbClr val="000000"/>
                </a:solidFill>
                <a:latin typeface="Calibri" panose="020F0502020204030204" pitchFamily="34" charset="0"/>
              </a:rPr>
              <a:t>—</a:t>
            </a:r>
            <a:r>
              <a:rPr lang="zh-CN" altLang="zh-CN" sz="3200" b="1" dirty="0">
                <a:solidFill>
                  <a:srgbClr val="000000"/>
                </a:solidFill>
              </a:rPr>
              <a:t>45</a:t>
            </a:r>
            <a:r>
              <a:rPr lang="zh-CN" altLang="en-US" sz="3200" b="1" dirty="0">
                <a:solidFill>
                  <a:srgbClr val="000000"/>
                </a:solidFill>
              </a:rPr>
              <a:t>中提到的情况选择合适的项目。</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6" name="表格 -1"/>
          <p:cNvGraphicFramePr/>
          <p:nvPr/>
        </p:nvGraphicFramePr>
        <p:xfrm>
          <a:off x="-34925" y="622300"/>
          <a:ext cx="9123363" cy="6083300"/>
        </p:xfrm>
        <a:graphic>
          <a:graphicData uri="http://schemas.openxmlformats.org/drawingml/2006/table">
            <a:tbl>
              <a:tblPr firstRow="1" bandRow="1">
                <a:tableStyleId>{5940675A-B579-460E-94D1-54222C63F5DA}</a:tableStyleId>
              </a:tblPr>
              <a:tblGrid>
                <a:gridCol w="6568034">
                  <a:extLst>
                    <a:ext uri="{9D8B030D-6E8A-4147-A177-3AD203B41FA5}">
                      <a16:colId xmlns:a16="http://schemas.microsoft.com/office/drawing/2014/main" val="20000"/>
                    </a:ext>
                  </a:extLst>
                </a:gridCol>
                <a:gridCol w="2555329">
                  <a:extLst>
                    <a:ext uri="{9D8B030D-6E8A-4147-A177-3AD203B41FA5}">
                      <a16:colId xmlns:a16="http://schemas.microsoft.com/office/drawing/2014/main" val="20001"/>
                    </a:ext>
                  </a:extLst>
                </a:gridCol>
              </a:tblGrid>
              <a:tr h="6083300">
                <a:tc>
                  <a:txBody>
                    <a:bodyPr/>
                    <a:lstStyle/>
                    <a:p>
                      <a:pPr marL="0" algn="l">
                        <a:buNone/>
                      </a:pPr>
                      <a:r>
                        <a:rPr lang="en-US" altLang="zh-CN" sz="24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41. We leave at 8:00 every Saturday. You can enjoy fresh air, country beauty and village food.</a:t>
                      </a:r>
                    </a:p>
                    <a:p>
                      <a:pPr marL="0" algn="l">
                        <a:buNone/>
                      </a:pPr>
                      <a:r>
                        <a:rPr lang="en-US" altLang="zh-CN" sz="24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42. You can enjoy English activities here and practice your spoken English. Every Friday evening, from 8:00 pm to 10:00 p.m.</a:t>
                      </a:r>
                    </a:p>
                    <a:p>
                      <a:pPr marL="0" algn="l">
                        <a:buNone/>
                      </a:pPr>
                      <a:r>
                        <a:rPr lang="en-US" altLang="zh-CN" sz="24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43. People can sell or buy old things at low prices. Every Sunday </a:t>
                      </a:r>
                      <a:r>
                        <a:rPr lang="en-US" altLang="zh-CN" sz="2400" b="0" u="none"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mrning</a:t>
                      </a:r>
                      <a:r>
                        <a:rPr lang="en-US" altLang="zh-CN" sz="24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 the City Square.</a:t>
                      </a:r>
                    </a:p>
                    <a:p>
                      <a:pPr marL="0" algn="l">
                        <a:buNone/>
                      </a:pPr>
                      <a:r>
                        <a:rPr lang="en-US" altLang="zh-CN" sz="24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44. A very good chance for people to enjoy family life with children June 1st, Monday, on the playground of Garden Hotel. The first runners can get a wonderful prize.</a:t>
                      </a:r>
                    </a:p>
                    <a:p>
                      <a:pPr marL="0" algn="l">
                        <a:buNone/>
                      </a:pPr>
                      <a:r>
                        <a:rPr lang="en-US" altLang="zh-CN" sz="2400" b="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 45. This is a party for all students who love dancing. Please bring your student card with you. June 28, Sunday.</a:t>
                      </a:r>
                    </a:p>
                  </a:txBody>
                  <a:tcPr marL="333387" marR="0" marT="0" marB="1">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 Swimming Across the Beijing River</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B. A Free Dance </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 English Corner</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 Running Competition for Kids and Parents</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 Trips to Flower Hill Village</a:t>
                      </a:r>
                    </a:p>
                    <a:p>
                      <a:pPr marL="0" indent="0" algn="l">
                        <a:buNone/>
                      </a:pPr>
                      <a:r>
                        <a:rPr lang="en-US" altLang="zh-CN" sz="2500" u="none"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F. Open Market</a:t>
                      </a:r>
                    </a:p>
                  </a:txBody>
                  <a:tcPr marL="0" marR="0" marT="0" marB="1">
                    <a:lnL w="635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88074" name="TextBox 14"/>
          <p:cNvSpPr txBox="1">
            <a:spLocks noChangeArrowheads="1"/>
          </p:cNvSpPr>
          <p:nvPr/>
        </p:nvSpPr>
        <p:spPr bwMode="auto">
          <a:xfrm>
            <a:off x="322263" y="577849"/>
            <a:ext cx="7731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E</a:t>
            </a:r>
          </a:p>
        </p:txBody>
      </p:sp>
      <p:sp>
        <p:nvSpPr>
          <p:cNvPr id="88075" name="TextBox 14"/>
          <p:cNvSpPr txBox="1">
            <a:spLocks noChangeArrowheads="1"/>
          </p:cNvSpPr>
          <p:nvPr/>
        </p:nvSpPr>
        <p:spPr bwMode="auto">
          <a:xfrm>
            <a:off x="323850" y="1730374"/>
            <a:ext cx="774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
        <p:nvSpPr>
          <p:cNvPr id="88076" name="TextBox 14"/>
          <p:cNvSpPr txBox="1">
            <a:spLocks noChangeArrowheads="1"/>
          </p:cNvSpPr>
          <p:nvPr/>
        </p:nvSpPr>
        <p:spPr bwMode="auto">
          <a:xfrm>
            <a:off x="323850" y="2743200"/>
            <a:ext cx="7747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F</a:t>
            </a:r>
          </a:p>
        </p:txBody>
      </p:sp>
      <p:sp>
        <p:nvSpPr>
          <p:cNvPr id="88077" name="TextBox 14"/>
          <p:cNvSpPr txBox="1">
            <a:spLocks noChangeArrowheads="1"/>
          </p:cNvSpPr>
          <p:nvPr/>
        </p:nvSpPr>
        <p:spPr bwMode="auto">
          <a:xfrm>
            <a:off x="322263" y="3810000"/>
            <a:ext cx="774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
        <p:nvSpPr>
          <p:cNvPr id="88078" name="TextBox 14"/>
          <p:cNvSpPr txBox="1">
            <a:spLocks noChangeArrowheads="1"/>
          </p:cNvSpPr>
          <p:nvPr/>
        </p:nvSpPr>
        <p:spPr bwMode="auto">
          <a:xfrm>
            <a:off x="320675" y="5289550"/>
            <a:ext cx="7747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74"/>
                                        </p:tgtEl>
                                        <p:attrNameLst>
                                          <p:attrName>style.visibility</p:attrName>
                                        </p:attrNameLst>
                                      </p:cBhvr>
                                      <p:to>
                                        <p:strVal val="visible"/>
                                      </p:to>
                                    </p:set>
                                    <p:animEffect transition="in" filter="blinds(horizontal)">
                                      <p:cBhvr>
                                        <p:cTn id="7" dur="500"/>
                                        <p:tgtEl>
                                          <p:spTgt spid="8807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75"/>
                                        </p:tgtEl>
                                        <p:attrNameLst>
                                          <p:attrName>style.visibility</p:attrName>
                                        </p:attrNameLst>
                                      </p:cBhvr>
                                      <p:to>
                                        <p:strVal val="visible"/>
                                      </p:to>
                                    </p:set>
                                    <p:animEffect transition="in" filter="blinds(horizontal)">
                                      <p:cBhvr>
                                        <p:cTn id="12" dur="500"/>
                                        <p:tgtEl>
                                          <p:spTgt spid="8807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8076"/>
                                        </p:tgtEl>
                                        <p:attrNameLst>
                                          <p:attrName>style.visibility</p:attrName>
                                        </p:attrNameLst>
                                      </p:cBhvr>
                                      <p:to>
                                        <p:strVal val="visible"/>
                                      </p:to>
                                    </p:set>
                                    <p:animEffect transition="in" filter="blinds(horizontal)">
                                      <p:cBhvr>
                                        <p:cTn id="17" dur="500"/>
                                        <p:tgtEl>
                                          <p:spTgt spid="8807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8077"/>
                                        </p:tgtEl>
                                        <p:attrNameLst>
                                          <p:attrName>style.visibility</p:attrName>
                                        </p:attrNameLst>
                                      </p:cBhvr>
                                      <p:to>
                                        <p:strVal val="visible"/>
                                      </p:to>
                                    </p:set>
                                    <p:animEffect transition="in" filter="blinds(horizontal)">
                                      <p:cBhvr>
                                        <p:cTn id="22" dur="500"/>
                                        <p:tgtEl>
                                          <p:spTgt spid="8807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8078"/>
                                        </p:tgtEl>
                                        <p:attrNameLst>
                                          <p:attrName>style.visibility</p:attrName>
                                        </p:attrNameLst>
                                      </p:cBhvr>
                                      <p:to>
                                        <p:strVal val="visible"/>
                                      </p:to>
                                    </p:set>
                                    <p:animEffect transition="in" filter="blinds(horizontal)">
                                      <p:cBhvr>
                                        <p:cTn id="27" dur="500"/>
                                        <p:tgtEl>
                                          <p:spTgt spid="88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4" grpId="0"/>
      <p:bldP spid="88075" grpId="0"/>
      <p:bldP spid="88076" grpId="0"/>
      <p:bldP spid="88077" grpId="0"/>
      <p:bldP spid="88078"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文本框 99"/>
          <p:cNvSpPr txBox="1">
            <a:spLocks noChangeArrowheads="1"/>
          </p:cNvSpPr>
          <p:nvPr/>
        </p:nvSpPr>
        <p:spPr bwMode="auto">
          <a:xfrm>
            <a:off x="179388" y="997327"/>
            <a:ext cx="86741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000000"/>
                </a:solidFill>
              </a:rPr>
              <a:t>五、根据所给单词的中文意思或者根据所给单词的适当形式完成句子。</a:t>
            </a:r>
            <a:r>
              <a:rPr lang="en-US" altLang="zh-CN" sz="3200" b="1" dirty="0">
                <a:solidFill>
                  <a:srgbClr val="000000"/>
                </a:solidFill>
              </a:rPr>
              <a:t>(10</a:t>
            </a:r>
            <a:r>
              <a:rPr lang="zh-CN" altLang="en-US" sz="3200" b="1" dirty="0">
                <a:solidFill>
                  <a:srgbClr val="000000"/>
                </a:solidFill>
              </a:rPr>
              <a:t>小题，共</a:t>
            </a:r>
            <a:r>
              <a:rPr lang="en-US" altLang="zh-CN" sz="3200" b="1" dirty="0">
                <a:solidFill>
                  <a:srgbClr val="000000"/>
                </a:solidFill>
              </a:rPr>
              <a:t>10</a:t>
            </a:r>
            <a:r>
              <a:rPr lang="zh-CN" altLang="en-US" sz="3200" b="1" dirty="0">
                <a:solidFill>
                  <a:srgbClr val="000000"/>
                </a:solidFill>
              </a:rPr>
              <a:t>分</a:t>
            </a:r>
            <a:r>
              <a:rPr lang="en-US" altLang="zh-CN" sz="3200" b="1" dirty="0">
                <a:solidFill>
                  <a:srgbClr val="000000"/>
                </a:solidFill>
              </a:rPr>
              <a:t>)</a:t>
            </a:r>
          </a:p>
          <a:p>
            <a:pPr>
              <a:buFont typeface="Arial" panose="020B0604020202020204" pitchFamily="34" charset="0"/>
              <a:buNone/>
            </a:pPr>
            <a:r>
              <a:rPr lang="zh-CN" altLang="zh-CN" sz="3200" dirty="0">
                <a:solidFill>
                  <a:srgbClr val="000000"/>
                </a:solidFill>
              </a:rPr>
              <a:t>46. Can you </a:t>
            </a:r>
            <a:r>
              <a:rPr lang="zh-CN" altLang="zh-CN" sz="3200" dirty="0" smtClean="0">
                <a:solidFill>
                  <a:srgbClr val="000000"/>
                </a:solidFill>
              </a:rPr>
              <a:t>________ </a:t>
            </a:r>
            <a:r>
              <a:rPr lang="zh-CN" altLang="zh-CN" sz="3200" dirty="0">
                <a:solidFill>
                  <a:srgbClr val="000000"/>
                </a:solidFill>
              </a:rPr>
              <a:t>(</a:t>
            </a:r>
            <a:r>
              <a:rPr lang="zh-CN" altLang="en-US" sz="3200" dirty="0">
                <a:solidFill>
                  <a:srgbClr val="000000"/>
                </a:solidFill>
              </a:rPr>
              <a:t>回答</a:t>
            </a:r>
            <a:r>
              <a:rPr lang="zh-CN" altLang="zh-CN" sz="3200" dirty="0">
                <a:solidFill>
                  <a:srgbClr val="000000"/>
                </a:solidFill>
              </a:rPr>
              <a:t>) this question?   </a:t>
            </a:r>
          </a:p>
          <a:p>
            <a:pPr>
              <a:buFont typeface="Arial" panose="020B0604020202020204" pitchFamily="34" charset="0"/>
              <a:buNone/>
            </a:pPr>
            <a:r>
              <a:rPr lang="zh-CN" altLang="zh-CN" sz="3200" dirty="0">
                <a:solidFill>
                  <a:srgbClr val="000000"/>
                </a:solidFill>
              </a:rPr>
              <a:t>47. What</a:t>
            </a:r>
            <a:r>
              <a:rPr lang="zh-CN" altLang="zh-CN" sz="3200" dirty="0">
                <a:solidFill>
                  <a:srgbClr val="000000"/>
                </a:solidFill>
                <a:latin typeface="Calibri" panose="020F0502020204030204" pitchFamily="34" charset="0"/>
              </a:rPr>
              <a:t>’</a:t>
            </a:r>
            <a:r>
              <a:rPr lang="zh-CN" altLang="zh-CN" sz="3200" dirty="0">
                <a:solidFill>
                  <a:srgbClr val="000000"/>
                </a:solidFill>
              </a:rPr>
              <a:t>s the boy</a:t>
            </a:r>
            <a:r>
              <a:rPr lang="zh-CN" altLang="zh-CN" sz="3200" dirty="0">
                <a:solidFill>
                  <a:srgbClr val="000000"/>
                </a:solidFill>
                <a:latin typeface="Calibri" panose="020F0502020204030204" pitchFamily="34" charset="0"/>
              </a:rPr>
              <a:t>’</a:t>
            </a:r>
            <a:r>
              <a:rPr lang="zh-CN" altLang="zh-CN" sz="3200" dirty="0">
                <a:solidFill>
                  <a:srgbClr val="000000"/>
                </a:solidFill>
              </a:rPr>
              <a:t>s </a:t>
            </a:r>
            <a:r>
              <a:rPr lang="zh-CN" altLang="zh-CN" sz="3200" dirty="0" smtClean="0">
                <a:solidFill>
                  <a:srgbClr val="000000"/>
                </a:solidFill>
              </a:rPr>
              <a:t>______ </a:t>
            </a:r>
            <a:r>
              <a:rPr lang="zh-CN" altLang="zh-CN" sz="3200" dirty="0">
                <a:solidFill>
                  <a:srgbClr val="000000"/>
                </a:solidFill>
              </a:rPr>
              <a:t>(</a:t>
            </a:r>
            <a:r>
              <a:rPr lang="zh-CN" altLang="en-US" sz="3200" dirty="0">
                <a:solidFill>
                  <a:srgbClr val="000000"/>
                </a:solidFill>
              </a:rPr>
              <a:t>年龄</a:t>
            </a:r>
            <a:r>
              <a:rPr lang="zh-CN" altLang="zh-CN" sz="3200" dirty="0">
                <a:solidFill>
                  <a:srgbClr val="000000"/>
                </a:solidFill>
              </a:rPr>
              <a:t>)?</a:t>
            </a:r>
          </a:p>
          <a:p>
            <a:pPr>
              <a:buFont typeface="Arial" panose="020B0604020202020204" pitchFamily="34" charset="0"/>
              <a:buNone/>
            </a:pPr>
            <a:r>
              <a:rPr lang="zh-CN" altLang="zh-CN" sz="3200" dirty="0">
                <a:solidFill>
                  <a:srgbClr val="000000"/>
                </a:solidFill>
              </a:rPr>
              <a:t>48. The cartoon is very </a:t>
            </a:r>
            <a:r>
              <a:rPr lang="zh-CN" altLang="zh-CN" sz="3200" dirty="0" smtClean="0">
                <a:solidFill>
                  <a:srgbClr val="000000"/>
                </a:solidFill>
              </a:rPr>
              <a:t>_________ </a:t>
            </a:r>
            <a:r>
              <a:rPr lang="zh-CN" altLang="zh-CN" sz="3200" dirty="0">
                <a:solidFill>
                  <a:srgbClr val="000000"/>
                </a:solidFill>
              </a:rPr>
              <a:t>(</a:t>
            </a:r>
            <a:r>
              <a:rPr lang="zh-CN" altLang="en-US" sz="3200" dirty="0">
                <a:solidFill>
                  <a:srgbClr val="000000"/>
                </a:solidFill>
              </a:rPr>
              <a:t>受欢迎的</a:t>
            </a:r>
            <a:r>
              <a:rPr lang="zh-CN" altLang="zh-CN" sz="3200" dirty="0">
                <a:solidFill>
                  <a:srgbClr val="000000"/>
                </a:solidFill>
              </a:rPr>
              <a:t>) with children.</a:t>
            </a:r>
          </a:p>
          <a:p>
            <a:pPr>
              <a:buFont typeface="Arial" panose="020B0604020202020204" pitchFamily="34" charset="0"/>
              <a:buNone/>
            </a:pPr>
            <a:r>
              <a:rPr lang="zh-CN" altLang="zh-CN" sz="3200" dirty="0">
                <a:solidFill>
                  <a:srgbClr val="000000"/>
                </a:solidFill>
              </a:rPr>
              <a:t>49. They sound like good </a:t>
            </a:r>
            <a:r>
              <a:rPr lang="zh-CN" altLang="zh-CN" sz="3200" dirty="0" smtClean="0">
                <a:solidFill>
                  <a:srgbClr val="000000"/>
                </a:solidFill>
              </a:rPr>
              <a:t>________ </a:t>
            </a:r>
            <a:r>
              <a:rPr lang="zh-CN" altLang="zh-CN" sz="3200" dirty="0">
                <a:solidFill>
                  <a:srgbClr val="000000"/>
                </a:solidFill>
              </a:rPr>
              <a:t>(</a:t>
            </a:r>
            <a:r>
              <a:rPr lang="zh-CN" altLang="en-US" sz="3200" dirty="0">
                <a:solidFill>
                  <a:srgbClr val="000000"/>
                </a:solidFill>
              </a:rPr>
              <a:t>主意</a:t>
            </a:r>
            <a:r>
              <a:rPr lang="zh-CN" altLang="zh-CN" sz="3200" dirty="0">
                <a:solidFill>
                  <a:srgbClr val="000000"/>
                </a:solidFill>
              </a:rPr>
              <a:t>).</a:t>
            </a:r>
          </a:p>
          <a:p>
            <a:pPr>
              <a:buFont typeface="Arial" panose="020B0604020202020204" pitchFamily="34" charset="0"/>
              <a:buNone/>
            </a:pPr>
            <a:r>
              <a:rPr lang="zh-CN" altLang="zh-CN" sz="3200" dirty="0">
                <a:solidFill>
                  <a:srgbClr val="000000"/>
                </a:solidFill>
              </a:rPr>
              <a:t>50. My gift is </a:t>
            </a:r>
            <a:r>
              <a:rPr lang="zh-CN" altLang="zh-CN" sz="3200" dirty="0" smtClean="0">
                <a:solidFill>
                  <a:srgbClr val="000000"/>
                </a:solidFill>
              </a:rPr>
              <a:t>_________(</a:t>
            </a:r>
            <a:r>
              <a:rPr lang="zh-CN" altLang="en-US" sz="3200" dirty="0">
                <a:solidFill>
                  <a:srgbClr val="000000"/>
                </a:solidFill>
              </a:rPr>
              <a:t>不同的</a:t>
            </a:r>
            <a:r>
              <a:rPr lang="zh-CN" altLang="zh-CN" sz="3200" dirty="0">
                <a:solidFill>
                  <a:srgbClr val="000000"/>
                </a:solidFill>
              </a:rPr>
              <a:t>) from yours.</a:t>
            </a:r>
          </a:p>
        </p:txBody>
      </p:sp>
      <p:sp>
        <p:nvSpPr>
          <p:cNvPr id="89091" name="TextBox 14"/>
          <p:cNvSpPr txBox="1">
            <a:spLocks noChangeArrowheads="1"/>
          </p:cNvSpPr>
          <p:nvPr/>
        </p:nvSpPr>
        <p:spPr bwMode="auto">
          <a:xfrm>
            <a:off x="2700339" y="1860927"/>
            <a:ext cx="18716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answer</a:t>
            </a:r>
          </a:p>
        </p:txBody>
      </p:sp>
      <p:sp>
        <p:nvSpPr>
          <p:cNvPr id="89092" name="TextBox 14"/>
          <p:cNvSpPr txBox="1">
            <a:spLocks noChangeArrowheads="1"/>
          </p:cNvSpPr>
          <p:nvPr/>
        </p:nvSpPr>
        <p:spPr bwMode="auto">
          <a:xfrm>
            <a:off x="4724401" y="2440364"/>
            <a:ext cx="126126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age</a:t>
            </a:r>
          </a:p>
        </p:txBody>
      </p:sp>
      <p:sp>
        <p:nvSpPr>
          <p:cNvPr id="89093" name="TextBox 14"/>
          <p:cNvSpPr txBox="1">
            <a:spLocks noChangeArrowheads="1"/>
          </p:cNvSpPr>
          <p:nvPr/>
        </p:nvSpPr>
        <p:spPr bwMode="auto">
          <a:xfrm>
            <a:off x="4572000" y="2868989"/>
            <a:ext cx="24860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popular </a:t>
            </a:r>
          </a:p>
        </p:txBody>
      </p:sp>
      <p:sp>
        <p:nvSpPr>
          <p:cNvPr id="89094" name="TextBox 14"/>
          <p:cNvSpPr txBox="1">
            <a:spLocks noChangeArrowheads="1"/>
          </p:cNvSpPr>
          <p:nvPr/>
        </p:nvSpPr>
        <p:spPr bwMode="auto">
          <a:xfrm>
            <a:off x="5075238" y="3877052"/>
            <a:ext cx="1346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ideas</a:t>
            </a:r>
          </a:p>
        </p:txBody>
      </p:sp>
      <p:sp>
        <p:nvSpPr>
          <p:cNvPr id="89095" name="TextBox 14"/>
          <p:cNvSpPr txBox="1">
            <a:spLocks noChangeArrowheads="1"/>
          </p:cNvSpPr>
          <p:nvPr/>
        </p:nvSpPr>
        <p:spPr bwMode="auto">
          <a:xfrm>
            <a:off x="2543175" y="4326314"/>
            <a:ext cx="27908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 different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blinds(horizontal)">
                                      <p:cBhvr>
                                        <p:cTn id="7" dur="500"/>
                                        <p:tgtEl>
                                          <p:spTgt spid="8909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9092"/>
                                        </p:tgtEl>
                                        <p:attrNameLst>
                                          <p:attrName>style.visibility</p:attrName>
                                        </p:attrNameLst>
                                      </p:cBhvr>
                                      <p:to>
                                        <p:strVal val="visible"/>
                                      </p:to>
                                    </p:set>
                                    <p:animEffect transition="in" filter="blinds(horizontal)">
                                      <p:cBhvr>
                                        <p:cTn id="12" dur="500"/>
                                        <p:tgtEl>
                                          <p:spTgt spid="8909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9093"/>
                                        </p:tgtEl>
                                        <p:attrNameLst>
                                          <p:attrName>style.visibility</p:attrName>
                                        </p:attrNameLst>
                                      </p:cBhvr>
                                      <p:to>
                                        <p:strVal val="visible"/>
                                      </p:to>
                                    </p:set>
                                    <p:animEffect transition="in" filter="blinds(horizontal)">
                                      <p:cBhvr>
                                        <p:cTn id="17" dur="500"/>
                                        <p:tgtEl>
                                          <p:spTgt spid="8909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9094"/>
                                        </p:tgtEl>
                                        <p:attrNameLst>
                                          <p:attrName>style.visibility</p:attrName>
                                        </p:attrNameLst>
                                      </p:cBhvr>
                                      <p:to>
                                        <p:strVal val="visible"/>
                                      </p:to>
                                    </p:set>
                                    <p:animEffect transition="in" filter="blinds(horizontal)">
                                      <p:cBhvr>
                                        <p:cTn id="22" dur="500"/>
                                        <p:tgtEl>
                                          <p:spTgt spid="8909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9095"/>
                                        </p:tgtEl>
                                        <p:attrNameLst>
                                          <p:attrName>style.visibility</p:attrName>
                                        </p:attrNameLst>
                                      </p:cBhvr>
                                      <p:to>
                                        <p:strVal val="visible"/>
                                      </p:to>
                                    </p:set>
                                    <p:animEffect transition="in" filter="blinds(horizontal)">
                                      <p:cBhvr>
                                        <p:cTn id="27" dur="500"/>
                                        <p:tgtEl>
                                          <p:spTgt spid="89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p:bldP spid="89092" grpId="0"/>
      <p:bldP spid="89093" grpId="0"/>
      <p:bldP spid="89094" grpId="0"/>
      <p:bldP spid="8909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文本框 99"/>
          <p:cNvSpPr txBox="1">
            <a:spLocks noChangeArrowheads="1"/>
          </p:cNvSpPr>
          <p:nvPr/>
        </p:nvSpPr>
        <p:spPr bwMode="auto">
          <a:xfrm>
            <a:off x="179388" y="854075"/>
            <a:ext cx="86741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dirty="0">
                <a:solidFill>
                  <a:srgbClr val="000000"/>
                </a:solidFill>
                <a:sym typeface="Arial" panose="020B0604020202020204" pitchFamily="34" charset="0"/>
              </a:rPr>
              <a:t>51. What would you like ___________ (order)?</a:t>
            </a:r>
          </a:p>
          <a:p>
            <a:pPr>
              <a:buFont typeface="Arial" panose="020B0604020202020204" pitchFamily="34" charset="0"/>
              <a:buNone/>
            </a:pPr>
            <a:r>
              <a:rPr lang="en-US" altLang="zh-CN" sz="3200" dirty="0">
                <a:solidFill>
                  <a:srgbClr val="000000"/>
                </a:solidFill>
                <a:sym typeface="Arial" panose="020B0604020202020204" pitchFamily="34" charset="0"/>
              </a:rPr>
              <a:t>52. If he ____________ (study) hard, he will pass the exam.</a:t>
            </a:r>
          </a:p>
          <a:p>
            <a:pPr>
              <a:buFont typeface="Arial" panose="020B0604020202020204" pitchFamily="34" charset="0"/>
              <a:buNone/>
            </a:pPr>
            <a:r>
              <a:rPr lang="en-US" altLang="zh-CN" sz="3200" dirty="0">
                <a:solidFill>
                  <a:srgbClr val="000000"/>
                </a:solidFill>
                <a:sym typeface="Arial" panose="020B0604020202020204" pitchFamily="34" charset="0"/>
              </a:rPr>
              <a:t>53. The little boy often eats lots of </a:t>
            </a:r>
            <a:r>
              <a:rPr lang="en-US" altLang="zh-CN" sz="3200" dirty="0" smtClean="0">
                <a:solidFill>
                  <a:srgbClr val="000000"/>
                </a:solidFill>
                <a:sym typeface="Arial" panose="020B0604020202020204" pitchFamily="34" charset="0"/>
              </a:rPr>
              <a:t>________ </a:t>
            </a:r>
            <a:r>
              <a:rPr lang="en-US" altLang="zh-CN" sz="3200" dirty="0">
                <a:solidFill>
                  <a:srgbClr val="000000"/>
                </a:solidFill>
                <a:sym typeface="Arial" panose="020B0604020202020204" pitchFamily="34" charset="0"/>
              </a:rPr>
              <a:t>(meat), so he is very heavy.</a:t>
            </a:r>
          </a:p>
          <a:p>
            <a:pPr>
              <a:buFont typeface="Arial" panose="020B0604020202020204" pitchFamily="34" charset="0"/>
              <a:buNone/>
            </a:pPr>
            <a:r>
              <a:rPr lang="en-US" altLang="zh-CN" sz="3200" dirty="0">
                <a:solidFill>
                  <a:srgbClr val="000000"/>
                </a:solidFill>
                <a:sym typeface="Arial" panose="020B0604020202020204" pitchFamily="34" charset="0"/>
              </a:rPr>
              <a:t>54. We have some great </a:t>
            </a:r>
            <a:r>
              <a:rPr lang="en-US" altLang="zh-CN" sz="3200" dirty="0" smtClean="0">
                <a:solidFill>
                  <a:srgbClr val="000000"/>
                </a:solidFill>
                <a:sym typeface="Arial" panose="020B0604020202020204" pitchFamily="34" charset="0"/>
              </a:rPr>
              <a:t>________ </a:t>
            </a:r>
            <a:r>
              <a:rPr lang="en-US" altLang="zh-CN" sz="3200" dirty="0">
                <a:solidFill>
                  <a:srgbClr val="000000"/>
                </a:solidFill>
                <a:sym typeface="Arial" panose="020B0604020202020204" pitchFamily="34" charset="0"/>
              </a:rPr>
              <a:t>(special) today!</a:t>
            </a:r>
          </a:p>
          <a:p>
            <a:pPr>
              <a:buFont typeface="Arial" panose="020B0604020202020204" pitchFamily="34" charset="0"/>
              <a:buNone/>
            </a:pPr>
            <a:r>
              <a:rPr lang="en-US" altLang="zh-CN" sz="3200" dirty="0">
                <a:solidFill>
                  <a:srgbClr val="000000"/>
                </a:solidFill>
                <a:sym typeface="Arial" panose="020B0604020202020204" pitchFamily="34" charset="0"/>
              </a:rPr>
              <a:t>55. The girl put a few </a:t>
            </a:r>
            <a:r>
              <a:rPr lang="en-US" altLang="zh-CN" sz="3200" dirty="0" smtClean="0">
                <a:solidFill>
                  <a:srgbClr val="000000"/>
                </a:solidFill>
                <a:sym typeface="Arial" panose="020B0604020202020204" pitchFamily="34" charset="0"/>
              </a:rPr>
              <a:t>__________ </a:t>
            </a:r>
            <a:r>
              <a:rPr lang="en-US" altLang="zh-CN" sz="3200" dirty="0">
                <a:solidFill>
                  <a:srgbClr val="000000"/>
                </a:solidFill>
                <a:sym typeface="Arial" panose="020B0604020202020204" pitchFamily="34" charset="0"/>
              </a:rPr>
              <a:t>(potato) on the table and then went away.</a:t>
            </a:r>
          </a:p>
        </p:txBody>
      </p:sp>
      <p:sp>
        <p:nvSpPr>
          <p:cNvPr id="90115" name="TextBox 14"/>
          <p:cNvSpPr txBox="1">
            <a:spLocks noChangeArrowheads="1"/>
          </p:cNvSpPr>
          <p:nvPr/>
        </p:nvSpPr>
        <p:spPr bwMode="auto">
          <a:xfrm>
            <a:off x="4932363" y="782638"/>
            <a:ext cx="2117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to order </a:t>
            </a:r>
          </a:p>
        </p:txBody>
      </p:sp>
      <p:sp>
        <p:nvSpPr>
          <p:cNvPr id="90116" name="TextBox 14"/>
          <p:cNvSpPr txBox="1">
            <a:spLocks noChangeArrowheads="1"/>
          </p:cNvSpPr>
          <p:nvPr/>
        </p:nvSpPr>
        <p:spPr bwMode="auto">
          <a:xfrm>
            <a:off x="2124075" y="1285875"/>
            <a:ext cx="27606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studies</a:t>
            </a:r>
          </a:p>
        </p:txBody>
      </p:sp>
      <p:sp>
        <p:nvSpPr>
          <p:cNvPr id="90117" name="TextBox 14"/>
          <p:cNvSpPr txBox="1">
            <a:spLocks noChangeArrowheads="1"/>
          </p:cNvSpPr>
          <p:nvPr/>
        </p:nvSpPr>
        <p:spPr bwMode="auto">
          <a:xfrm>
            <a:off x="6400800" y="2209800"/>
            <a:ext cx="17811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meat</a:t>
            </a:r>
          </a:p>
        </p:txBody>
      </p:sp>
      <p:sp>
        <p:nvSpPr>
          <p:cNvPr id="90118" name="TextBox 14"/>
          <p:cNvSpPr txBox="1">
            <a:spLocks noChangeArrowheads="1"/>
          </p:cNvSpPr>
          <p:nvPr/>
        </p:nvSpPr>
        <p:spPr bwMode="auto">
          <a:xfrm>
            <a:off x="4735512" y="3230563"/>
            <a:ext cx="20462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specials</a:t>
            </a:r>
          </a:p>
        </p:txBody>
      </p:sp>
      <p:sp>
        <p:nvSpPr>
          <p:cNvPr id="90119" name="TextBox 14"/>
          <p:cNvSpPr txBox="1">
            <a:spLocks noChangeArrowheads="1"/>
          </p:cNvSpPr>
          <p:nvPr/>
        </p:nvSpPr>
        <p:spPr bwMode="auto">
          <a:xfrm>
            <a:off x="4575175" y="4167188"/>
            <a:ext cx="19780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potatoes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0115"/>
                                        </p:tgtEl>
                                        <p:attrNameLst>
                                          <p:attrName>style.visibility</p:attrName>
                                        </p:attrNameLst>
                                      </p:cBhvr>
                                      <p:to>
                                        <p:strVal val="visible"/>
                                      </p:to>
                                    </p:set>
                                    <p:animEffect transition="in" filter="blinds(horizontal)">
                                      <p:cBhvr>
                                        <p:cTn id="7" dur="500"/>
                                        <p:tgtEl>
                                          <p:spTgt spid="901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0116"/>
                                        </p:tgtEl>
                                        <p:attrNameLst>
                                          <p:attrName>style.visibility</p:attrName>
                                        </p:attrNameLst>
                                      </p:cBhvr>
                                      <p:to>
                                        <p:strVal val="visible"/>
                                      </p:to>
                                    </p:set>
                                    <p:animEffect transition="in" filter="blinds(horizontal)">
                                      <p:cBhvr>
                                        <p:cTn id="12" dur="500"/>
                                        <p:tgtEl>
                                          <p:spTgt spid="901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0117"/>
                                        </p:tgtEl>
                                        <p:attrNameLst>
                                          <p:attrName>style.visibility</p:attrName>
                                        </p:attrNameLst>
                                      </p:cBhvr>
                                      <p:to>
                                        <p:strVal val="visible"/>
                                      </p:to>
                                    </p:set>
                                    <p:animEffect transition="in" filter="blinds(horizontal)">
                                      <p:cBhvr>
                                        <p:cTn id="17" dur="500"/>
                                        <p:tgtEl>
                                          <p:spTgt spid="901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0118"/>
                                        </p:tgtEl>
                                        <p:attrNameLst>
                                          <p:attrName>style.visibility</p:attrName>
                                        </p:attrNameLst>
                                      </p:cBhvr>
                                      <p:to>
                                        <p:strVal val="visible"/>
                                      </p:to>
                                    </p:set>
                                    <p:animEffect transition="in" filter="blinds(horizontal)">
                                      <p:cBhvr>
                                        <p:cTn id="22" dur="500"/>
                                        <p:tgtEl>
                                          <p:spTgt spid="9011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0119"/>
                                        </p:tgtEl>
                                        <p:attrNameLst>
                                          <p:attrName>style.visibility</p:attrName>
                                        </p:attrNameLst>
                                      </p:cBhvr>
                                      <p:to>
                                        <p:strVal val="visible"/>
                                      </p:to>
                                    </p:set>
                                    <p:animEffect transition="in" filter="blinds(horizontal)">
                                      <p:cBhvr>
                                        <p:cTn id="27" dur="500"/>
                                        <p:tgtEl>
                                          <p:spTgt spid="90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P spid="90117" grpId="0"/>
      <p:bldP spid="90118" grpId="0"/>
      <p:bldP spid="90119"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文本框 99"/>
          <p:cNvSpPr txBox="1">
            <a:spLocks noChangeArrowheads="1"/>
          </p:cNvSpPr>
          <p:nvPr/>
        </p:nvSpPr>
        <p:spPr bwMode="auto">
          <a:xfrm>
            <a:off x="25400" y="533400"/>
            <a:ext cx="91186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000000"/>
                </a:solidFill>
                <a:latin typeface="Times New Roman" panose="02020603050405020304" pitchFamily="18" charset="0"/>
                <a:cs typeface="Times New Roman" panose="02020603050405020304" pitchFamily="18" charset="0"/>
              </a:rPr>
              <a:t>六、完成句子</a:t>
            </a:r>
            <a:r>
              <a:rPr lang="en-US" altLang="zh-CN" sz="3200" b="1" dirty="0">
                <a:solidFill>
                  <a:srgbClr val="000000"/>
                </a:solidFill>
                <a:latin typeface="Times New Roman" panose="02020603050405020304" pitchFamily="18" charset="0"/>
                <a:cs typeface="Times New Roman" panose="02020603050405020304" pitchFamily="18" charset="0"/>
              </a:rPr>
              <a:t>(5</a:t>
            </a:r>
            <a:r>
              <a:rPr lang="zh-CN" altLang="en-US" sz="3200" b="1" dirty="0">
                <a:solidFill>
                  <a:srgbClr val="000000"/>
                </a:solidFill>
                <a:latin typeface="宋体" panose="02010600030101010101" pitchFamily="2" charset="-122"/>
              </a:rPr>
              <a:t>小题，共</a:t>
            </a:r>
            <a:r>
              <a:rPr lang="en-US" altLang="zh-CN" sz="3200" b="1" dirty="0">
                <a:solidFill>
                  <a:srgbClr val="000000"/>
                </a:solidFill>
                <a:latin typeface="Times New Roman" panose="02020603050405020304" pitchFamily="18" charset="0"/>
                <a:cs typeface="Times New Roman" panose="02020603050405020304" pitchFamily="18" charset="0"/>
              </a:rPr>
              <a:t>10</a:t>
            </a:r>
            <a:r>
              <a:rPr lang="zh-CN" altLang="en-US" sz="3200" b="1" dirty="0">
                <a:solidFill>
                  <a:srgbClr val="000000"/>
                </a:solidFill>
                <a:latin typeface="宋体" panose="02010600030101010101" pitchFamily="2" charset="-122"/>
              </a:rPr>
              <a:t>分</a:t>
            </a:r>
            <a:r>
              <a:rPr lang="en-US" altLang="zh-CN" sz="3200" b="1" dirty="0">
                <a:solidFill>
                  <a:srgbClr val="000000"/>
                </a:solidFill>
                <a:latin typeface="Times New Roman" panose="02020603050405020304" pitchFamily="18" charset="0"/>
                <a:cs typeface="Times New Roman" panose="02020603050405020304" pitchFamily="18" charset="0"/>
              </a:rPr>
              <a:t>)</a:t>
            </a:r>
          </a:p>
          <a:p>
            <a:pPr>
              <a:buFont typeface="Arial" panose="020B0604020202020204" pitchFamily="34" charset="0"/>
              <a:buNone/>
            </a:pPr>
            <a:r>
              <a:rPr lang="zh-CN" altLang="zh-CN" sz="3200" dirty="0">
                <a:solidFill>
                  <a:srgbClr val="000000"/>
                </a:solidFill>
              </a:rPr>
              <a:t>56. </a:t>
            </a:r>
            <a:r>
              <a:rPr lang="zh-CN" altLang="en-US" sz="3200" dirty="0">
                <a:solidFill>
                  <a:srgbClr val="000000"/>
                </a:solidFill>
              </a:rPr>
              <a:t>他们打算环游世界。    </a:t>
            </a:r>
          </a:p>
          <a:p>
            <a:pPr>
              <a:buFont typeface="Arial" panose="020B0604020202020204" pitchFamily="34" charset="0"/>
              <a:buNone/>
            </a:pPr>
            <a:r>
              <a:rPr lang="zh-CN" altLang="zh-CN" sz="3200" dirty="0">
                <a:solidFill>
                  <a:srgbClr val="000000"/>
                </a:solidFill>
              </a:rPr>
              <a:t>They</a:t>
            </a:r>
            <a:r>
              <a:rPr lang="zh-CN" altLang="zh-CN" sz="3200" dirty="0">
                <a:solidFill>
                  <a:srgbClr val="000000"/>
                </a:solidFill>
                <a:latin typeface="Calibri" panose="020F0502020204030204" pitchFamily="34" charset="0"/>
              </a:rPr>
              <a:t>’</a:t>
            </a:r>
            <a:r>
              <a:rPr lang="zh-CN" altLang="zh-CN" sz="3200" dirty="0">
                <a:solidFill>
                  <a:srgbClr val="000000"/>
                </a:solidFill>
              </a:rPr>
              <a:t>re going to travel </a:t>
            </a:r>
            <a:r>
              <a:rPr lang="zh-CN" altLang="zh-CN" sz="3200" dirty="0" smtClean="0">
                <a:solidFill>
                  <a:srgbClr val="000000"/>
                </a:solidFill>
              </a:rPr>
              <a:t>_______________.</a:t>
            </a:r>
            <a:endParaRPr lang="zh-CN" altLang="zh-CN" sz="3200" dirty="0">
              <a:solidFill>
                <a:srgbClr val="000000"/>
              </a:solidFill>
            </a:endParaRPr>
          </a:p>
          <a:p>
            <a:pPr>
              <a:buFont typeface="Arial" panose="020B0604020202020204" pitchFamily="34" charset="0"/>
              <a:buNone/>
            </a:pPr>
            <a:r>
              <a:rPr lang="zh-CN" altLang="zh-CN" sz="3200" dirty="0">
                <a:solidFill>
                  <a:srgbClr val="000000"/>
                </a:solidFill>
              </a:rPr>
              <a:t>57. </a:t>
            </a:r>
            <a:r>
              <a:rPr lang="zh-CN" altLang="en-US" sz="3200" dirty="0">
                <a:solidFill>
                  <a:srgbClr val="000000"/>
                </a:solidFill>
              </a:rPr>
              <a:t>在他生日的时候，他总是先许愿。</a:t>
            </a:r>
          </a:p>
          <a:p>
            <a:pPr>
              <a:buFont typeface="Arial" panose="020B0604020202020204" pitchFamily="34" charset="0"/>
              <a:buNone/>
            </a:pPr>
            <a:r>
              <a:rPr lang="zh-CN" altLang="zh-CN" sz="3200" dirty="0">
                <a:solidFill>
                  <a:srgbClr val="000000"/>
                </a:solidFill>
              </a:rPr>
              <a:t> He always </a:t>
            </a:r>
            <a:r>
              <a:rPr lang="zh-CN" altLang="zh-CN" sz="3200" dirty="0" smtClean="0">
                <a:solidFill>
                  <a:srgbClr val="000000"/>
                </a:solidFill>
              </a:rPr>
              <a:t>_____________ </a:t>
            </a:r>
            <a:r>
              <a:rPr lang="zh-CN" altLang="zh-CN" sz="3200" dirty="0">
                <a:solidFill>
                  <a:srgbClr val="000000"/>
                </a:solidFill>
              </a:rPr>
              <a:t>first on his birthday.</a:t>
            </a:r>
          </a:p>
          <a:p>
            <a:pPr>
              <a:buFont typeface="Arial" panose="020B0604020202020204" pitchFamily="34" charset="0"/>
              <a:buNone/>
            </a:pPr>
            <a:r>
              <a:rPr lang="zh-CN" altLang="zh-CN" sz="3200" dirty="0">
                <a:solidFill>
                  <a:srgbClr val="000000"/>
                </a:solidFill>
              </a:rPr>
              <a:t>58. </a:t>
            </a:r>
            <a:r>
              <a:rPr lang="zh-CN" altLang="en-US" sz="3200" dirty="0">
                <a:solidFill>
                  <a:srgbClr val="000000"/>
                </a:solidFill>
              </a:rPr>
              <a:t>我希望你梦想成真。</a:t>
            </a:r>
          </a:p>
          <a:p>
            <a:pPr>
              <a:buFont typeface="Arial" panose="020B0604020202020204" pitchFamily="34" charset="0"/>
              <a:buNone/>
            </a:pPr>
            <a:r>
              <a:rPr lang="zh-CN" altLang="zh-CN" sz="3200" dirty="0">
                <a:solidFill>
                  <a:srgbClr val="000000"/>
                </a:solidFill>
              </a:rPr>
              <a:t>I hope your dream </a:t>
            </a:r>
            <a:r>
              <a:rPr lang="zh-CN" altLang="zh-CN" sz="3200" dirty="0" smtClean="0">
                <a:solidFill>
                  <a:srgbClr val="000000"/>
                </a:solidFill>
              </a:rPr>
              <a:t>____________ </a:t>
            </a:r>
            <a:r>
              <a:rPr lang="zh-CN" altLang="zh-CN" sz="3200" dirty="0">
                <a:solidFill>
                  <a:srgbClr val="000000"/>
                </a:solidFill>
              </a:rPr>
              <a:t>one day.</a:t>
            </a:r>
          </a:p>
          <a:p>
            <a:pPr>
              <a:buFont typeface="Arial" panose="020B0604020202020204" pitchFamily="34" charset="0"/>
              <a:buNone/>
            </a:pPr>
            <a:r>
              <a:rPr lang="zh-CN" altLang="zh-CN" sz="3200" dirty="0">
                <a:solidFill>
                  <a:srgbClr val="000000"/>
                </a:solidFill>
              </a:rPr>
              <a:t>59. </a:t>
            </a:r>
            <a:r>
              <a:rPr lang="zh-CN" altLang="en-US" sz="3200" dirty="0">
                <a:solidFill>
                  <a:srgbClr val="000000"/>
                </a:solidFill>
              </a:rPr>
              <a:t>在中国文化里，红色能给人带来好运。</a:t>
            </a:r>
          </a:p>
          <a:p>
            <a:pPr>
              <a:buFont typeface="Arial" panose="020B0604020202020204" pitchFamily="34" charset="0"/>
              <a:buNone/>
            </a:pPr>
            <a:r>
              <a:rPr lang="zh-CN" altLang="zh-CN" sz="3200" dirty="0">
                <a:solidFill>
                  <a:srgbClr val="000000"/>
                </a:solidFill>
              </a:rPr>
              <a:t>Red can </a:t>
            </a:r>
            <a:r>
              <a:rPr lang="zh-CN" altLang="zh-CN" sz="3200" dirty="0" smtClean="0">
                <a:solidFill>
                  <a:srgbClr val="000000"/>
                </a:solidFill>
              </a:rPr>
              <a:t>________________ </a:t>
            </a:r>
            <a:r>
              <a:rPr lang="zh-CN" altLang="zh-CN" sz="3200" dirty="0">
                <a:solidFill>
                  <a:srgbClr val="000000"/>
                </a:solidFill>
              </a:rPr>
              <a:t>people in Chinese culture.</a:t>
            </a:r>
          </a:p>
          <a:p>
            <a:pPr>
              <a:buFont typeface="Arial" panose="020B0604020202020204" pitchFamily="34" charset="0"/>
              <a:buNone/>
            </a:pPr>
            <a:r>
              <a:rPr lang="zh-CN" altLang="zh-CN" sz="3200" dirty="0">
                <a:solidFill>
                  <a:srgbClr val="000000"/>
                </a:solidFill>
              </a:rPr>
              <a:t>60. </a:t>
            </a:r>
            <a:r>
              <a:rPr lang="zh-CN" altLang="en-US" sz="3200" dirty="0">
                <a:solidFill>
                  <a:srgbClr val="000000"/>
                </a:solidFill>
              </a:rPr>
              <a:t>你能一口气切碎肉吗？</a:t>
            </a:r>
          </a:p>
          <a:p>
            <a:pPr>
              <a:buFont typeface="Arial" panose="020B0604020202020204" pitchFamily="34" charset="0"/>
              <a:buNone/>
            </a:pPr>
            <a:r>
              <a:rPr lang="zh-CN" altLang="zh-CN" sz="3200" dirty="0">
                <a:solidFill>
                  <a:srgbClr val="000000"/>
                </a:solidFill>
              </a:rPr>
              <a:t>Can you </a:t>
            </a:r>
            <a:r>
              <a:rPr lang="zh-CN" altLang="zh-CN" sz="3200" dirty="0" smtClean="0">
                <a:solidFill>
                  <a:srgbClr val="000000"/>
                </a:solidFill>
              </a:rPr>
              <a:t>_______ </a:t>
            </a:r>
            <a:r>
              <a:rPr lang="zh-CN" altLang="zh-CN" sz="3200" dirty="0">
                <a:solidFill>
                  <a:srgbClr val="000000"/>
                </a:solidFill>
              </a:rPr>
              <a:t>the </a:t>
            </a:r>
            <a:r>
              <a:rPr lang="zh-CN" altLang="zh-CN" sz="3200" dirty="0" smtClean="0">
                <a:solidFill>
                  <a:srgbClr val="000000"/>
                </a:solidFill>
              </a:rPr>
              <a:t>meat __________?</a:t>
            </a:r>
            <a:endParaRPr lang="zh-CN" altLang="zh-CN" sz="3200" dirty="0">
              <a:solidFill>
                <a:srgbClr val="000000"/>
              </a:solidFill>
            </a:endParaRPr>
          </a:p>
        </p:txBody>
      </p:sp>
      <p:sp>
        <p:nvSpPr>
          <p:cNvPr id="91139" name="TextBox 14"/>
          <p:cNvSpPr txBox="1">
            <a:spLocks noChangeArrowheads="1"/>
          </p:cNvSpPr>
          <p:nvPr/>
        </p:nvSpPr>
        <p:spPr bwMode="auto">
          <a:xfrm>
            <a:off x="5105400" y="5701407"/>
            <a:ext cx="20955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in one go</a:t>
            </a:r>
          </a:p>
        </p:txBody>
      </p:sp>
      <p:sp>
        <p:nvSpPr>
          <p:cNvPr id="91140" name="TextBox 14"/>
          <p:cNvSpPr txBox="1">
            <a:spLocks noChangeArrowheads="1"/>
          </p:cNvSpPr>
          <p:nvPr/>
        </p:nvSpPr>
        <p:spPr bwMode="auto">
          <a:xfrm>
            <a:off x="4306888" y="1338957"/>
            <a:ext cx="35417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sym typeface="宋体" panose="02010600030101010101" pitchFamily="2" charset="-122"/>
              </a:rPr>
              <a:t>around the world</a:t>
            </a:r>
          </a:p>
        </p:txBody>
      </p:sp>
      <p:sp>
        <p:nvSpPr>
          <p:cNvPr id="91141" name="TextBox 14"/>
          <p:cNvSpPr txBox="1">
            <a:spLocks noChangeArrowheads="1"/>
          </p:cNvSpPr>
          <p:nvPr/>
        </p:nvSpPr>
        <p:spPr bwMode="auto">
          <a:xfrm>
            <a:off x="2209800" y="2387025"/>
            <a:ext cx="32734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sym typeface="宋体" panose="02010600030101010101" pitchFamily="2" charset="-122"/>
              </a:rPr>
              <a:t>makes a wish  </a:t>
            </a:r>
          </a:p>
        </p:txBody>
      </p:sp>
      <p:sp>
        <p:nvSpPr>
          <p:cNvPr id="91142" name="TextBox 14"/>
          <p:cNvSpPr txBox="1">
            <a:spLocks noChangeArrowheads="1"/>
          </p:cNvSpPr>
          <p:nvPr/>
        </p:nvSpPr>
        <p:spPr bwMode="auto">
          <a:xfrm>
            <a:off x="3609975" y="3345557"/>
            <a:ext cx="2467769"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sym typeface="宋体" panose="02010600030101010101" pitchFamily="2" charset="-122"/>
              </a:rPr>
              <a:t>comes true</a:t>
            </a:r>
          </a:p>
        </p:txBody>
      </p:sp>
      <p:sp>
        <p:nvSpPr>
          <p:cNvPr id="91143" name="TextBox 14"/>
          <p:cNvSpPr txBox="1">
            <a:spLocks noChangeArrowheads="1"/>
          </p:cNvSpPr>
          <p:nvPr/>
        </p:nvSpPr>
        <p:spPr bwMode="auto">
          <a:xfrm>
            <a:off x="1619251" y="4364732"/>
            <a:ext cx="40195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sym typeface="宋体" panose="02010600030101010101" pitchFamily="2" charset="-122"/>
              </a:rPr>
              <a:t>bring good luck to</a:t>
            </a:r>
          </a:p>
        </p:txBody>
      </p:sp>
      <p:sp>
        <p:nvSpPr>
          <p:cNvPr id="91144" name="TextBox 14"/>
          <p:cNvSpPr txBox="1">
            <a:spLocks noChangeArrowheads="1"/>
          </p:cNvSpPr>
          <p:nvPr/>
        </p:nvSpPr>
        <p:spPr bwMode="auto">
          <a:xfrm>
            <a:off x="1692275" y="5804595"/>
            <a:ext cx="18129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宋体" panose="02010600030101010101" pitchFamily="2" charset="-122"/>
              </a:rPr>
              <a:t>cut 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Effect transition="in" filter="blinds(horizontal)">
                                      <p:cBhvr>
                                        <p:cTn id="7" dur="500"/>
                                        <p:tgtEl>
                                          <p:spTgt spid="911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1141"/>
                                        </p:tgtEl>
                                        <p:attrNameLst>
                                          <p:attrName>style.visibility</p:attrName>
                                        </p:attrNameLst>
                                      </p:cBhvr>
                                      <p:to>
                                        <p:strVal val="visible"/>
                                      </p:to>
                                    </p:set>
                                    <p:animEffect transition="in" filter="blinds(horizontal)">
                                      <p:cBhvr>
                                        <p:cTn id="12" dur="500"/>
                                        <p:tgtEl>
                                          <p:spTgt spid="9114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1142"/>
                                        </p:tgtEl>
                                        <p:attrNameLst>
                                          <p:attrName>style.visibility</p:attrName>
                                        </p:attrNameLst>
                                      </p:cBhvr>
                                      <p:to>
                                        <p:strVal val="visible"/>
                                      </p:to>
                                    </p:set>
                                    <p:animEffect transition="in" filter="blinds(horizontal)">
                                      <p:cBhvr>
                                        <p:cTn id="17" dur="500"/>
                                        <p:tgtEl>
                                          <p:spTgt spid="9114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1143"/>
                                        </p:tgtEl>
                                        <p:attrNameLst>
                                          <p:attrName>style.visibility</p:attrName>
                                        </p:attrNameLst>
                                      </p:cBhvr>
                                      <p:to>
                                        <p:strVal val="visible"/>
                                      </p:to>
                                    </p:set>
                                    <p:animEffect transition="in" filter="blinds(horizontal)">
                                      <p:cBhvr>
                                        <p:cTn id="22" dur="500"/>
                                        <p:tgtEl>
                                          <p:spTgt spid="9114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1144"/>
                                        </p:tgtEl>
                                        <p:attrNameLst>
                                          <p:attrName>style.visibility</p:attrName>
                                        </p:attrNameLst>
                                      </p:cBhvr>
                                      <p:to>
                                        <p:strVal val="visible"/>
                                      </p:to>
                                    </p:set>
                                    <p:animEffect transition="in" filter="blinds(horizontal)">
                                      <p:cBhvr>
                                        <p:cTn id="27" dur="500"/>
                                        <p:tgtEl>
                                          <p:spTgt spid="9114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1139"/>
                                        </p:tgtEl>
                                        <p:attrNameLst>
                                          <p:attrName>style.visibility</p:attrName>
                                        </p:attrNameLst>
                                      </p:cBhvr>
                                      <p:to>
                                        <p:strVal val="visible"/>
                                      </p:to>
                                    </p:set>
                                    <p:animEffect transition="in" filter="blinds(horizontal)">
                                      <p:cBhvr>
                                        <p:cTn id="32" dur="500"/>
                                        <p:tgtEl>
                                          <p:spTgt spid="91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p:bldP spid="91140" grpId="0"/>
      <p:bldP spid="91141" grpId="0"/>
      <p:bldP spid="91142" grpId="0"/>
      <p:bldP spid="91143" grpId="0"/>
      <p:bldP spid="91144"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矩形 1"/>
          <p:cNvSpPr>
            <a:spLocks noChangeArrowheads="1"/>
          </p:cNvSpPr>
          <p:nvPr/>
        </p:nvSpPr>
        <p:spPr bwMode="auto">
          <a:xfrm>
            <a:off x="263525" y="990600"/>
            <a:ext cx="8651875"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zh-CN" altLang="en-US" sz="3200" b="1" dirty="0"/>
              <a:t>一、单项选择 </a:t>
            </a:r>
            <a:r>
              <a:rPr lang="en-US" altLang="zh-CN" sz="3200" b="1" dirty="0"/>
              <a:t>(20</a:t>
            </a:r>
            <a:r>
              <a:rPr lang="zh-CN" altLang="en-US" sz="3200" b="1" dirty="0"/>
              <a:t>小题，共</a:t>
            </a:r>
            <a:r>
              <a:rPr lang="en-US" altLang="zh-CN" sz="3200" b="1" dirty="0"/>
              <a:t>20</a:t>
            </a:r>
            <a:r>
              <a:rPr lang="zh-CN" altLang="en-US" sz="3200" b="1" dirty="0"/>
              <a:t>分</a:t>
            </a:r>
            <a:r>
              <a:rPr lang="en-US" altLang="zh-CN" sz="3200" b="1" dirty="0"/>
              <a:t>)</a:t>
            </a:r>
          </a:p>
          <a:p>
            <a:pPr algn="l">
              <a:buFont typeface="Arial" panose="020B0604020202020204" pitchFamily="34" charset="0"/>
              <a:buNone/>
            </a:pPr>
            <a:r>
              <a:rPr lang="en-US" altLang="zh-CN" sz="3200" dirty="0"/>
              <a:t>(    ) 1. People in America eat much </a:t>
            </a:r>
            <a:r>
              <a:rPr lang="en-US" altLang="zh-CN" sz="3200" dirty="0" smtClean="0"/>
              <a:t>____.</a:t>
            </a:r>
            <a:endParaRPr lang="en-US" altLang="zh-CN" sz="3200" dirty="0"/>
          </a:p>
          <a:p>
            <a:pPr algn="l">
              <a:buFont typeface="Arial" panose="020B0604020202020204" pitchFamily="34" charset="0"/>
              <a:buNone/>
            </a:pPr>
            <a:r>
              <a:rPr lang="en-US" altLang="zh-CN" sz="3200" dirty="0"/>
              <a:t>        A. </a:t>
            </a:r>
            <a:r>
              <a:rPr lang="en-US" altLang="zh-CN" sz="3200" dirty="0" smtClean="0"/>
              <a:t>potatoes   B</a:t>
            </a:r>
            <a:r>
              <a:rPr lang="en-US" altLang="zh-CN" sz="3200" dirty="0"/>
              <a:t>. onions	</a:t>
            </a:r>
          </a:p>
          <a:p>
            <a:pPr algn="l">
              <a:buFont typeface="Arial" panose="020B0604020202020204" pitchFamily="34" charset="0"/>
              <a:buNone/>
            </a:pPr>
            <a:r>
              <a:rPr lang="en-US" altLang="zh-CN" sz="3200" dirty="0"/>
              <a:t>        C. beef	</a:t>
            </a:r>
            <a:r>
              <a:rPr lang="en-US" altLang="zh-CN" sz="3200" dirty="0" smtClean="0"/>
              <a:t>D</a:t>
            </a:r>
            <a:r>
              <a:rPr lang="en-US" altLang="zh-CN" sz="3200" dirty="0"/>
              <a:t>. hamburgers</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2. There </a:t>
            </a:r>
            <a:r>
              <a:rPr lang="en-US" altLang="zh-CN" sz="3200" dirty="0" smtClean="0"/>
              <a:t>____ </a:t>
            </a:r>
            <a:r>
              <a:rPr lang="en-US" altLang="zh-CN" sz="3200" dirty="0"/>
              <a:t>two glasses of water and some </a:t>
            </a:r>
            <a:r>
              <a:rPr lang="en-US" altLang="zh-CN" sz="3200" dirty="0" err="1"/>
              <a:t>chikchen</a:t>
            </a:r>
            <a:r>
              <a:rPr lang="en-US" altLang="zh-CN" sz="3200" dirty="0"/>
              <a:t> on the table. </a:t>
            </a:r>
          </a:p>
          <a:p>
            <a:pPr algn="l">
              <a:buFont typeface="Arial" panose="020B0604020202020204" pitchFamily="34" charset="0"/>
              <a:buNone/>
            </a:pPr>
            <a:r>
              <a:rPr lang="en-US" altLang="zh-CN" sz="3200" dirty="0"/>
              <a:t>        A. </a:t>
            </a:r>
            <a:r>
              <a:rPr lang="en-US" altLang="zh-CN" sz="3200" dirty="0" smtClean="0"/>
              <a:t>has   B</a:t>
            </a:r>
            <a:r>
              <a:rPr lang="en-US" altLang="zh-CN" sz="3200" dirty="0"/>
              <a:t>. </a:t>
            </a:r>
            <a:r>
              <a:rPr lang="en-US" altLang="zh-CN" sz="3200" dirty="0" smtClean="0"/>
              <a:t>have     C</a:t>
            </a:r>
            <a:r>
              <a:rPr lang="en-US" altLang="zh-CN" sz="3200" dirty="0"/>
              <a:t>. </a:t>
            </a:r>
            <a:r>
              <a:rPr lang="en-US" altLang="zh-CN" sz="3200" dirty="0" smtClean="0"/>
              <a:t>is    D</a:t>
            </a:r>
            <a:r>
              <a:rPr lang="en-US" altLang="zh-CN" sz="3200" dirty="0"/>
              <a:t>. </a:t>
            </a:r>
            <a:r>
              <a:rPr lang="en-US" altLang="zh-CN" sz="3200" dirty="0" smtClean="0"/>
              <a:t>are</a:t>
            </a:r>
            <a:endParaRPr lang="en-US" altLang="zh-CN" sz="3200" dirty="0"/>
          </a:p>
        </p:txBody>
      </p:sp>
      <p:sp>
        <p:nvSpPr>
          <p:cNvPr id="73731" name="TextBox 13"/>
          <p:cNvSpPr txBox="1">
            <a:spLocks noChangeArrowheads="1"/>
          </p:cNvSpPr>
          <p:nvPr/>
        </p:nvSpPr>
        <p:spPr bwMode="auto">
          <a:xfrm>
            <a:off x="514350" y="1543050"/>
            <a:ext cx="7381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
        <p:nvSpPr>
          <p:cNvPr id="73732" name="TextBox 14"/>
          <p:cNvSpPr txBox="1">
            <a:spLocks noChangeArrowheads="1"/>
          </p:cNvSpPr>
          <p:nvPr/>
        </p:nvSpPr>
        <p:spPr bwMode="auto">
          <a:xfrm>
            <a:off x="369888" y="3414713"/>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blinds(horizontal)">
                                      <p:cBhvr>
                                        <p:cTn id="7" dur="500"/>
                                        <p:tgtEl>
                                          <p:spTgt spid="737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3732"/>
                                        </p:tgtEl>
                                        <p:attrNameLst>
                                          <p:attrName>style.visibility</p:attrName>
                                        </p:attrNameLst>
                                      </p:cBhvr>
                                      <p:to>
                                        <p:strVal val="visible"/>
                                      </p:to>
                                    </p:set>
                                    <p:animEffect transition="in" filter="blinds(horizontal)">
                                      <p:cBhvr>
                                        <p:cTn id="12" dur="5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p:bldP spid="7373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文本框 99"/>
          <p:cNvSpPr txBox="1">
            <a:spLocks noChangeArrowheads="1"/>
          </p:cNvSpPr>
          <p:nvPr/>
        </p:nvSpPr>
        <p:spPr bwMode="auto">
          <a:xfrm>
            <a:off x="187325" y="381000"/>
            <a:ext cx="895826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000000"/>
                </a:solidFill>
              </a:rPr>
              <a:t>七、读写综合</a:t>
            </a:r>
            <a:r>
              <a:rPr lang="en-US" altLang="zh-CN" sz="3200" b="1" dirty="0">
                <a:solidFill>
                  <a:srgbClr val="000000"/>
                </a:solidFill>
              </a:rPr>
              <a:t>(</a:t>
            </a:r>
            <a:r>
              <a:rPr lang="zh-CN" altLang="en-US" sz="3200" b="1" dirty="0">
                <a:solidFill>
                  <a:srgbClr val="000000"/>
                </a:solidFill>
              </a:rPr>
              <a:t>本大题分</a:t>
            </a:r>
            <a:r>
              <a:rPr lang="en-US" altLang="zh-CN" sz="3200" b="1" dirty="0">
                <a:solidFill>
                  <a:srgbClr val="000000"/>
                </a:solidFill>
              </a:rPr>
              <a:t>A</a:t>
            </a:r>
            <a:r>
              <a:rPr lang="zh-CN" altLang="en-US" sz="3200" b="1" dirty="0">
                <a:solidFill>
                  <a:srgbClr val="000000"/>
                </a:solidFill>
              </a:rPr>
              <a:t>、</a:t>
            </a:r>
            <a:r>
              <a:rPr lang="en-US" altLang="zh-CN" sz="3200" b="1" dirty="0">
                <a:solidFill>
                  <a:srgbClr val="000000"/>
                </a:solidFill>
              </a:rPr>
              <a:t>B</a:t>
            </a:r>
            <a:r>
              <a:rPr lang="zh-CN" altLang="en-US" sz="3200" b="1" dirty="0">
                <a:solidFill>
                  <a:srgbClr val="000000"/>
                </a:solidFill>
              </a:rPr>
              <a:t>两部分，共</a:t>
            </a:r>
            <a:r>
              <a:rPr lang="en-US" altLang="zh-CN" sz="3200" b="1" dirty="0">
                <a:solidFill>
                  <a:srgbClr val="000000"/>
                </a:solidFill>
              </a:rPr>
              <a:t>25</a:t>
            </a:r>
            <a:r>
              <a:rPr lang="zh-CN" altLang="en-US" sz="3200" b="1" dirty="0">
                <a:solidFill>
                  <a:srgbClr val="000000"/>
                </a:solidFill>
              </a:rPr>
              <a:t>分</a:t>
            </a:r>
            <a:r>
              <a:rPr lang="en-US" altLang="zh-CN" sz="3200" b="1" dirty="0">
                <a:solidFill>
                  <a:srgbClr val="000000"/>
                </a:solidFill>
              </a:rPr>
              <a:t>)</a:t>
            </a:r>
          </a:p>
          <a:p>
            <a:pPr>
              <a:buFont typeface="Arial" panose="020B0604020202020204" pitchFamily="34" charset="0"/>
              <a:buNone/>
            </a:pPr>
            <a:r>
              <a:rPr lang="en-US" altLang="zh-CN" sz="3200" b="1" dirty="0">
                <a:solidFill>
                  <a:srgbClr val="000000"/>
                </a:solidFill>
              </a:rPr>
              <a:t>A. </a:t>
            </a:r>
            <a:r>
              <a:rPr lang="zh-CN" altLang="en-US" sz="3200" b="1" dirty="0">
                <a:solidFill>
                  <a:srgbClr val="000000"/>
                </a:solidFill>
              </a:rPr>
              <a:t>信息归纳 </a:t>
            </a:r>
            <a:r>
              <a:rPr lang="en-US" altLang="zh-CN" sz="3200" b="1" dirty="0">
                <a:solidFill>
                  <a:srgbClr val="000000"/>
                </a:solidFill>
              </a:rPr>
              <a:t>(5</a:t>
            </a:r>
            <a:r>
              <a:rPr lang="zh-CN" altLang="en-US" sz="3200" b="1" dirty="0">
                <a:solidFill>
                  <a:srgbClr val="000000"/>
                </a:solidFill>
              </a:rPr>
              <a:t>小题，共</a:t>
            </a:r>
            <a:r>
              <a:rPr lang="en-US" altLang="zh-CN" sz="3200" b="1" dirty="0">
                <a:solidFill>
                  <a:srgbClr val="000000"/>
                </a:solidFill>
              </a:rPr>
              <a:t>10</a:t>
            </a:r>
            <a:r>
              <a:rPr lang="zh-CN" altLang="en-US" sz="3200" b="1" dirty="0">
                <a:solidFill>
                  <a:srgbClr val="000000"/>
                </a:solidFill>
              </a:rPr>
              <a:t>分</a:t>
            </a:r>
            <a:r>
              <a:rPr lang="en-US" altLang="zh-CN" sz="3200" b="1" dirty="0">
                <a:solidFill>
                  <a:srgbClr val="000000"/>
                </a:solidFill>
              </a:rPr>
              <a:t>)</a:t>
            </a:r>
            <a:r>
              <a:rPr lang="zh-CN" altLang="en-US" sz="3200" b="1" dirty="0">
                <a:solidFill>
                  <a:srgbClr val="000000"/>
                </a:solidFill>
              </a:rPr>
              <a:t>。</a:t>
            </a:r>
          </a:p>
          <a:p>
            <a:pPr>
              <a:buFont typeface="Arial" panose="020B0604020202020204" pitchFamily="34" charset="0"/>
              <a:buNone/>
            </a:pPr>
            <a:r>
              <a:rPr lang="zh-CN" altLang="en-US" sz="3200" b="1" dirty="0">
                <a:solidFill>
                  <a:srgbClr val="000000"/>
                </a:solidFill>
              </a:rPr>
              <a:t>       </a:t>
            </a:r>
            <a:r>
              <a:rPr lang="en-US" altLang="zh-CN" sz="3200" dirty="0">
                <a:solidFill>
                  <a:srgbClr val="000000"/>
                </a:solidFill>
              </a:rPr>
              <a:t>Mrs. Brown is very fat. </a:t>
            </a:r>
            <a:r>
              <a:rPr lang="en-US" altLang="zh-CN" sz="3200" dirty="0">
                <a:solidFill>
                  <a:srgbClr val="000000"/>
                </a:solidFill>
                <a:latin typeface="Calibri" panose="020F0502020204030204" pitchFamily="34" charset="0"/>
              </a:rPr>
              <a:t>“</a:t>
            </a:r>
            <a:r>
              <a:rPr lang="en-US" altLang="zh-CN" sz="3200" dirty="0">
                <a:solidFill>
                  <a:srgbClr val="000000"/>
                </a:solidFill>
              </a:rPr>
              <a:t>Don</a:t>
            </a:r>
            <a:r>
              <a:rPr lang="en-US" altLang="zh-CN" sz="3200" dirty="0">
                <a:solidFill>
                  <a:srgbClr val="000000"/>
                </a:solidFill>
                <a:latin typeface="Calibri" panose="020F0502020204030204" pitchFamily="34" charset="0"/>
              </a:rPr>
              <a:t>’</a:t>
            </a:r>
            <a:r>
              <a:rPr lang="en-US" altLang="zh-CN" sz="3200" dirty="0">
                <a:solidFill>
                  <a:srgbClr val="000000"/>
                </a:solidFill>
              </a:rPr>
              <a:t>t eat meat or cakes</a:t>
            </a:r>
            <a:r>
              <a:rPr lang="en-US" altLang="zh-CN" sz="3200" dirty="0">
                <a:solidFill>
                  <a:srgbClr val="000000"/>
                </a:solidFill>
                <a:latin typeface="Calibri" panose="020F0502020204030204" pitchFamily="34" charset="0"/>
              </a:rPr>
              <a:t>”</a:t>
            </a:r>
            <a:r>
              <a:rPr lang="en-US" altLang="zh-CN" sz="3200" dirty="0">
                <a:solidFill>
                  <a:srgbClr val="000000"/>
                </a:solidFill>
              </a:rPr>
              <a:t>, her doctor says to her. </a:t>
            </a:r>
            <a:r>
              <a:rPr lang="en-US" altLang="zh-CN" sz="3200" dirty="0">
                <a:solidFill>
                  <a:srgbClr val="000000"/>
                </a:solidFill>
                <a:latin typeface="Calibri" panose="020F0502020204030204" pitchFamily="34" charset="0"/>
              </a:rPr>
              <a:t>“</a:t>
            </a:r>
            <a:r>
              <a:rPr lang="en-US" altLang="zh-CN" sz="3200" dirty="0">
                <a:solidFill>
                  <a:srgbClr val="000000"/>
                </a:solidFill>
              </a:rPr>
              <a:t>I am going to stop her eating them, doctor.</a:t>
            </a:r>
            <a:r>
              <a:rPr lang="en-US" altLang="zh-CN" sz="3200" dirty="0">
                <a:solidFill>
                  <a:srgbClr val="000000"/>
                </a:solidFill>
                <a:latin typeface="Calibri" panose="020F0502020204030204" pitchFamily="34" charset="0"/>
              </a:rPr>
              <a:t>”</a:t>
            </a:r>
            <a:r>
              <a:rPr lang="en-US" altLang="zh-CN" sz="3200" dirty="0">
                <a:solidFill>
                  <a:srgbClr val="000000"/>
                </a:solidFill>
              </a:rPr>
              <a:t> Her husband says. The next morning, Mrs. Brown makes a nice cake for Mr. Brown, and her husband eats half of it. After he goes out, Mrs. Brown cuts a very small piece of the cake and eats it. It is very good. Then she cuts a bigger piece and eats again. In a few minutes she finishes the cake. </a:t>
            </a:r>
            <a:r>
              <a:rPr lang="en-US" altLang="zh-CN" sz="3200" dirty="0">
                <a:solidFill>
                  <a:srgbClr val="000000"/>
                </a:solidFill>
                <a:latin typeface="Calibri" panose="020F0502020204030204" pitchFamily="34" charset="0"/>
              </a:rPr>
              <a:t>“</a:t>
            </a:r>
            <a:r>
              <a:rPr lang="en-US" altLang="zh-CN" sz="3200" dirty="0">
                <a:solidFill>
                  <a:srgbClr val="000000"/>
                </a:solidFill>
              </a:rPr>
              <a:t>My husband is going to be very angry.</a:t>
            </a:r>
            <a:r>
              <a:rPr lang="en-US" altLang="zh-CN" sz="3200" dirty="0">
                <a:solidFill>
                  <a:srgbClr val="000000"/>
                </a:solidFill>
                <a:latin typeface="Calibri" panose="020F0502020204030204" pitchFamily="34" charset="0"/>
              </a:rPr>
              <a:t>”</a:t>
            </a:r>
            <a:r>
              <a:rPr lang="en-US" altLang="zh-CN" sz="3200" dirty="0">
                <a:solidFill>
                  <a:srgbClr val="000000"/>
                </a:solidFill>
              </a:rPr>
              <a:t> She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文本框 99"/>
          <p:cNvSpPr txBox="1">
            <a:spLocks noChangeArrowheads="1"/>
          </p:cNvSpPr>
          <p:nvPr/>
        </p:nvSpPr>
        <p:spPr bwMode="auto">
          <a:xfrm>
            <a:off x="185737" y="1219200"/>
            <a:ext cx="8958263"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dirty="0">
                <a:solidFill>
                  <a:srgbClr val="000000"/>
                </a:solidFill>
                <a:sym typeface="Arial" panose="020B0604020202020204" pitchFamily="34" charset="0"/>
              </a:rPr>
              <a:t>says, </a:t>
            </a:r>
            <a:r>
              <a:rPr lang="en-US" altLang="zh-CN" sz="3200" dirty="0">
                <a:solidFill>
                  <a:srgbClr val="000000"/>
                </a:solidFill>
                <a:latin typeface="Calibri" panose="020F0502020204030204" pitchFamily="34" charset="0"/>
                <a:sym typeface="Arial" panose="020B0604020202020204" pitchFamily="34" charset="0"/>
              </a:rPr>
              <a:t>“</a:t>
            </a:r>
            <a:r>
              <a:rPr lang="en-US" altLang="zh-CN" sz="3200" dirty="0">
                <a:solidFill>
                  <a:srgbClr val="000000"/>
                </a:solidFill>
                <a:sym typeface="Arial" panose="020B0604020202020204" pitchFamily="34" charset="0"/>
              </a:rPr>
              <a:t>What am I going to do?</a:t>
            </a:r>
            <a:r>
              <a:rPr lang="en-US" altLang="zh-CN" sz="3200" dirty="0">
                <a:solidFill>
                  <a:srgbClr val="000000"/>
                </a:solidFill>
                <a:latin typeface="Calibri" panose="020F0502020204030204" pitchFamily="34" charset="0"/>
                <a:sym typeface="Arial" panose="020B0604020202020204" pitchFamily="34" charset="0"/>
              </a:rPr>
              <a:t>”</a:t>
            </a:r>
            <a:r>
              <a:rPr lang="en-US" altLang="zh-CN" sz="3200" dirty="0">
                <a:solidFill>
                  <a:srgbClr val="000000"/>
                </a:solidFill>
                <a:sym typeface="Arial" panose="020B0604020202020204" pitchFamily="34" charset="0"/>
              </a:rPr>
              <a:t> She makes another cake very quickly, eats half of that, and leaves half on the table. Mr. Brown comes back later. He is very glad, because he sees the half of the cake on the table.</a:t>
            </a:r>
            <a:endParaRPr lang="en-US" altLang="zh-CN" sz="3200" dirty="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203200" y="1188715"/>
          <a:ext cx="8782050" cy="5364485"/>
        </p:xfrm>
        <a:graphic>
          <a:graphicData uri="http://schemas.openxmlformats.org/drawingml/2006/table">
            <a:tbl>
              <a:tblPr/>
              <a:tblGrid>
                <a:gridCol w="5073650">
                  <a:extLst>
                    <a:ext uri="{9D8B030D-6E8A-4147-A177-3AD203B41FA5}">
                      <a16:colId xmlns:a16="http://schemas.microsoft.com/office/drawing/2014/main" val="20000"/>
                    </a:ext>
                  </a:extLst>
                </a:gridCol>
                <a:gridCol w="3708400">
                  <a:extLst>
                    <a:ext uri="{9D8B030D-6E8A-4147-A177-3AD203B41FA5}">
                      <a16:colId xmlns:a16="http://schemas.microsoft.com/office/drawing/2014/main" val="20001"/>
                    </a:ext>
                  </a:extLst>
                </a:gridCol>
              </a:tblGrid>
              <a:tr h="60642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things Mrs. Brown’s doctor asks her not to eat</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61. ______________</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_________________</a:t>
                      </a:r>
                    </a:p>
                  </a:txBody>
                  <a:tcPr marL="0" marR="0" marT="0" marB="1"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642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How the cake tastes</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62. ______________</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_________________</a:t>
                      </a:r>
                      <a:endPar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1"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642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number of cakes Mrs. Brown makes</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63. ______________</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_________________</a:t>
                      </a:r>
                      <a:endPar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1"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642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thing on the table when Mr. Brown comes back</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64. ______________</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____________________________________</a:t>
                      </a:r>
                      <a:endPar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1"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0642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How Mr. Brown feels when he comes back</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65. ______________</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__________________</a:t>
                      </a:r>
                      <a:endPar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1"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4230" name="文本框 99"/>
          <p:cNvSpPr txBox="1">
            <a:spLocks noChangeArrowheads="1"/>
          </p:cNvSpPr>
          <p:nvPr/>
        </p:nvSpPr>
        <p:spPr bwMode="auto">
          <a:xfrm>
            <a:off x="2843213" y="456878"/>
            <a:ext cx="5080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a:solidFill>
                  <a:srgbClr val="000000"/>
                </a:solidFill>
                <a:latin typeface="Times New Roman" panose="02020603050405020304" pitchFamily="18" charset="0"/>
                <a:cs typeface="Times New Roman" panose="02020603050405020304" pitchFamily="18" charset="0"/>
              </a:rPr>
              <a:t>Information Card</a:t>
            </a:r>
          </a:p>
        </p:txBody>
      </p:sp>
      <p:sp>
        <p:nvSpPr>
          <p:cNvPr id="94231" name="TextBox 14"/>
          <p:cNvSpPr txBox="1">
            <a:spLocks noChangeArrowheads="1"/>
          </p:cNvSpPr>
          <p:nvPr/>
        </p:nvSpPr>
        <p:spPr bwMode="auto">
          <a:xfrm>
            <a:off x="5724525" y="1176015"/>
            <a:ext cx="33242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Meat or cakes </a:t>
            </a:r>
          </a:p>
        </p:txBody>
      </p:sp>
      <p:sp>
        <p:nvSpPr>
          <p:cNvPr id="94232" name="TextBox 14"/>
          <p:cNvSpPr txBox="1">
            <a:spLocks noChangeArrowheads="1"/>
          </p:cNvSpPr>
          <p:nvPr/>
        </p:nvSpPr>
        <p:spPr bwMode="auto">
          <a:xfrm>
            <a:off x="5795963" y="2111053"/>
            <a:ext cx="32305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Good</a:t>
            </a:r>
          </a:p>
        </p:txBody>
      </p:sp>
      <p:sp>
        <p:nvSpPr>
          <p:cNvPr id="94233" name="TextBox 14"/>
          <p:cNvSpPr txBox="1">
            <a:spLocks noChangeArrowheads="1"/>
          </p:cNvSpPr>
          <p:nvPr/>
        </p:nvSpPr>
        <p:spPr bwMode="auto">
          <a:xfrm>
            <a:off x="5724525" y="3047678"/>
            <a:ext cx="31892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Two</a:t>
            </a:r>
          </a:p>
        </p:txBody>
      </p:sp>
      <p:sp>
        <p:nvSpPr>
          <p:cNvPr id="94234" name="TextBox 14"/>
          <p:cNvSpPr txBox="1">
            <a:spLocks noChangeArrowheads="1"/>
          </p:cNvSpPr>
          <p:nvPr/>
        </p:nvSpPr>
        <p:spPr bwMode="auto">
          <a:xfrm>
            <a:off x="5795963" y="4055740"/>
            <a:ext cx="31670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 /The half of the cake</a:t>
            </a:r>
          </a:p>
        </p:txBody>
      </p:sp>
      <p:sp>
        <p:nvSpPr>
          <p:cNvPr id="94235" name="TextBox 14"/>
          <p:cNvSpPr txBox="1">
            <a:spLocks noChangeArrowheads="1"/>
          </p:cNvSpPr>
          <p:nvPr/>
        </p:nvSpPr>
        <p:spPr bwMode="auto">
          <a:xfrm>
            <a:off x="5724525" y="5565453"/>
            <a:ext cx="31765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Glad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4231"/>
                                        </p:tgtEl>
                                        <p:attrNameLst>
                                          <p:attrName>style.visibility</p:attrName>
                                        </p:attrNameLst>
                                      </p:cBhvr>
                                      <p:to>
                                        <p:strVal val="visible"/>
                                      </p:to>
                                    </p:set>
                                    <p:animEffect transition="in" filter="blinds(horizontal)">
                                      <p:cBhvr>
                                        <p:cTn id="7" dur="500"/>
                                        <p:tgtEl>
                                          <p:spTgt spid="942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4232"/>
                                        </p:tgtEl>
                                        <p:attrNameLst>
                                          <p:attrName>style.visibility</p:attrName>
                                        </p:attrNameLst>
                                      </p:cBhvr>
                                      <p:to>
                                        <p:strVal val="visible"/>
                                      </p:to>
                                    </p:set>
                                    <p:animEffect transition="in" filter="blinds(horizontal)">
                                      <p:cBhvr>
                                        <p:cTn id="12" dur="500"/>
                                        <p:tgtEl>
                                          <p:spTgt spid="9423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4233"/>
                                        </p:tgtEl>
                                        <p:attrNameLst>
                                          <p:attrName>style.visibility</p:attrName>
                                        </p:attrNameLst>
                                      </p:cBhvr>
                                      <p:to>
                                        <p:strVal val="visible"/>
                                      </p:to>
                                    </p:set>
                                    <p:animEffect transition="in" filter="blinds(horizontal)">
                                      <p:cBhvr>
                                        <p:cTn id="17" dur="500"/>
                                        <p:tgtEl>
                                          <p:spTgt spid="9423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4234"/>
                                        </p:tgtEl>
                                        <p:attrNameLst>
                                          <p:attrName>style.visibility</p:attrName>
                                        </p:attrNameLst>
                                      </p:cBhvr>
                                      <p:to>
                                        <p:strVal val="visible"/>
                                      </p:to>
                                    </p:set>
                                    <p:animEffect transition="in" filter="blinds(horizontal)">
                                      <p:cBhvr>
                                        <p:cTn id="22" dur="500"/>
                                        <p:tgtEl>
                                          <p:spTgt spid="9423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4235"/>
                                        </p:tgtEl>
                                        <p:attrNameLst>
                                          <p:attrName>style.visibility</p:attrName>
                                        </p:attrNameLst>
                                      </p:cBhvr>
                                      <p:to>
                                        <p:strVal val="visible"/>
                                      </p:to>
                                    </p:set>
                                    <p:animEffect transition="in" filter="blinds(horizontal)">
                                      <p:cBhvr>
                                        <p:cTn id="27" dur="500"/>
                                        <p:tgtEl>
                                          <p:spTgt spid="94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31" grpId="0"/>
      <p:bldP spid="94232" grpId="0"/>
      <p:bldP spid="94233" grpId="0"/>
      <p:bldP spid="94234" grpId="0"/>
      <p:bldP spid="942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文本框 99"/>
          <p:cNvSpPr txBox="1">
            <a:spLocks noChangeArrowheads="1"/>
          </p:cNvSpPr>
          <p:nvPr/>
        </p:nvSpPr>
        <p:spPr bwMode="auto">
          <a:xfrm>
            <a:off x="241300" y="914400"/>
            <a:ext cx="8570913"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zh-CN" sz="2800" b="1" dirty="0">
                <a:solidFill>
                  <a:srgbClr val="000000"/>
                </a:solidFill>
              </a:rPr>
              <a:t>B. </a:t>
            </a:r>
            <a:r>
              <a:rPr lang="zh-CN" altLang="en-US" sz="2800" b="1" dirty="0">
                <a:solidFill>
                  <a:srgbClr val="000000"/>
                </a:solidFill>
              </a:rPr>
              <a:t>书面表达 </a:t>
            </a:r>
            <a:r>
              <a:rPr lang="zh-CN" altLang="zh-CN" sz="2800" b="1" dirty="0">
                <a:solidFill>
                  <a:srgbClr val="000000"/>
                </a:solidFill>
              </a:rPr>
              <a:t>(1</a:t>
            </a:r>
            <a:r>
              <a:rPr lang="zh-CN" altLang="en-US" sz="2800" b="1" dirty="0">
                <a:solidFill>
                  <a:srgbClr val="000000"/>
                </a:solidFill>
              </a:rPr>
              <a:t>小题，</a:t>
            </a:r>
            <a:r>
              <a:rPr lang="zh-CN" altLang="zh-CN" sz="2800" b="1" dirty="0">
                <a:solidFill>
                  <a:srgbClr val="000000"/>
                </a:solidFill>
              </a:rPr>
              <a:t>15</a:t>
            </a:r>
            <a:r>
              <a:rPr lang="zh-CN" altLang="en-US" sz="2800" b="1" dirty="0">
                <a:solidFill>
                  <a:srgbClr val="000000"/>
                </a:solidFill>
              </a:rPr>
              <a:t>分</a:t>
            </a:r>
            <a:r>
              <a:rPr lang="zh-CN" altLang="zh-CN" sz="2800" b="1" dirty="0">
                <a:solidFill>
                  <a:srgbClr val="000000"/>
                </a:solidFill>
              </a:rPr>
              <a:t>)</a:t>
            </a:r>
            <a:r>
              <a:rPr lang="zh-CN" altLang="en-US" sz="2800" b="1" dirty="0">
                <a:solidFill>
                  <a:srgbClr val="000000"/>
                </a:solidFill>
              </a:rPr>
              <a:t>。  </a:t>
            </a:r>
          </a:p>
          <a:p>
            <a:pPr>
              <a:buFont typeface="Arial" panose="020B0604020202020204" pitchFamily="34" charset="0"/>
              <a:buNone/>
            </a:pPr>
            <a:r>
              <a:rPr lang="zh-CN" altLang="zh-CN" sz="2800" b="1" dirty="0">
                <a:solidFill>
                  <a:srgbClr val="000000"/>
                </a:solidFill>
              </a:rPr>
              <a:t> </a:t>
            </a:r>
            <a:r>
              <a:rPr lang="zh-CN" altLang="zh-CN" sz="2800" dirty="0">
                <a:solidFill>
                  <a:srgbClr val="000000"/>
                </a:solidFill>
              </a:rPr>
              <a:t>      </a:t>
            </a:r>
            <a:r>
              <a:rPr lang="zh-CN" altLang="en-US" sz="2800" dirty="0">
                <a:solidFill>
                  <a:srgbClr val="000000"/>
                </a:solidFill>
              </a:rPr>
              <a:t>健康的饮食习惯有助于我们保持健康。以下信息是关于你的好朋友</a:t>
            </a:r>
            <a:r>
              <a:rPr lang="zh-CN" altLang="zh-CN" sz="2800" dirty="0">
                <a:solidFill>
                  <a:srgbClr val="000000"/>
                </a:solidFill>
              </a:rPr>
              <a:t>Frank</a:t>
            </a:r>
            <a:r>
              <a:rPr lang="zh-CN" altLang="en-US" sz="2800" dirty="0">
                <a:solidFill>
                  <a:srgbClr val="000000"/>
                </a:solidFill>
              </a:rPr>
              <a:t>的生活方式，请你以</a:t>
            </a:r>
            <a:r>
              <a:rPr lang="zh-CN" altLang="en-US" sz="2800" dirty="0">
                <a:solidFill>
                  <a:srgbClr val="000000"/>
                </a:solidFill>
                <a:latin typeface="Calibri" panose="020F0502020204030204" pitchFamily="34" charset="0"/>
              </a:rPr>
              <a:t>“</a:t>
            </a:r>
            <a:r>
              <a:rPr lang="zh-CN" altLang="zh-CN" sz="2800" dirty="0">
                <a:solidFill>
                  <a:srgbClr val="000000"/>
                </a:solidFill>
              </a:rPr>
              <a:t>Frank</a:t>
            </a:r>
            <a:r>
              <a:rPr lang="zh-CN" altLang="zh-CN" sz="2800" dirty="0">
                <a:solidFill>
                  <a:srgbClr val="000000"/>
                </a:solidFill>
                <a:latin typeface="Calibri" panose="020F0502020204030204" pitchFamily="34" charset="0"/>
              </a:rPr>
              <a:t>’</a:t>
            </a:r>
            <a:r>
              <a:rPr lang="zh-CN" altLang="zh-CN" sz="2800" dirty="0">
                <a:solidFill>
                  <a:srgbClr val="000000"/>
                </a:solidFill>
              </a:rPr>
              <a:t>s Lifestyle</a:t>
            </a:r>
            <a:r>
              <a:rPr lang="zh-CN" altLang="zh-CN" sz="2800" dirty="0">
                <a:solidFill>
                  <a:srgbClr val="000000"/>
                </a:solidFill>
                <a:latin typeface="Calibri" panose="020F0502020204030204" pitchFamily="34" charset="0"/>
              </a:rPr>
              <a:t>”</a:t>
            </a:r>
            <a:r>
              <a:rPr lang="zh-CN" altLang="en-US" sz="2800" dirty="0">
                <a:solidFill>
                  <a:srgbClr val="000000"/>
                </a:solidFill>
              </a:rPr>
              <a:t>为题，写一篇</a:t>
            </a:r>
            <a:r>
              <a:rPr lang="zh-CN" altLang="zh-CN" sz="2800" dirty="0">
                <a:solidFill>
                  <a:srgbClr val="000000"/>
                </a:solidFill>
              </a:rPr>
              <a:t>70</a:t>
            </a:r>
            <a:r>
              <a:rPr lang="zh-CN" altLang="en-US" sz="2800" dirty="0">
                <a:solidFill>
                  <a:srgbClr val="000000"/>
                </a:solidFill>
              </a:rPr>
              <a:t>词左右的短文。要点如下：</a:t>
            </a:r>
          </a:p>
          <a:p>
            <a:pPr>
              <a:buFont typeface="Arial" panose="020B0604020202020204" pitchFamily="34" charset="0"/>
              <a:buNone/>
            </a:pPr>
            <a:r>
              <a:rPr lang="zh-CN" altLang="zh-CN" sz="2800" dirty="0">
                <a:solidFill>
                  <a:srgbClr val="000000"/>
                </a:solidFill>
              </a:rPr>
              <a:t>1. Frank</a:t>
            </a:r>
            <a:r>
              <a:rPr lang="zh-CN" altLang="en-US" sz="2800" dirty="0">
                <a:solidFill>
                  <a:srgbClr val="000000"/>
                </a:solidFill>
              </a:rPr>
              <a:t>今年</a:t>
            </a:r>
            <a:r>
              <a:rPr lang="zh-CN" altLang="zh-CN" sz="2800" dirty="0">
                <a:solidFill>
                  <a:srgbClr val="000000"/>
                </a:solidFill>
              </a:rPr>
              <a:t>13</a:t>
            </a:r>
            <a:r>
              <a:rPr lang="zh-CN" altLang="en-US" sz="2800" dirty="0">
                <a:solidFill>
                  <a:srgbClr val="000000"/>
                </a:solidFill>
              </a:rPr>
              <a:t>岁，是班上的好学生。</a:t>
            </a:r>
          </a:p>
          <a:p>
            <a:pPr>
              <a:buFont typeface="Arial" panose="020B0604020202020204" pitchFamily="34" charset="0"/>
              <a:buNone/>
            </a:pPr>
            <a:r>
              <a:rPr lang="zh-CN" altLang="zh-CN" sz="2800" dirty="0">
                <a:solidFill>
                  <a:srgbClr val="000000"/>
                </a:solidFill>
              </a:rPr>
              <a:t>2. </a:t>
            </a:r>
            <a:r>
              <a:rPr lang="zh-CN" altLang="en-US" sz="2800" dirty="0">
                <a:solidFill>
                  <a:srgbClr val="000000"/>
                </a:solidFill>
              </a:rPr>
              <a:t>他喜欢吃汉堡包，炸鸡 </a:t>
            </a:r>
            <a:r>
              <a:rPr lang="zh-CN" altLang="zh-CN" sz="2800" dirty="0">
                <a:solidFill>
                  <a:srgbClr val="000000"/>
                </a:solidFill>
              </a:rPr>
              <a:t>(fried chicken)</a:t>
            </a:r>
            <a:r>
              <a:rPr lang="zh-CN" altLang="en-US" sz="2800" dirty="0">
                <a:solidFill>
                  <a:srgbClr val="000000"/>
                </a:solidFill>
              </a:rPr>
              <a:t>和冰淇淋，但很少吃蔬菜和水果。健康状况不是很好，想改变饮食和生活方式。</a:t>
            </a:r>
          </a:p>
          <a:p>
            <a:pPr>
              <a:buFont typeface="Arial" panose="020B0604020202020204" pitchFamily="34" charset="0"/>
              <a:buNone/>
            </a:pPr>
            <a:r>
              <a:rPr lang="zh-CN" altLang="zh-CN" sz="2800" dirty="0">
                <a:solidFill>
                  <a:srgbClr val="000000"/>
                </a:solidFill>
              </a:rPr>
              <a:t>3. </a:t>
            </a:r>
            <a:r>
              <a:rPr lang="zh-CN" altLang="en-US" sz="2800" dirty="0">
                <a:solidFill>
                  <a:srgbClr val="000000"/>
                </a:solidFill>
              </a:rPr>
              <a:t>现在他每天做运动大约半小时，每周打篮球两次，而且经常吃许多蔬菜和水果。这对他的健康有好处。</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TextBox 14"/>
          <p:cNvSpPr txBox="1">
            <a:spLocks noChangeArrowheads="1"/>
          </p:cNvSpPr>
          <p:nvPr/>
        </p:nvSpPr>
        <p:spPr bwMode="auto">
          <a:xfrm>
            <a:off x="107950" y="838200"/>
            <a:ext cx="8955088" cy="528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100" b="1">
                <a:solidFill>
                  <a:srgbClr val="FF0000"/>
                </a:solidFill>
              </a:rPr>
              <a:t>        Frank is a thirteen-year-old boy. He is a good student in his class. He likes eating hamburgers, fried chicken and ice-cream. But he hardly (ever) eats vegetables and fruit. He isn</a:t>
            </a:r>
            <a:r>
              <a:rPr lang="en-US" altLang="en-US" sz="3100" b="1">
                <a:solidFill>
                  <a:srgbClr val="FF0000"/>
                </a:solidFill>
                <a:latin typeface="Calibri" panose="020F0502020204030204" pitchFamily="34" charset="0"/>
              </a:rPr>
              <a:t>’</a:t>
            </a:r>
            <a:r>
              <a:rPr lang="en-US" altLang="en-US" sz="3100" b="1">
                <a:solidFill>
                  <a:srgbClr val="FF0000"/>
                </a:solidFill>
              </a:rPr>
              <a:t>t very healthy and wants to change his diet and lifestyle. </a:t>
            </a:r>
          </a:p>
          <a:p>
            <a:pPr>
              <a:buFont typeface="Arial" panose="020B0604020202020204" pitchFamily="34" charset="0"/>
              <a:buNone/>
            </a:pPr>
            <a:r>
              <a:rPr lang="en-US" altLang="en-US" sz="3100" b="1">
                <a:solidFill>
                  <a:srgbClr val="FF0000"/>
                </a:solidFill>
              </a:rPr>
              <a:t>       Now he does sports for about half an hour every day. And he plays basketball twice a week. Besides, he often eats a lot of vegetables and fruit now. It is good for his health and he feels much better now.</a:t>
            </a:r>
          </a:p>
        </p:txBody>
      </p:sp>
      <p:sp>
        <p:nvSpPr>
          <p:cNvPr id="96259" name="文本框 99"/>
          <p:cNvSpPr txBox="1">
            <a:spLocks noChangeArrowheads="1"/>
          </p:cNvSpPr>
          <p:nvPr/>
        </p:nvSpPr>
        <p:spPr bwMode="auto">
          <a:xfrm>
            <a:off x="179388" y="260350"/>
            <a:ext cx="8624887"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Frank’s  Lifestyle</a:t>
            </a: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__________________________________________________________________________________</a:t>
            </a: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None/>
            </a:pPr>
            <a:r>
              <a:rPr lang="en-US" altLang="zh-CN" sz="3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a:t>
            </a:r>
            <a:r>
              <a:rPr lang="en-US" altLang="zh-CN" sz="3200" dirty="0">
                <a:solidFill>
                  <a:srgbClr val="000000"/>
                </a:solidFill>
                <a:latin typeface="宋体" panose="02010600030101010101" pitchFamily="2" charset="-122"/>
              </a:rPr>
              <a:t>___</a:t>
            </a:r>
            <a:endParaRPr lang="en-US" altLang="zh-CN" sz="3200" dirty="0">
              <a:solidFill>
                <a:srgbClr val="000000"/>
              </a:solidFill>
              <a:latin typeface="Times New Roman" panose="02020603050405020304" pitchFamily="18" charset="0"/>
              <a:cs typeface="Times New Roman" panose="02020603050405020304" pitchFamily="18" charset="0"/>
            </a:endParaRPr>
          </a:p>
          <a:p>
            <a:pPr>
              <a:buFont typeface="Arial" panose="020B0604020202020204" pitchFamily="34" charset="0"/>
              <a:buNone/>
            </a:pPr>
            <a:r>
              <a:rPr lang="en-US" altLang="zh-CN" sz="3200" dirty="0" smtClean="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____________________________________________________________________________________________________________________ _______</a:t>
            </a:r>
            <a:endParaRPr lang="en-US" altLang="zh-CN" sz="32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blinds(horizontal)">
                                      <p:cBhvr>
                                        <p:cTn id="7" dur="500"/>
                                        <p:tgtEl>
                                          <p:spTgt spid="96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矩形 1"/>
          <p:cNvSpPr>
            <a:spLocks noChangeArrowheads="1"/>
          </p:cNvSpPr>
          <p:nvPr/>
        </p:nvSpPr>
        <p:spPr bwMode="auto">
          <a:xfrm>
            <a:off x="0" y="399157"/>
            <a:ext cx="9072563"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    ) 3. Lisa has a large house </a:t>
            </a:r>
            <a:r>
              <a:rPr lang="en-US" altLang="zh-CN" sz="3200" dirty="0" smtClean="0"/>
              <a:t>___ </a:t>
            </a:r>
            <a:r>
              <a:rPr lang="en-US" altLang="zh-CN" sz="3200" dirty="0"/>
              <a:t>a swimming pool.</a:t>
            </a:r>
          </a:p>
          <a:p>
            <a:pPr algn="l">
              <a:buFont typeface="Arial" panose="020B0604020202020204" pitchFamily="34" charset="0"/>
              <a:buNone/>
            </a:pPr>
            <a:r>
              <a:rPr lang="en-US" altLang="zh-CN" sz="3200" dirty="0"/>
              <a:t>A. have	</a:t>
            </a:r>
            <a:r>
              <a:rPr lang="en-US" altLang="zh-CN" sz="3200" dirty="0" smtClean="0"/>
              <a:t>B</a:t>
            </a:r>
            <a:r>
              <a:rPr lang="en-US" altLang="zh-CN" sz="3200" dirty="0"/>
              <a:t>. with	</a:t>
            </a:r>
            <a:r>
              <a:rPr lang="en-US" altLang="zh-CN" sz="3200" dirty="0" smtClean="0"/>
              <a:t>C</a:t>
            </a:r>
            <a:r>
              <a:rPr lang="en-US" altLang="zh-CN" sz="3200" dirty="0"/>
              <a:t>. has	 </a:t>
            </a:r>
            <a:r>
              <a:rPr lang="en-US" altLang="zh-CN" sz="3200" dirty="0" smtClean="0"/>
              <a:t>D</a:t>
            </a:r>
            <a:r>
              <a:rPr lang="en-US" altLang="zh-CN" sz="3200" dirty="0"/>
              <a:t>. in</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4. ---Is there </a:t>
            </a:r>
            <a:r>
              <a:rPr lang="en-US" altLang="zh-CN" sz="3200" dirty="0" smtClean="0"/>
              <a:t>_____ </a:t>
            </a:r>
            <a:r>
              <a:rPr lang="en-US" altLang="zh-CN" sz="3200" dirty="0"/>
              <a:t>milk in the bottle?       </a:t>
            </a:r>
          </a:p>
          <a:p>
            <a:pPr algn="l">
              <a:buFont typeface="Arial" panose="020B0604020202020204" pitchFamily="34" charset="0"/>
              <a:buNone/>
            </a:pPr>
            <a:r>
              <a:rPr lang="en-US" altLang="zh-CN" sz="3200" dirty="0"/>
              <a:t>           </a:t>
            </a:r>
            <a:r>
              <a:rPr lang="en-US" altLang="zh-CN" sz="3200" dirty="0" smtClean="0"/>
              <a:t>-- </a:t>
            </a:r>
            <a:r>
              <a:rPr lang="en-US" altLang="zh-CN" sz="3200" dirty="0"/>
              <a:t>No, there is </a:t>
            </a:r>
            <a:r>
              <a:rPr lang="en-US" altLang="zh-CN" sz="3200" dirty="0" smtClean="0"/>
              <a:t>____ </a:t>
            </a:r>
            <a:r>
              <a:rPr lang="en-US" altLang="zh-CN" sz="3200" dirty="0"/>
              <a:t>milk in the bottle.</a:t>
            </a:r>
          </a:p>
          <a:p>
            <a:pPr algn="l">
              <a:buFont typeface="Arial" panose="020B0604020202020204" pitchFamily="34" charset="0"/>
              <a:buNone/>
            </a:pPr>
            <a:r>
              <a:rPr lang="en-US" altLang="zh-CN" sz="3200" dirty="0"/>
              <a:t>        A. some; no	</a:t>
            </a:r>
            <a:r>
              <a:rPr lang="en-US" altLang="zh-CN" sz="3200" dirty="0" smtClean="0"/>
              <a:t>B</a:t>
            </a:r>
            <a:r>
              <a:rPr lang="en-US" altLang="zh-CN" sz="3200" dirty="0"/>
              <a:t>. any; not</a:t>
            </a:r>
          </a:p>
          <a:p>
            <a:pPr algn="l">
              <a:buFont typeface="Arial" panose="020B0604020202020204" pitchFamily="34" charset="0"/>
              <a:buNone/>
            </a:pPr>
            <a:r>
              <a:rPr lang="en-US" altLang="zh-CN" sz="3200" dirty="0"/>
              <a:t>	C. some; not	</a:t>
            </a:r>
            <a:r>
              <a:rPr lang="en-US" altLang="zh-CN" sz="3200" dirty="0" smtClean="0"/>
              <a:t>D</a:t>
            </a:r>
            <a:r>
              <a:rPr lang="en-US" altLang="zh-CN" sz="3200" dirty="0"/>
              <a:t>. any; no</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5. I</a:t>
            </a:r>
            <a:r>
              <a:rPr lang="en-US" altLang="zh-CN" sz="3200" dirty="0">
                <a:latin typeface="Calibri" panose="020F0502020204030204" pitchFamily="34" charset="0"/>
              </a:rPr>
              <a:t>’</a:t>
            </a:r>
            <a:r>
              <a:rPr lang="en-US" altLang="zh-CN" sz="3200" dirty="0"/>
              <a:t>m hungry. I would like </a:t>
            </a:r>
            <a:r>
              <a:rPr lang="en-US" altLang="zh-CN" sz="3200" dirty="0" smtClean="0"/>
              <a:t>____ </a:t>
            </a:r>
            <a:r>
              <a:rPr lang="en-US" altLang="zh-CN" sz="3200" dirty="0"/>
              <a:t>a large bowl of dumplings.</a:t>
            </a:r>
          </a:p>
          <a:p>
            <a:pPr algn="l">
              <a:buFont typeface="Arial" panose="020B0604020202020204" pitchFamily="34" charset="0"/>
              <a:buNone/>
            </a:pPr>
            <a:r>
              <a:rPr lang="en-US" altLang="zh-CN" sz="3200" dirty="0"/>
              <a:t>        A. </a:t>
            </a:r>
            <a:r>
              <a:rPr lang="en-US" altLang="zh-CN" sz="3200" dirty="0" smtClean="0"/>
              <a:t>have   B</a:t>
            </a:r>
            <a:r>
              <a:rPr lang="en-US" altLang="zh-CN" sz="3200" dirty="0"/>
              <a:t>. </a:t>
            </a:r>
            <a:r>
              <a:rPr lang="en-US" altLang="zh-CN" sz="3200" dirty="0" smtClean="0"/>
              <a:t>eat   C</a:t>
            </a:r>
            <a:r>
              <a:rPr lang="en-US" altLang="zh-CN" sz="3200" dirty="0"/>
              <a:t>. </a:t>
            </a:r>
            <a:r>
              <a:rPr lang="en-US" altLang="zh-CN" sz="3200" dirty="0" smtClean="0"/>
              <a:t>eating   D</a:t>
            </a:r>
            <a:r>
              <a:rPr lang="en-US" altLang="zh-CN" sz="3200" dirty="0"/>
              <a:t>. to eat</a:t>
            </a:r>
          </a:p>
        </p:txBody>
      </p:sp>
      <p:sp>
        <p:nvSpPr>
          <p:cNvPr id="74755" name="TextBox 13"/>
          <p:cNvSpPr txBox="1">
            <a:spLocks noChangeArrowheads="1"/>
          </p:cNvSpPr>
          <p:nvPr/>
        </p:nvSpPr>
        <p:spPr bwMode="auto">
          <a:xfrm>
            <a:off x="179388" y="402332"/>
            <a:ext cx="7381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
        <p:nvSpPr>
          <p:cNvPr id="74756" name="TextBox 14"/>
          <p:cNvSpPr txBox="1">
            <a:spLocks noChangeArrowheads="1"/>
          </p:cNvSpPr>
          <p:nvPr/>
        </p:nvSpPr>
        <p:spPr bwMode="auto">
          <a:xfrm>
            <a:off x="179388" y="2391470"/>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
        <p:nvSpPr>
          <p:cNvPr id="74757" name="TextBox 14"/>
          <p:cNvSpPr txBox="1">
            <a:spLocks noChangeArrowheads="1"/>
          </p:cNvSpPr>
          <p:nvPr/>
        </p:nvSpPr>
        <p:spPr bwMode="auto">
          <a:xfrm>
            <a:off x="179388" y="4839395"/>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animEffect transition="in" filter="blinds(horizontal)">
                                      <p:cBhvr>
                                        <p:cTn id="7" dur="500"/>
                                        <p:tgtEl>
                                          <p:spTgt spid="747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756"/>
                                        </p:tgtEl>
                                        <p:attrNameLst>
                                          <p:attrName>style.visibility</p:attrName>
                                        </p:attrNameLst>
                                      </p:cBhvr>
                                      <p:to>
                                        <p:strVal val="visible"/>
                                      </p:to>
                                    </p:set>
                                    <p:animEffect transition="in" filter="blinds(horizontal)">
                                      <p:cBhvr>
                                        <p:cTn id="12" dur="500"/>
                                        <p:tgtEl>
                                          <p:spTgt spid="747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4757"/>
                                        </p:tgtEl>
                                        <p:attrNameLst>
                                          <p:attrName>style.visibility</p:attrName>
                                        </p:attrNameLst>
                                      </p:cBhvr>
                                      <p:to>
                                        <p:strVal val="visible"/>
                                      </p:to>
                                    </p:set>
                                    <p:animEffect transition="in" filter="blinds(horizontal)">
                                      <p:cBhvr>
                                        <p:cTn id="17" dur="5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p:bldP spid="74756" grpId="0"/>
      <p:bldP spid="74757"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矩形 1"/>
          <p:cNvSpPr>
            <a:spLocks noChangeArrowheads="1"/>
          </p:cNvSpPr>
          <p:nvPr/>
        </p:nvSpPr>
        <p:spPr bwMode="auto">
          <a:xfrm>
            <a:off x="0" y="1038285"/>
            <a:ext cx="907256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    ) 6. We </a:t>
            </a:r>
            <a:r>
              <a:rPr lang="en-US" altLang="zh-CN" sz="3200" dirty="0" smtClean="0"/>
              <a:t>___ </a:t>
            </a:r>
            <a:r>
              <a:rPr lang="en-US" altLang="zh-CN" sz="3200" dirty="0"/>
              <a:t>for a picnic if it </a:t>
            </a:r>
            <a:r>
              <a:rPr lang="en-US" altLang="zh-CN" sz="3200" dirty="0" smtClean="0"/>
              <a:t>____ </a:t>
            </a:r>
            <a:r>
              <a:rPr lang="en-US" altLang="zh-CN" sz="3200" dirty="0"/>
              <a:t>tomorrow.</a:t>
            </a:r>
          </a:p>
          <a:p>
            <a:pPr algn="l">
              <a:buFont typeface="Arial" panose="020B0604020202020204" pitchFamily="34" charset="0"/>
              <a:buNone/>
            </a:pPr>
            <a:r>
              <a:rPr lang="en-US" altLang="zh-CN" sz="3200" dirty="0"/>
              <a:t>A. will go; doesn</a:t>
            </a:r>
            <a:r>
              <a:rPr lang="en-US" altLang="zh-CN" sz="3200" dirty="0">
                <a:latin typeface="Calibri" panose="020F0502020204030204" pitchFamily="34" charset="0"/>
              </a:rPr>
              <a:t>’</a:t>
            </a:r>
            <a:r>
              <a:rPr lang="en-US" altLang="zh-CN" sz="3200" dirty="0"/>
              <a:t>t </a:t>
            </a:r>
            <a:r>
              <a:rPr lang="en-US" altLang="zh-CN" sz="3200" dirty="0" smtClean="0"/>
              <a:t>rain  B</a:t>
            </a:r>
            <a:r>
              <a:rPr lang="en-US" altLang="zh-CN" sz="3200" dirty="0"/>
              <a:t>. won</a:t>
            </a:r>
            <a:r>
              <a:rPr lang="en-US" altLang="zh-CN" sz="3200" dirty="0">
                <a:latin typeface="Calibri" panose="020F0502020204030204" pitchFamily="34" charset="0"/>
              </a:rPr>
              <a:t>’</a:t>
            </a:r>
            <a:r>
              <a:rPr lang="en-US" altLang="zh-CN" sz="3200" dirty="0"/>
              <a:t>t go; wasn</a:t>
            </a:r>
            <a:r>
              <a:rPr lang="en-US" altLang="zh-CN" sz="3200" dirty="0">
                <a:latin typeface="Calibri" panose="020F0502020204030204" pitchFamily="34" charset="0"/>
              </a:rPr>
              <a:t>’</a:t>
            </a:r>
            <a:r>
              <a:rPr lang="en-US" altLang="zh-CN" sz="3200" dirty="0"/>
              <a:t>t rain  C. go; won</a:t>
            </a:r>
            <a:r>
              <a:rPr lang="en-US" altLang="zh-CN" sz="3200" dirty="0">
                <a:latin typeface="Calibri" panose="020F0502020204030204" pitchFamily="34" charset="0"/>
              </a:rPr>
              <a:t>’</a:t>
            </a:r>
            <a:r>
              <a:rPr lang="en-US" altLang="zh-CN" sz="3200" dirty="0"/>
              <a:t>t </a:t>
            </a:r>
            <a:r>
              <a:rPr lang="en-US" altLang="zh-CN" sz="3200" dirty="0" smtClean="0"/>
              <a:t>rain   D</a:t>
            </a:r>
            <a:r>
              <a:rPr lang="en-US" altLang="zh-CN" sz="3200" dirty="0"/>
              <a:t>. go; isn</a:t>
            </a:r>
            <a:r>
              <a:rPr lang="en-US" altLang="zh-CN" sz="3200" dirty="0">
                <a:latin typeface="Calibri" panose="020F0502020204030204" pitchFamily="34" charset="0"/>
              </a:rPr>
              <a:t>’</a:t>
            </a:r>
            <a:r>
              <a:rPr lang="en-US" altLang="zh-CN" sz="3200" dirty="0"/>
              <a:t>t raining </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7. --- What </a:t>
            </a:r>
            <a:r>
              <a:rPr lang="en-US" altLang="zh-CN" sz="3200" dirty="0" smtClean="0"/>
              <a:t>___ </a:t>
            </a:r>
            <a:r>
              <a:rPr lang="en-US" altLang="zh-CN" sz="3200" dirty="0"/>
              <a:t>the number of the students in your school?   </a:t>
            </a:r>
          </a:p>
          <a:p>
            <a:pPr algn="l">
              <a:buFont typeface="Arial" panose="020B0604020202020204" pitchFamily="34" charset="0"/>
              <a:buNone/>
            </a:pPr>
            <a:r>
              <a:rPr lang="en-US" altLang="zh-CN" sz="3200" dirty="0"/>
              <a:t>    </a:t>
            </a:r>
            <a:r>
              <a:rPr lang="en-US" altLang="zh-CN" sz="3200" dirty="0" smtClean="0"/>
              <a:t> </a:t>
            </a:r>
            <a:r>
              <a:rPr lang="en-US" altLang="zh-CN" sz="3200" dirty="0" smtClean="0">
                <a:latin typeface="Calibri" panose="020F0502020204030204" pitchFamily="34" charset="0"/>
              </a:rPr>
              <a:t>–</a:t>
            </a:r>
            <a:r>
              <a:rPr lang="en-US" altLang="zh-CN" sz="3200" dirty="0"/>
              <a:t>About two thousand. A number of them </a:t>
            </a:r>
            <a:r>
              <a:rPr lang="en-US" altLang="zh-CN" sz="3200" dirty="0" smtClean="0"/>
              <a:t>_____ </a:t>
            </a:r>
            <a:r>
              <a:rPr lang="en-US" altLang="zh-CN" sz="3200" dirty="0"/>
              <a:t>from the </a:t>
            </a:r>
            <a:r>
              <a:rPr lang="en-US" altLang="zh-CN" sz="3200" dirty="0" err="1"/>
              <a:t>countrysise</a:t>
            </a:r>
            <a:r>
              <a:rPr lang="en-US" altLang="zh-CN" sz="3200" dirty="0"/>
              <a:t>. (2014</a:t>
            </a:r>
            <a:r>
              <a:rPr lang="zh-CN" altLang="en-US" sz="3200" dirty="0"/>
              <a:t>山东泰安中考</a:t>
            </a:r>
            <a:r>
              <a:rPr lang="en-US" altLang="zh-CN" sz="3200" dirty="0"/>
              <a:t>)</a:t>
            </a:r>
          </a:p>
          <a:p>
            <a:pPr algn="l">
              <a:buFont typeface="Arial" panose="020B0604020202020204" pitchFamily="34" charset="0"/>
              <a:buNone/>
            </a:pPr>
            <a:r>
              <a:rPr lang="en-US" altLang="zh-CN" sz="3200" dirty="0"/>
              <a:t>A. is; are	</a:t>
            </a:r>
            <a:r>
              <a:rPr lang="en-US" altLang="zh-CN" sz="3200" dirty="0" smtClean="0"/>
              <a:t>B</a:t>
            </a:r>
            <a:r>
              <a:rPr lang="en-US" altLang="zh-CN" sz="3200" dirty="0"/>
              <a:t>. is; is	</a:t>
            </a:r>
            <a:r>
              <a:rPr lang="en-US" altLang="zh-CN" sz="3200" dirty="0" smtClean="0"/>
              <a:t>C</a:t>
            </a:r>
            <a:r>
              <a:rPr lang="en-US" altLang="zh-CN" sz="3200" dirty="0"/>
              <a:t>. are; is	</a:t>
            </a:r>
            <a:r>
              <a:rPr lang="en-US" altLang="zh-CN" sz="3200" dirty="0" smtClean="0"/>
              <a:t>  D</a:t>
            </a:r>
            <a:r>
              <a:rPr lang="en-US" altLang="zh-CN" sz="3200" dirty="0"/>
              <a:t>. are; are </a:t>
            </a:r>
          </a:p>
        </p:txBody>
      </p:sp>
      <p:sp>
        <p:nvSpPr>
          <p:cNvPr id="75779" name="TextBox 13"/>
          <p:cNvSpPr txBox="1">
            <a:spLocks noChangeArrowheads="1"/>
          </p:cNvSpPr>
          <p:nvPr/>
        </p:nvSpPr>
        <p:spPr bwMode="auto">
          <a:xfrm>
            <a:off x="107950" y="1158935"/>
            <a:ext cx="736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A</a:t>
            </a:r>
          </a:p>
        </p:txBody>
      </p:sp>
      <p:sp>
        <p:nvSpPr>
          <p:cNvPr id="75780" name="TextBox 14"/>
          <p:cNvSpPr txBox="1">
            <a:spLocks noChangeArrowheads="1"/>
          </p:cNvSpPr>
          <p:nvPr/>
        </p:nvSpPr>
        <p:spPr bwMode="auto">
          <a:xfrm>
            <a:off x="179388" y="2968685"/>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779"/>
                                        </p:tgtEl>
                                        <p:attrNameLst>
                                          <p:attrName>style.visibility</p:attrName>
                                        </p:attrNameLst>
                                      </p:cBhvr>
                                      <p:to>
                                        <p:strVal val="visible"/>
                                      </p:to>
                                    </p:set>
                                    <p:animEffect transition="in" filter="blinds(horizontal)">
                                      <p:cBhvr>
                                        <p:cTn id="7" dur="500"/>
                                        <p:tgtEl>
                                          <p:spTgt spid="7577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5780"/>
                                        </p:tgtEl>
                                        <p:attrNameLst>
                                          <p:attrName>style.visibility</p:attrName>
                                        </p:attrNameLst>
                                      </p:cBhvr>
                                      <p:to>
                                        <p:strVal val="visible"/>
                                      </p:to>
                                    </p:set>
                                    <p:animEffect transition="in" filter="blinds(horizontal)">
                                      <p:cBhvr>
                                        <p:cTn id="12" dur="500"/>
                                        <p:tgtEl>
                                          <p:spTgt spid="75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P spid="75780"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矩形 1"/>
          <p:cNvSpPr>
            <a:spLocks noChangeArrowheads="1"/>
          </p:cNvSpPr>
          <p:nvPr/>
        </p:nvSpPr>
        <p:spPr bwMode="auto">
          <a:xfrm>
            <a:off x="204787" y="774442"/>
            <a:ext cx="893921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zh-CN" sz="3200" dirty="0">
                <a:sym typeface="Arial" panose="020B0604020202020204" pitchFamily="34" charset="0"/>
              </a:rPr>
              <a:t>(    ) 8. ---What kind of noodles would you like?  </a:t>
            </a:r>
            <a:endParaRPr lang="en-US" altLang="zh-CN" sz="3200" dirty="0" smtClean="0">
              <a:sym typeface="Arial" panose="020B0604020202020204" pitchFamily="34" charset="0"/>
            </a:endParaRPr>
          </a:p>
          <a:p>
            <a:pPr algn="l">
              <a:buFont typeface="Arial" panose="020B0604020202020204" pitchFamily="34" charset="0"/>
              <a:buNone/>
            </a:pPr>
            <a:r>
              <a:rPr lang="en-US" altLang="zh-CN" sz="3200" dirty="0" smtClean="0">
                <a:sym typeface="Arial" panose="020B0604020202020204" pitchFamily="34" charset="0"/>
              </a:rPr>
              <a:t>---______ </a:t>
            </a:r>
            <a:r>
              <a:rPr lang="en-US" altLang="zh-CN" sz="3200" dirty="0">
                <a:sym typeface="Arial" panose="020B0604020202020204" pitchFamily="34" charset="0"/>
              </a:rPr>
              <a:t>.</a:t>
            </a:r>
            <a:endParaRPr lang="en-US" altLang="zh-CN" sz="3200" dirty="0"/>
          </a:p>
          <a:p>
            <a:pPr algn="l">
              <a:buFont typeface="Arial" panose="020B0604020202020204" pitchFamily="34" charset="0"/>
              <a:buNone/>
            </a:pPr>
            <a:r>
              <a:rPr lang="en-US" altLang="zh-CN" sz="3200" dirty="0">
                <a:sym typeface="Arial" panose="020B0604020202020204" pitchFamily="34" charset="0"/>
              </a:rPr>
              <a:t> A. Mutton and tomatoes </a:t>
            </a:r>
            <a:r>
              <a:rPr lang="en-US" altLang="zh-CN" sz="3200" dirty="0" smtClean="0">
                <a:sym typeface="Arial" panose="020B0604020202020204" pitchFamily="34" charset="0"/>
              </a:rPr>
              <a:t>noodles  </a:t>
            </a:r>
            <a:r>
              <a:rPr lang="en-US" altLang="zh-CN" sz="3200" dirty="0">
                <a:sym typeface="Arial" panose="020B0604020202020204" pitchFamily="34" charset="0"/>
              </a:rPr>
              <a:t>	</a:t>
            </a:r>
          </a:p>
          <a:p>
            <a:pPr algn="l">
              <a:buFont typeface="Arial" panose="020B0604020202020204" pitchFamily="34" charset="0"/>
              <a:buNone/>
            </a:pPr>
            <a:r>
              <a:rPr lang="en-US" altLang="zh-CN" sz="3200" dirty="0">
                <a:sym typeface="Arial" panose="020B0604020202020204" pitchFamily="34" charset="0"/>
              </a:rPr>
              <a:t>B. Mutton and tomato noodles</a:t>
            </a:r>
            <a:endParaRPr lang="en-US" altLang="zh-CN" sz="3200" dirty="0"/>
          </a:p>
          <a:p>
            <a:pPr algn="l">
              <a:buFont typeface="Arial" panose="020B0604020202020204" pitchFamily="34" charset="0"/>
              <a:buNone/>
            </a:pPr>
            <a:r>
              <a:rPr lang="en-US" altLang="zh-CN" sz="3200" dirty="0">
                <a:sym typeface="Arial" panose="020B0604020202020204" pitchFamily="34" charset="0"/>
              </a:rPr>
              <a:t>C. Muttons and tomatoes </a:t>
            </a:r>
            <a:r>
              <a:rPr lang="en-US" altLang="zh-CN" sz="3200" dirty="0" smtClean="0">
                <a:sym typeface="Arial" panose="020B0604020202020204" pitchFamily="34" charset="0"/>
              </a:rPr>
              <a:t>noodles</a:t>
            </a:r>
            <a:endParaRPr lang="en-US" altLang="zh-CN" sz="3200" dirty="0">
              <a:sym typeface="Arial" panose="020B0604020202020204" pitchFamily="34" charset="0"/>
            </a:endParaRPr>
          </a:p>
          <a:p>
            <a:pPr algn="l">
              <a:buFont typeface="Arial" panose="020B0604020202020204" pitchFamily="34" charset="0"/>
              <a:buNone/>
            </a:pPr>
            <a:r>
              <a:rPr lang="en-US" altLang="zh-CN" sz="3200" dirty="0">
                <a:sym typeface="Arial" panose="020B0604020202020204" pitchFamily="34" charset="0"/>
              </a:rPr>
              <a:t>D. Muttons and tomato noodles </a:t>
            </a:r>
          </a:p>
          <a:p>
            <a:pPr algn="l">
              <a:buFont typeface="Arial" panose="020B0604020202020204" pitchFamily="34" charset="0"/>
              <a:buNone/>
            </a:pPr>
            <a:endParaRPr lang="en-US" altLang="zh-CN" sz="3200" dirty="0">
              <a:sym typeface="Arial" panose="020B0604020202020204" pitchFamily="34" charset="0"/>
            </a:endParaRPr>
          </a:p>
          <a:p>
            <a:pPr algn="l">
              <a:buFont typeface="Arial" panose="020B0604020202020204" pitchFamily="34" charset="0"/>
              <a:buNone/>
            </a:pPr>
            <a:r>
              <a:rPr lang="en-US" altLang="zh-CN" sz="3200" dirty="0">
                <a:sym typeface="Arial" panose="020B0604020202020204" pitchFamily="34" charset="0"/>
              </a:rPr>
              <a:t>(    ) 9. You are really a </a:t>
            </a:r>
            <a:r>
              <a:rPr lang="en-US" altLang="zh-CN" sz="3200" dirty="0" smtClean="0">
                <a:sym typeface="Arial" panose="020B0604020202020204" pitchFamily="34" charset="0"/>
              </a:rPr>
              <a:t>___ </a:t>
            </a:r>
            <a:r>
              <a:rPr lang="en-US" altLang="zh-CN" sz="3200" dirty="0">
                <a:sym typeface="Arial" panose="020B0604020202020204" pitchFamily="34" charset="0"/>
              </a:rPr>
              <a:t>dog to pass the test. It</a:t>
            </a:r>
            <a:r>
              <a:rPr lang="en-US" altLang="zh-CN" sz="3200" dirty="0">
                <a:latin typeface="Calibri" panose="020F0502020204030204" pitchFamily="34" charset="0"/>
                <a:sym typeface="Arial" panose="020B0604020202020204" pitchFamily="34" charset="0"/>
              </a:rPr>
              <a:t>’</a:t>
            </a:r>
            <a:r>
              <a:rPr lang="en-US" altLang="zh-CN" sz="3200" dirty="0">
                <a:sym typeface="Arial" panose="020B0604020202020204" pitchFamily="34" charset="0"/>
              </a:rPr>
              <a:t>s so difficult.</a:t>
            </a:r>
          </a:p>
          <a:p>
            <a:pPr algn="l">
              <a:buFont typeface="Arial" panose="020B0604020202020204" pitchFamily="34" charset="0"/>
              <a:buNone/>
            </a:pPr>
            <a:r>
              <a:rPr lang="en-US" altLang="zh-CN" sz="3200" dirty="0">
                <a:sym typeface="Arial" panose="020B0604020202020204" pitchFamily="34" charset="0"/>
              </a:rPr>
              <a:t> </a:t>
            </a:r>
            <a:r>
              <a:rPr lang="en-US" altLang="zh-CN" sz="3200" dirty="0" smtClean="0">
                <a:sym typeface="Arial" panose="020B0604020202020204" pitchFamily="34" charset="0"/>
              </a:rPr>
              <a:t>A</a:t>
            </a:r>
            <a:r>
              <a:rPr lang="en-US" altLang="zh-CN" sz="3200" dirty="0">
                <a:sym typeface="Arial" panose="020B0604020202020204" pitchFamily="34" charset="0"/>
              </a:rPr>
              <a:t>. </a:t>
            </a:r>
            <a:r>
              <a:rPr lang="en-US" altLang="zh-CN" sz="3200" dirty="0" smtClean="0">
                <a:sym typeface="Arial" panose="020B0604020202020204" pitchFamily="34" charset="0"/>
              </a:rPr>
              <a:t>luck   B</a:t>
            </a:r>
            <a:r>
              <a:rPr lang="en-US" altLang="zh-CN" sz="3200" dirty="0">
                <a:sym typeface="Arial" panose="020B0604020202020204" pitchFamily="34" charset="0"/>
              </a:rPr>
              <a:t>. </a:t>
            </a:r>
            <a:r>
              <a:rPr lang="en-US" altLang="zh-CN" sz="3200" dirty="0" smtClean="0">
                <a:sym typeface="Arial" panose="020B0604020202020204" pitchFamily="34" charset="0"/>
              </a:rPr>
              <a:t>unlucky   C</a:t>
            </a:r>
            <a:r>
              <a:rPr lang="en-US" altLang="zh-CN" sz="3200" dirty="0">
                <a:sym typeface="Arial" panose="020B0604020202020204" pitchFamily="34" charset="0"/>
              </a:rPr>
              <a:t>. </a:t>
            </a:r>
            <a:r>
              <a:rPr lang="en-US" altLang="zh-CN" sz="3200" dirty="0" smtClean="0">
                <a:sym typeface="Arial" panose="020B0604020202020204" pitchFamily="34" charset="0"/>
              </a:rPr>
              <a:t>lucky    D</a:t>
            </a:r>
            <a:r>
              <a:rPr lang="en-US" altLang="zh-CN" sz="3200" dirty="0">
                <a:sym typeface="Arial" panose="020B0604020202020204" pitchFamily="34" charset="0"/>
              </a:rPr>
              <a:t>. luckily</a:t>
            </a:r>
          </a:p>
        </p:txBody>
      </p:sp>
      <p:sp>
        <p:nvSpPr>
          <p:cNvPr id="76803" name="TextBox 13"/>
          <p:cNvSpPr txBox="1">
            <a:spLocks noChangeArrowheads="1"/>
          </p:cNvSpPr>
          <p:nvPr/>
        </p:nvSpPr>
        <p:spPr bwMode="auto">
          <a:xfrm>
            <a:off x="455613" y="823655"/>
            <a:ext cx="7381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
        <p:nvSpPr>
          <p:cNvPr id="76804" name="TextBox 14"/>
          <p:cNvSpPr txBox="1">
            <a:spLocks noChangeArrowheads="1"/>
          </p:cNvSpPr>
          <p:nvPr/>
        </p:nvSpPr>
        <p:spPr bwMode="auto">
          <a:xfrm>
            <a:off x="311150" y="4208205"/>
            <a:ext cx="7207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03"/>
                                        </p:tgtEl>
                                        <p:attrNameLst>
                                          <p:attrName>style.visibility</p:attrName>
                                        </p:attrNameLst>
                                      </p:cBhvr>
                                      <p:to>
                                        <p:strVal val="visible"/>
                                      </p:to>
                                    </p:set>
                                    <p:animEffect transition="in" filter="blinds(horizontal)">
                                      <p:cBhvr>
                                        <p:cTn id="7" dur="500"/>
                                        <p:tgtEl>
                                          <p:spTgt spid="7680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6804"/>
                                        </p:tgtEl>
                                        <p:attrNameLst>
                                          <p:attrName>style.visibility</p:attrName>
                                        </p:attrNameLst>
                                      </p:cBhvr>
                                      <p:to>
                                        <p:strVal val="visible"/>
                                      </p:to>
                                    </p:set>
                                    <p:animEffect transition="in" filter="blinds(horizontal)">
                                      <p:cBhvr>
                                        <p:cTn id="12" dur="500"/>
                                        <p:tgtEl>
                                          <p:spTgt spid="76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p:bldP spid="7680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矩形 1"/>
          <p:cNvSpPr>
            <a:spLocks noChangeArrowheads="1"/>
          </p:cNvSpPr>
          <p:nvPr/>
        </p:nvSpPr>
        <p:spPr bwMode="auto">
          <a:xfrm>
            <a:off x="71437" y="774442"/>
            <a:ext cx="907256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ym typeface="Arial" panose="020B0604020202020204" pitchFamily="34" charset="0"/>
              </a:rPr>
              <a:t>(    ) 10. --- Would you like something to eat? (2009</a:t>
            </a:r>
            <a:r>
              <a:rPr lang="en-US" altLang="zh-CN" sz="3200" dirty="0">
                <a:latin typeface="Calibri" panose="020F0502020204030204" pitchFamily="34" charset="0"/>
                <a:sym typeface="Arial" panose="020B0604020202020204" pitchFamily="34" charset="0"/>
              </a:rPr>
              <a:t>·</a:t>
            </a:r>
            <a:r>
              <a:rPr lang="zh-CN" altLang="en-US" sz="3200" dirty="0">
                <a:sym typeface="Arial" panose="020B0604020202020204" pitchFamily="34" charset="0"/>
              </a:rPr>
              <a:t>湛江中考题</a:t>
            </a:r>
            <a:r>
              <a:rPr lang="en-US" altLang="zh-CN" sz="3200" dirty="0">
                <a:sym typeface="Arial" panose="020B0604020202020204" pitchFamily="34" charset="0"/>
              </a:rPr>
              <a:t>)</a:t>
            </a:r>
          </a:p>
          <a:p>
            <a:pPr algn="l">
              <a:buFont typeface="Arial" panose="020B0604020202020204" pitchFamily="34" charset="0"/>
              <a:buNone/>
            </a:pPr>
            <a:r>
              <a:rPr lang="en-US" altLang="zh-CN" sz="3200" dirty="0">
                <a:sym typeface="Arial" panose="020B0604020202020204" pitchFamily="34" charset="0"/>
              </a:rPr>
              <a:t>             --- </a:t>
            </a:r>
            <a:r>
              <a:rPr lang="en-US" altLang="zh-CN" sz="3200" dirty="0" smtClean="0">
                <a:sym typeface="Arial" panose="020B0604020202020204" pitchFamily="34" charset="0"/>
              </a:rPr>
              <a:t>______. </a:t>
            </a:r>
            <a:r>
              <a:rPr lang="en-US" altLang="zh-CN" sz="3200" dirty="0">
                <a:sym typeface="Arial" panose="020B0604020202020204" pitchFamily="34" charset="0"/>
              </a:rPr>
              <a:t>I am not hungry at all. </a:t>
            </a:r>
          </a:p>
          <a:p>
            <a:pPr algn="l">
              <a:buFont typeface="Arial" panose="020B0604020202020204" pitchFamily="34" charset="0"/>
              <a:buNone/>
            </a:pPr>
            <a:r>
              <a:rPr lang="en-US" altLang="zh-CN" sz="3200" dirty="0">
                <a:sym typeface="Arial" panose="020B0604020202020204" pitchFamily="34" charset="0"/>
              </a:rPr>
              <a:t>A. You are welcome	</a:t>
            </a:r>
            <a:r>
              <a:rPr lang="en-US" altLang="zh-CN" sz="3200" dirty="0" smtClean="0">
                <a:sym typeface="Arial" panose="020B0604020202020204" pitchFamily="34" charset="0"/>
              </a:rPr>
              <a:t>B</a:t>
            </a:r>
            <a:r>
              <a:rPr lang="en-US" altLang="zh-CN" sz="3200" dirty="0">
                <a:sym typeface="Arial" panose="020B0604020202020204" pitchFamily="34" charset="0"/>
              </a:rPr>
              <a:t>. No, please do   	</a:t>
            </a:r>
          </a:p>
          <a:p>
            <a:pPr algn="l">
              <a:buFont typeface="Arial" panose="020B0604020202020204" pitchFamily="34" charset="0"/>
              <a:buNone/>
            </a:pPr>
            <a:r>
              <a:rPr lang="en-US" altLang="zh-CN" sz="3200" dirty="0">
                <a:sym typeface="Arial" panose="020B0604020202020204" pitchFamily="34" charset="0"/>
              </a:rPr>
              <a:t>C. No, thanks		</a:t>
            </a:r>
            <a:r>
              <a:rPr lang="en-US" altLang="zh-CN" sz="3200" dirty="0" smtClean="0">
                <a:sym typeface="Arial" panose="020B0604020202020204" pitchFamily="34" charset="0"/>
              </a:rPr>
              <a:t>D</a:t>
            </a:r>
            <a:r>
              <a:rPr lang="en-US" altLang="zh-CN" sz="3200" dirty="0">
                <a:sym typeface="Arial" panose="020B0604020202020204" pitchFamily="34" charset="0"/>
              </a:rPr>
              <a:t>. Here you are</a:t>
            </a:r>
          </a:p>
          <a:p>
            <a:pPr algn="l">
              <a:buFont typeface="Arial" panose="020B0604020202020204" pitchFamily="34" charset="0"/>
              <a:buNone/>
            </a:pPr>
            <a:endParaRPr lang="en-US" altLang="zh-CN" sz="3200" dirty="0">
              <a:sym typeface="Arial" panose="020B0604020202020204" pitchFamily="34" charset="0"/>
            </a:endParaRPr>
          </a:p>
          <a:p>
            <a:pPr algn="l">
              <a:buFont typeface="Arial" panose="020B0604020202020204" pitchFamily="34" charset="0"/>
              <a:buNone/>
            </a:pPr>
            <a:r>
              <a:rPr lang="en-US" altLang="zh-CN" sz="3200" dirty="0">
                <a:sym typeface="Arial" panose="020B0604020202020204" pitchFamily="34" charset="0"/>
              </a:rPr>
              <a:t>(    ) 11. --- _____bowl of mutton soup would you like? ---A big bowl, please. (2013 </a:t>
            </a:r>
            <a:r>
              <a:rPr lang="zh-CN" altLang="en-US" sz="3200" dirty="0">
                <a:sym typeface="Arial" panose="020B0604020202020204" pitchFamily="34" charset="0"/>
              </a:rPr>
              <a:t>兰州中考</a:t>
            </a:r>
            <a:r>
              <a:rPr lang="en-US" altLang="zh-CN" sz="3200" dirty="0">
                <a:sym typeface="Arial" panose="020B0604020202020204" pitchFamily="34" charset="0"/>
              </a:rPr>
              <a:t>)</a:t>
            </a:r>
          </a:p>
          <a:p>
            <a:pPr algn="l">
              <a:buFont typeface="Arial" panose="020B0604020202020204" pitchFamily="34" charset="0"/>
              <a:buNone/>
            </a:pPr>
            <a:r>
              <a:rPr lang="en-US" altLang="zh-CN" sz="3200" dirty="0">
                <a:sym typeface="Arial" panose="020B0604020202020204" pitchFamily="34" charset="0"/>
              </a:rPr>
              <a:t>A. What size	    </a:t>
            </a:r>
            <a:r>
              <a:rPr lang="en-US" altLang="zh-CN" sz="3200" dirty="0" smtClean="0">
                <a:sym typeface="Arial" panose="020B0604020202020204" pitchFamily="34" charset="0"/>
              </a:rPr>
              <a:t>B</a:t>
            </a:r>
            <a:r>
              <a:rPr lang="en-US" altLang="zh-CN" sz="3200" dirty="0">
                <a:sym typeface="Arial" panose="020B0604020202020204" pitchFamily="34" charset="0"/>
              </a:rPr>
              <a:t>. What big  </a:t>
            </a:r>
          </a:p>
          <a:p>
            <a:pPr algn="l">
              <a:buFont typeface="Arial" panose="020B0604020202020204" pitchFamily="34" charset="0"/>
              <a:buNone/>
            </a:pPr>
            <a:r>
              <a:rPr lang="en-US" altLang="zh-CN" sz="3200" dirty="0">
                <a:sym typeface="Arial" panose="020B0604020202020204" pitchFamily="34" charset="0"/>
              </a:rPr>
              <a:t>C. How much	    </a:t>
            </a:r>
            <a:r>
              <a:rPr lang="en-US" altLang="zh-CN" sz="3200" dirty="0" smtClean="0">
                <a:sym typeface="Arial" panose="020B0604020202020204" pitchFamily="34" charset="0"/>
              </a:rPr>
              <a:t>D</a:t>
            </a:r>
            <a:r>
              <a:rPr lang="en-US" altLang="zh-CN" sz="3200" dirty="0">
                <a:sym typeface="Arial" panose="020B0604020202020204" pitchFamily="34" charset="0"/>
              </a:rPr>
              <a:t>. How </a:t>
            </a:r>
            <a:r>
              <a:rPr lang="en-US" altLang="zh-CN" sz="3200" dirty="0" smtClean="0">
                <a:sym typeface="Arial" panose="020B0604020202020204" pitchFamily="34" charset="0"/>
              </a:rPr>
              <a:t>size</a:t>
            </a:r>
            <a:endParaRPr lang="en-US" altLang="zh-CN" sz="3200" dirty="0">
              <a:sym typeface="Arial" panose="020B0604020202020204" pitchFamily="34" charset="0"/>
            </a:endParaRPr>
          </a:p>
        </p:txBody>
      </p:sp>
      <p:sp>
        <p:nvSpPr>
          <p:cNvPr id="77827" name="TextBox 13"/>
          <p:cNvSpPr txBox="1">
            <a:spLocks noChangeArrowheads="1"/>
          </p:cNvSpPr>
          <p:nvPr/>
        </p:nvSpPr>
        <p:spPr bwMode="auto">
          <a:xfrm>
            <a:off x="250825" y="823655"/>
            <a:ext cx="7381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
        <p:nvSpPr>
          <p:cNvPr id="77828" name="TextBox 14"/>
          <p:cNvSpPr txBox="1">
            <a:spLocks noChangeArrowheads="1"/>
          </p:cNvSpPr>
          <p:nvPr/>
        </p:nvSpPr>
        <p:spPr bwMode="auto">
          <a:xfrm>
            <a:off x="177800" y="3703380"/>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blinds(horizontal)">
                                      <p:cBhvr>
                                        <p:cTn id="7" dur="500"/>
                                        <p:tgtEl>
                                          <p:spTgt spid="778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28"/>
                                        </p:tgtEl>
                                        <p:attrNameLst>
                                          <p:attrName>style.visibility</p:attrName>
                                        </p:attrNameLst>
                                      </p:cBhvr>
                                      <p:to>
                                        <p:strVal val="visible"/>
                                      </p:to>
                                    </p:set>
                                    <p:animEffect transition="in" filter="blinds(horizontal)">
                                      <p:cBhvr>
                                        <p:cTn id="12" dur="500"/>
                                        <p:tgtEl>
                                          <p:spTgt spid="7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P spid="77828"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矩形 1"/>
          <p:cNvSpPr>
            <a:spLocks noChangeArrowheads="1"/>
          </p:cNvSpPr>
          <p:nvPr/>
        </p:nvSpPr>
        <p:spPr bwMode="auto">
          <a:xfrm>
            <a:off x="1" y="355600"/>
            <a:ext cx="9144000"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zh-CN" sz="3200" dirty="0">
                <a:sym typeface="Arial" panose="020B0604020202020204" pitchFamily="34" charset="0"/>
              </a:rPr>
              <a:t>(    ) 12. Helen likes music very much. Her mother often </a:t>
            </a:r>
            <a:r>
              <a:rPr lang="en-US" altLang="zh-CN" sz="3200" dirty="0" smtClean="0">
                <a:sym typeface="Arial" panose="020B0604020202020204" pitchFamily="34" charset="0"/>
              </a:rPr>
              <a:t>____ </a:t>
            </a:r>
            <a:r>
              <a:rPr lang="en-US" altLang="zh-CN" sz="3200" dirty="0">
                <a:sym typeface="Arial" panose="020B0604020202020204" pitchFamily="34" charset="0"/>
              </a:rPr>
              <a:t>her to the concert on weekends.</a:t>
            </a:r>
          </a:p>
          <a:p>
            <a:pPr algn="l">
              <a:buFont typeface="Arial" panose="020B0604020202020204" pitchFamily="34" charset="0"/>
              <a:buNone/>
            </a:pPr>
            <a:r>
              <a:rPr lang="en-US" altLang="zh-CN" sz="3200" dirty="0">
                <a:sym typeface="Arial" panose="020B0604020202020204" pitchFamily="34" charset="0"/>
              </a:rPr>
              <a:t>A. brings 	</a:t>
            </a:r>
            <a:r>
              <a:rPr lang="en-US" altLang="zh-CN" sz="3200" dirty="0" smtClean="0">
                <a:sym typeface="Arial" panose="020B0604020202020204" pitchFamily="34" charset="0"/>
              </a:rPr>
              <a:t>B</a:t>
            </a:r>
            <a:r>
              <a:rPr lang="en-US" altLang="zh-CN" sz="3200" dirty="0">
                <a:sym typeface="Arial" panose="020B0604020202020204" pitchFamily="34" charset="0"/>
              </a:rPr>
              <a:t>. </a:t>
            </a:r>
            <a:r>
              <a:rPr lang="en-US" altLang="zh-CN" sz="3200" dirty="0" smtClean="0">
                <a:sym typeface="Arial" panose="020B0604020202020204" pitchFamily="34" charset="0"/>
              </a:rPr>
              <a:t>bring   C</a:t>
            </a:r>
            <a:r>
              <a:rPr lang="en-US" altLang="zh-CN" sz="3200" dirty="0">
                <a:sym typeface="Arial" panose="020B0604020202020204" pitchFamily="34" charset="0"/>
              </a:rPr>
              <a:t>. takes </a:t>
            </a:r>
            <a:r>
              <a:rPr lang="en-US" altLang="zh-CN" sz="3200" dirty="0" smtClean="0">
                <a:sym typeface="Arial" panose="020B0604020202020204" pitchFamily="34" charset="0"/>
              </a:rPr>
              <a:t>   D</a:t>
            </a:r>
            <a:r>
              <a:rPr lang="en-US" altLang="zh-CN" sz="3200" dirty="0">
                <a:sym typeface="Arial" panose="020B0604020202020204" pitchFamily="34" charset="0"/>
              </a:rPr>
              <a:t>. take</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13. ---Could you please </a:t>
            </a:r>
            <a:r>
              <a:rPr lang="en-US" altLang="zh-CN" sz="3200" dirty="0" smtClean="0"/>
              <a:t>____ </a:t>
            </a:r>
            <a:r>
              <a:rPr lang="en-US" altLang="zh-CN" sz="3200" dirty="0"/>
              <a:t>for me?      </a:t>
            </a:r>
            <a:endParaRPr lang="en-US" altLang="zh-CN" sz="3200" dirty="0" smtClean="0"/>
          </a:p>
          <a:p>
            <a:pPr algn="l">
              <a:buFont typeface="Arial" panose="020B0604020202020204" pitchFamily="34" charset="0"/>
              <a:buNone/>
            </a:pPr>
            <a:r>
              <a:rPr lang="en-US" altLang="zh-CN" sz="3200" dirty="0" smtClean="0"/>
              <a:t>---</a:t>
            </a:r>
            <a:r>
              <a:rPr lang="en-US" altLang="zh-CN" sz="3200" dirty="0"/>
              <a:t>I</a:t>
            </a:r>
            <a:r>
              <a:rPr lang="en-US" altLang="zh-CN" sz="3200" dirty="0">
                <a:latin typeface="Calibri" panose="020F0502020204030204" pitchFamily="34" charset="0"/>
              </a:rPr>
              <a:t>’</a:t>
            </a:r>
            <a:r>
              <a:rPr lang="en-US" altLang="zh-CN" sz="3200" dirty="0"/>
              <a:t>d love to.</a:t>
            </a:r>
          </a:p>
          <a:p>
            <a:pPr algn="l">
              <a:buFont typeface="Arial" panose="020B0604020202020204" pitchFamily="34" charset="0"/>
              <a:buNone/>
            </a:pPr>
            <a:r>
              <a:rPr lang="en-US" altLang="zh-CN" sz="3200" dirty="0" smtClean="0"/>
              <a:t>A</a:t>
            </a:r>
            <a:r>
              <a:rPr lang="en-US" altLang="zh-CN" sz="3200" dirty="0"/>
              <a:t>. cut it </a:t>
            </a:r>
            <a:r>
              <a:rPr lang="en-US" altLang="zh-CN" sz="3200" dirty="0" smtClean="0"/>
              <a:t>up   B</a:t>
            </a:r>
            <a:r>
              <a:rPr lang="en-US" altLang="zh-CN" sz="3200" dirty="0"/>
              <a:t>. cut up </a:t>
            </a:r>
            <a:r>
              <a:rPr lang="en-US" altLang="zh-CN" sz="3200" dirty="0" smtClean="0"/>
              <a:t>it</a:t>
            </a:r>
          </a:p>
          <a:p>
            <a:pPr algn="l">
              <a:buFont typeface="Arial" panose="020B0604020202020204" pitchFamily="34" charset="0"/>
              <a:buNone/>
            </a:pPr>
            <a:r>
              <a:rPr lang="en-US" altLang="zh-CN" sz="3200" dirty="0" smtClean="0"/>
              <a:t>C</a:t>
            </a:r>
            <a:r>
              <a:rPr lang="en-US" altLang="zh-CN" sz="3200" dirty="0"/>
              <a:t>. cut it </a:t>
            </a:r>
            <a:r>
              <a:rPr lang="en-US" altLang="zh-CN" sz="3200" dirty="0" smtClean="0"/>
              <a:t>out   D</a:t>
            </a:r>
            <a:r>
              <a:rPr lang="en-US" altLang="zh-CN" sz="3200" dirty="0"/>
              <a:t>. cut down it</a:t>
            </a:r>
          </a:p>
          <a:p>
            <a:pPr algn="l">
              <a:buFont typeface="Arial" panose="020B0604020202020204" pitchFamily="34" charset="0"/>
              <a:buNone/>
            </a:pPr>
            <a:endParaRPr lang="en-US" altLang="zh-CN" sz="3200" dirty="0"/>
          </a:p>
          <a:p>
            <a:pPr algn="l">
              <a:buFont typeface="Arial" panose="020B0604020202020204" pitchFamily="34" charset="0"/>
              <a:buNone/>
            </a:pPr>
            <a:r>
              <a:rPr lang="en-US" altLang="zh-CN" sz="3200" dirty="0"/>
              <a:t>(    ) 14. There are fifty </a:t>
            </a:r>
            <a:r>
              <a:rPr lang="en-US" altLang="zh-CN" sz="3200" dirty="0" smtClean="0"/>
              <a:t>____ </a:t>
            </a:r>
            <a:r>
              <a:rPr lang="en-US" altLang="zh-CN" sz="3200" dirty="0"/>
              <a:t>in our school. They are all friendly to us.</a:t>
            </a:r>
          </a:p>
          <a:p>
            <a:pPr marL="514350" indent="-514350" algn="l">
              <a:buFont typeface="Arial" panose="020B0604020202020204" pitchFamily="34" charset="0"/>
              <a:buAutoNum type="alphaUcPeriod"/>
            </a:pPr>
            <a:r>
              <a:rPr lang="en-US" altLang="zh-CN" sz="3200" dirty="0" smtClean="0"/>
              <a:t>woman </a:t>
            </a:r>
            <a:r>
              <a:rPr lang="en-US" altLang="zh-CN" sz="3200" dirty="0"/>
              <a:t>teachers	    </a:t>
            </a:r>
            <a:r>
              <a:rPr lang="en-US" altLang="zh-CN" sz="3200" dirty="0" smtClean="0"/>
              <a:t>B</a:t>
            </a:r>
            <a:r>
              <a:rPr lang="en-US" altLang="zh-CN" sz="3200" dirty="0"/>
              <a:t>. women teacher	</a:t>
            </a:r>
            <a:endParaRPr lang="en-US" altLang="zh-CN" sz="3200" dirty="0" smtClean="0"/>
          </a:p>
          <a:p>
            <a:pPr marL="514350" indent="-514350" algn="l">
              <a:buFont typeface="Arial" panose="020B0604020202020204" pitchFamily="34" charset="0"/>
              <a:buAutoNum type="alphaUcPeriod"/>
            </a:pPr>
            <a:r>
              <a:rPr lang="en-US" altLang="zh-CN" sz="3200" dirty="0" smtClean="0"/>
              <a:t>C</a:t>
            </a:r>
            <a:r>
              <a:rPr lang="en-US" altLang="zh-CN" sz="3200" dirty="0"/>
              <a:t>. woman </a:t>
            </a:r>
            <a:r>
              <a:rPr lang="en-US" altLang="zh-CN" sz="3200" dirty="0" smtClean="0"/>
              <a:t>teacher   D</a:t>
            </a:r>
            <a:r>
              <a:rPr lang="en-US" altLang="zh-CN" sz="3200" dirty="0"/>
              <a:t>. women teachers</a:t>
            </a:r>
          </a:p>
        </p:txBody>
      </p:sp>
      <p:sp>
        <p:nvSpPr>
          <p:cNvPr id="78851" name="TextBox 13"/>
          <p:cNvSpPr txBox="1">
            <a:spLocks noChangeArrowheads="1"/>
          </p:cNvSpPr>
          <p:nvPr/>
        </p:nvSpPr>
        <p:spPr bwMode="auto">
          <a:xfrm>
            <a:off x="250825" y="404813"/>
            <a:ext cx="7381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
        <p:nvSpPr>
          <p:cNvPr id="78852" name="TextBox 14"/>
          <p:cNvSpPr txBox="1">
            <a:spLocks noChangeArrowheads="1"/>
          </p:cNvSpPr>
          <p:nvPr/>
        </p:nvSpPr>
        <p:spPr bwMode="auto">
          <a:xfrm>
            <a:off x="179388" y="2347913"/>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a:t>
            </a:r>
          </a:p>
        </p:txBody>
      </p:sp>
      <p:sp>
        <p:nvSpPr>
          <p:cNvPr id="78853" name="TextBox 14"/>
          <p:cNvSpPr txBox="1">
            <a:spLocks noChangeArrowheads="1"/>
          </p:cNvSpPr>
          <p:nvPr/>
        </p:nvSpPr>
        <p:spPr bwMode="auto">
          <a:xfrm>
            <a:off x="106363" y="4724400"/>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Effect transition="in" filter="blinds(horizontal)">
                                      <p:cBhvr>
                                        <p:cTn id="7" dur="500"/>
                                        <p:tgtEl>
                                          <p:spTgt spid="788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8852"/>
                                        </p:tgtEl>
                                        <p:attrNameLst>
                                          <p:attrName>style.visibility</p:attrName>
                                        </p:attrNameLst>
                                      </p:cBhvr>
                                      <p:to>
                                        <p:strVal val="visible"/>
                                      </p:to>
                                    </p:set>
                                    <p:animEffect transition="in" filter="blinds(horizontal)">
                                      <p:cBhvr>
                                        <p:cTn id="12" dur="500"/>
                                        <p:tgtEl>
                                          <p:spTgt spid="7885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8853"/>
                                        </p:tgtEl>
                                        <p:attrNameLst>
                                          <p:attrName>style.visibility</p:attrName>
                                        </p:attrNameLst>
                                      </p:cBhvr>
                                      <p:to>
                                        <p:strVal val="visible"/>
                                      </p:to>
                                    </p:set>
                                    <p:animEffect transition="in" filter="blinds(horizontal)">
                                      <p:cBhvr>
                                        <p:cTn id="17" dur="500"/>
                                        <p:tgtEl>
                                          <p:spTgt spid="78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P spid="78852" grpId="0"/>
      <p:bldP spid="78853"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矩形 1"/>
          <p:cNvSpPr>
            <a:spLocks noChangeArrowheads="1"/>
          </p:cNvSpPr>
          <p:nvPr/>
        </p:nvSpPr>
        <p:spPr bwMode="auto">
          <a:xfrm>
            <a:off x="0" y="355600"/>
            <a:ext cx="919797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ym typeface="Arial" panose="020B0604020202020204" pitchFamily="34" charset="0"/>
              </a:rPr>
              <a:t>(    ) 15. I would like some _______ and he wants two bottles of _______.</a:t>
            </a:r>
          </a:p>
          <a:p>
            <a:pPr algn="l">
              <a:buFont typeface="Arial" panose="020B0604020202020204" pitchFamily="34" charset="0"/>
              <a:buNone/>
            </a:pPr>
            <a:r>
              <a:rPr lang="en-US" altLang="zh-CN" sz="3200" dirty="0">
                <a:sym typeface="Arial" panose="020B0604020202020204" pitchFamily="34" charset="0"/>
              </a:rPr>
              <a:t>  A. chicken; oranges		B. breads; coffee</a:t>
            </a:r>
          </a:p>
          <a:p>
            <a:pPr algn="l">
              <a:buFont typeface="Arial" panose="020B0604020202020204" pitchFamily="34" charset="0"/>
              <a:buNone/>
            </a:pPr>
            <a:r>
              <a:rPr lang="en-US" altLang="zh-CN" sz="3200" dirty="0">
                <a:sym typeface="Arial" panose="020B0604020202020204" pitchFamily="34" charset="0"/>
              </a:rPr>
              <a:t>  C. porridge; rice	                 D. water; orange</a:t>
            </a:r>
          </a:p>
          <a:p>
            <a:pPr algn="l">
              <a:buFont typeface="Arial" panose="020B0604020202020204" pitchFamily="34" charset="0"/>
              <a:buNone/>
            </a:pPr>
            <a:endParaRPr lang="en-US" altLang="zh-CN" sz="3200" dirty="0">
              <a:sym typeface="Arial" panose="020B0604020202020204" pitchFamily="34" charset="0"/>
            </a:endParaRPr>
          </a:p>
          <a:p>
            <a:pPr algn="l">
              <a:buFont typeface="Arial" panose="020B0604020202020204" pitchFamily="34" charset="0"/>
              <a:buNone/>
            </a:pPr>
            <a:r>
              <a:rPr lang="en-US" altLang="zh-CN" sz="3200" dirty="0">
                <a:sym typeface="Arial" panose="020B0604020202020204" pitchFamily="34" charset="0"/>
              </a:rPr>
              <a:t>(    ) 16. The dove (</a:t>
            </a:r>
            <a:r>
              <a:rPr lang="zh-CN" altLang="en-US" sz="3200" dirty="0">
                <a:sym typeface="Arial" panose="020B0604020202020204" pitchFamily="34" charset="0"/>
              </a:rPr>
              <a:t>鸽子</a:t>
            </a:r>
            <a:r>
              <a:rPr lang="en-US" altLang="zh-CN" sz="3200" dirty="0">
                <a:sym typeface="Arial" panose="020B0604020202020204" pitchFamily="34" charset="0"/>
              </a:rPr>
              <a:t>) is a ________ of peace (</a:t>
            </a:r>
            <a:r>
              <a:rPr lang="zh-CN" altLang="en-US" sz="3200" dirty="0">
                <a:sym typeface="Arial" panose="020B0604020202020204" pitchFamily="34" charset="0"/>
              </a:rPr>
              <a:t>和平</a:t>
            </a:r>
            <a:r>
              <a:rPr lang="en-US" altLang="zh-CN" sz="3200" dirty="0">
                <a:sym typeface="Arial" panose="020B0604020202020204" pitchFamily="34" charset="0"/>
              </a:rPr>
              <a:t>).</a:t>
            </a:r>
          </a:p>
          <a:p>
            <a:pPr algn="l">
              <a:buFont typeface="Arial" panose="020B0604020202020204" pitchFamily="34" charset="0"/>
              <a:buNone/>
            </a:pPr>
            <a:r>
              <a:rPr lang="en-US" altLang="zh-CN" sz="3200" dirty="0">
                <a:sym typeface="Arial" panose="020B0604020202020204" pitchFamily="34" charset="0"/>
              </a:rPr>
              <a:t>A. reason	   B. symbol    C. luck    D. information</a:t>
            </a:r>
          </a:p>
          <a:p>
            <a:pPr algn="l">
              <a:buFont typeface="Arial" panose="020B0604020202020204" pitchFamily="34" charset="0"/>
              <a:buNone/>
            </a:pPr>
            <a:r>
              <a:rPr lang="en-US" altLang="zh-CN" sz="3200" dirty="0">
                <a:sym typeface="Arial" panose="020B0604020202020204" pitchFamily="34" charset="0"/>
              </a:rPr>
              <a:t> </a:t>
            </a:r>
          </a:p>
          <a:p>
            <a:pPr algn="l">
              <a:buFont typeface="Arial" panose="020B0604020202020204" pitchFamily="34" charset="0"/>
              <a:buNone/>
            </a:pPr>
            <a:r>
              <a:rPr lang="en-US" altLang="zh-CN" sz="3200" dirty="0">
                <a:sym typeface="Arial" panose="020B0604020202020204" pitchFamily="34" charset="0"/>
              </a:rPr>
              <a:t>(    ) 17. This apartment is the same _________its </a:t>
            </a:r>
            <a:r>
              <a:rPr lang="en-US" altLang="zh-CN" sz="3200" dirty="0" err="1">
                <a:sym typeface="Arial" panose="020B0604020202020204" pitchFamily="34" charset="0"/>
              </a:rPr>
              <a:t>neighbours</a:t>
            </a:r>
            <a:r>
              <a:rPr lang="en-US" altLang="zh-CN" sz="3200" dirty="0">
                <a:sym typeface="Arial" panose="020B0604020202020204" pitchFamily="34" charset="0"/>
              </a:rPr>
              <a:t>.</a:t>
            </a:r>
          </a:p>
          <a:p>
            <a:pPr algn="l">
              <a:buFont typeface="Arial" panose="020B0604020202020204" pitchFamily="34" charset="0"/>
              <a:buNone/>
            </a:pPr>
            <a:r>
              <a:rPr lang="en-US" altLang="zh-CN" sz="3200" dirty="0">
                <a:sym typeface="Arial" panose="020B0604020202020204" pitchFamily="34" charset="0"/>
              </a:rPr>
              <a:t>     A. from	B. to		C. as	D. like</a:t>
            </a:r>
          </a:p>
        </p:txBody>
      </p:sp>
      <p:sp>
        <p:nvSpPr>
          <p:cNvPr id="79875" name="TextBox 13"/>
          <p:cNvSpPr txBox="1">
            <a:spLocks noChangeArrowheads="1"/>
          </p:cNvSpPr>
          <p:nvPr/>
        </p:nvSpPr>
        <p:spPr bwMode="auto">
          <a:xfrm>
            <a:off x="250825" y="404813"/>
            <a:ext cx="7381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D</a:t>
            </a:r>
          </a:p>
        </p:txBody>
      </p:sp>
      <p:sp>
        <p:nvSpPr>
          <p:cNvPr id="79876" name="TextBox 14"/>
          <p:cNvSpPr txBox="1">
            <a:spLocks noChangeArrowheads="1"/>
          </p:cNvSpPr>
          <p:nvPr/>
        </p:nvSpPr>
        <p:spPr bwMode="auto">
          <a:xfrm>
            <a:off x="179388" y="2852738"/>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
        <p:nvSpPr>
          <p:cNvPr id="79877" name="TextBox 14"/>
          <p:cNvSpPr txBox="1">
            <a:spLocks noChangeArrowheads="1"/>
          </p:cNvSpPr>
          <p:nvPr/>
        </p:nvSpPr>
        <p:spPr bwMode="auto">
          <a:xfrm>
            <a:off x="179388" y="4797425"/>
            <a:ext cx="7191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Effect transition="in" filter="blinds(horizontal)">
                                      <p:cBhvr>
                                        <p:cTn id="7" dur="500"/>
                                        <p:tgtEl>
                                          <p:spTgt spid="798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6"/>
                                        </p:tgtEl>
                                        <p:attrNameLst>
                                          <p:attrName>style.visibility</p:attrName>
                                        </p:attrNameLst>
                                      </p:cBhvr>
                                      <p:to>
                                        <p:strVal val="visible"/>
                                      </p:to>
                                    </p:set>
                                    <p:animEffect transition="in" filter="blinds(horizontal)">
                                      <p:cBhvr>
                                        <p:cTn id="12" dur="500"/>
                                        <p:tgtEl>
                                          <p:spTgt spid="7987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77"/>
                                        </p:tgtEl>
                                        <p:attrNameLst>
                                          <p:attrName>style.visibility</p:attrName>
                                        </p:attrNameLst>
                                      </p:cBhvr>
                                      <p:to>
                                        <p:strVal val="visible"/>
                                      </p:to>
                                    </p:set>
                                    <p:animEffect transition="in" filter="blinds(horizontal)">
                                      <p:cBhvr>
                                        <p:cTn id="17" dur="500"/>
                                        <p:tgtEl>
                                          <p:spTgt spid="79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p:bldP spid="79876" grpId="0"/>
      <p:bldP spid="79877"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矩形 1"/>
          <p:cNvSpPr>
            <a:spLocks noChangeArrowheads="1"/>
          </p:cNvSpPr>
          <p:nvPr/>
        </p:nvSpPr>
        <p:spPr bwMode="auto">
          <a:xfrm>
            <a:off x="0" y="355600"/>
            <a:ext cx="919797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ym typeface="Arial" panose="020B0604020202020204" pitchFamily="34" charset="0"/>
              </a:rPr>
              <a:t>(    ) 18. --- Tom, you </a:t>
            </a:r>
            <a:r>
              <a:rPr lang="en-US" altLang="zh-CN" sz="3200" dirty="0" smtClean="0">
                <a:sym typeface="Arial" panose="020B0604020202020204" pitchFamily="34" charset="0"/>
              </a:rPr>
              <a:t>___ </a:t>
            </a:r>
            <a:r>
              <a:rPr lang="en-US" altLang="zh-CN" sz="3200" dirty="0">
                <a:sym typeface="Arial" panose="020B0604020202020204" pitchFamily="34" charset="0"/>
              </a:rPr>
              <a:t>finish your homework first and then watch TV.   </a:t>
            </a:r>
          </a:p>
          <a:p>
            <a:pPr algn="l">
              <a:buFont typeface="Arial" panose="020B0604020202020204" pitchFamily="34" charset="0"/>
              <a:buNone/>
            </a:pPr>
            <a:r>
              <a:rPr lang="en-US" altLang="zh-CN" sz="3200" dirty="0">
                <a:sym typeface="Arial" panose="020B0604020202020204" pitchFamily="34" charset="0"/>
              </a:rPr>
              <a:t>           </a:t>
            </a:r>
            <a:r>
              <a:rPr lang="en-US" altLang="zh-CN" sz="3200" dirty="0" smtClean="0">
                <a:sym typeface="Arial" panose="020B0604020202020204" pitchFamily="34" charset="0"/>
              </a:rPr>
              <a:t>--- </a:t>
            </a:r>
            <a:r>
              <a:rPr lang="en-US" altLang="zh-CN" sz="3200" dirty="0">
                <a:sym typeface="Arial" panose="020B0604020202020204" pitchFamily="34" charset="0"/>
              </a:rPr>
              <a:t>Yes, mom.</a:t>
            </a:r>
          </a:p>
          <a:p>
            <a:pPr algn="l">
              <a:buFont typeface="Arial" panose="020B0604020202020204" pitchFamily="34" charset="0"/>
              <a:buNone/>
            </a:pPr>
            <a:r>
              <a:rPr lang="en-US" altLang="zh-CN" sz="3200" dirty="0" smtClean="0">
                <a:sym typeface="Arial" panose="020B0604020202020204" pitchFamily="34" charset="0"/>
              </a:rPr>
              <a:t>A</a:t>
            </a:r>
            <a:r>
              <a:rPr lang="en-US" altLang="zh-CN" sz="3200" dirty="0">
                <a:sym typeface="Arial" panose="020B0604020202020204" pitchFamily="34" charset="0"/>
              </a:rPr>
              <a:t>. </a:t>
            </a:r>
            <a:r>
              <a:rPr lang="en-US" altLang="zh-CN" sz="3200" dirty="0" smtClean="0">
                <a:sym typeface="Arial" panose="020B0604020202020204" pitchFamily="34" charset="0"/>
              </a:rPr>
              <a:t>May    B</a:t>
            </a:r>
            <a:r>
              <a:rPr lang="en-US" altLang="zh-CN" sz="3200" dirty="0">
                <a:sym typeface="Arial" panose="020B0604020202020204" pitchFamily="34" charset="0"/>
              </a:rPr>
              <a:t>. </a:t>
            </a:r>
            <a:r>
              <a:rPr lang="en-US" altLang="zh-CN" sz="3200" dirty="0" smtClean="0">
                <a:sym typeface="Arial" panose="020B0604020202020204" pitchFamily="34" charset="0"/>
              </a:rPr>
              <a:t>must   C</a:t>
            </a:r>
            <a:r>
              <a:rPr lang="en-US" altLang="zh-CN" sz="3200" dirty="0">
                <a:sym typeface="Arial" panose="020B0604020202020204" pitchFamily="34" charset="0"/>
              </a:rPr>
              <a:t>. </a:t>
            </a:r>
            <a:r>
              <a:rPr lang="en-US" altLang="zh-CN" sz="3200" dirty="0" smtClean="0">
                <a:sym typeface="Arial" panose="020B0604020202020204" pitchFamily="34" charset="0"/>
              </a:rPr>
              <a:t>can   D</a:t>
            </a:r>
            <a:r>
              <a:rPr lang="en-US" altLang="zh-CN" sz="3200" dirty="0">
                <a:sym typeface="Arial" panose="020B0604020202020204" pitchFamily="34" charset="0"/>
              </a:rPr>
              <a:t>. will</a:t>
            </a:r>
          </a:p>
          <a:p>
            <a:pPr algn="l">
              <a:buFont typeface="Arial" panose="020B0604020202020204" pitchFamily="34" charset="0"/>
              <a:buNone/>
            </a:pPr>
            <a:endParaRPr lang="en-US" altLang="zh-CN" sz="3200" dirty="0">
              <a:sym typeface="Arial" panose="020B0604020202020204" pitchFamily="34" charset="0"/>
            </a:endParaRPr>
          </a:p>
          <a:p>
            <a:pPr algn="l">
              <a:buFont typeface="Arial" panose="020B0604020202020204" pitchFamily="34" charset="0"/>
              <a:buNone/>
            </a:pPr>
            <a:r>
              <a:rPr lang="en-US" altLang="zh-CN" sz="3200" dirty="0">
                <a:sym typeface="Arial" panose="020B0604020202020204" pitchFamily="34" charset="0"/>
              </a:rPr>
              <a:t>(    ) 19. It is not easy for the workers </a:t>
            </a:r>
            <a:r>
              <a:rPr lang="en-US" altLang="zh-CN" sz="3200" dirty="0" smtClean="0">
                <a:sym typeface="Arial" panose="020B0604020202020204" pitchFamily="34" charset="0"/>
              </a:rPr>
              <a:t>___ </a:t>
            </a:r>
            <a:r>
              <a:rPr lang="en-US" altLang="zh-CN" sz="3200" dirty="0">
                <a:sym typeface="Arial" panose="020B0604020202020204" pitchFamily="34" charset="0"/>
              </a:rPr>
              <a:t>the work in two days.</a:t>
            </a:r>
          </a:p>
          <a:p>
            <a:pPr algn="l">
              <a:buFont typeface="Arial" panose="020B0604020202020204" pitchFamily="34" charset="0"/>
              <a:buNone/>
            </a:pPr>
            <a:r>
              <a:rPr lang="en-US" altLang="zh-CN" sz="3200" dirty="0" smtClean="0">
                <a:sym typeface="Arial" panose="020B0604020202020204" pitchFamily="34" charset="0"/>
              </a:rPr>
              <a:t>A. Finishing   B</a:t>
            </a:r>
            <a:r>
              <a:rPr lang="en-US" altLang="zh-CN" sz="3200" dirty="0">
                <a:sym typeface="Arial" panose="020B0604020202020204" pitchFamily="34" charset="0"/>
              </a:rPr>
              <a:t>. finishes   C. to </a:t>
            </a:r>
            <a:r>
              <a:rPr lang="en-US" altLang="zh-CN" sz="3200" dirty="0" smtClean="0">
                <a:sym typeface="Arial" panose="020B0604020202020204" pitchFamily="34" charset="0"/>
              </a:rPr>
              <a:t>finish  D</a:t>
            </a:r>
            <a:r>
              <a:rPr lang="en-US" altLang="zh-CN" sz="3200" dirty="0">
                <a:sym typeface="Arial" panose="020B0604020202020204" pitchFamily="34" charset="0"/>
              </a:rPr>
              <a:t>. finish</a:t>
            </a:r>
          </a:p>
          <a:p>
            <a:pPr algn="l">
              <a:buFont typeface="Arial" panose="020B0604020202020204" pitchFamily="34" charset="0"/>
              <a:buNone/>
            </a:pPr>
            <a:endParaRPr lang="en-US" altLang="zh-CN" sz="3200" dirty="0">
              <a:sym typeface="Arial" panose="020B0604020202020204" pitchFamily="34" charset="0"/>
            </a:endParaRPr>
          </a:p>
          <a:p>
            <a:pPr algn="l">
              <a:buFont typeface="Arial" panose="020B0604020202020204" pitchFamily="34" charset="0"/>
              <a:buNone/>
            </a:pPr>
            <a:r>
              <a:rPr lang="en-US" altLang="zh-CN" sz="3200" dirty="0">
                <a:sym typeface="Arial" panose="020B0604020202020204" pitchFamily="34" charset="0"/>
              </a:rPr>
              <a:t>(    ) 20. --- Can I ask you </a:t>
            </a:r>
            <a:r>
              <a:rPr lang="en-US" altLang="zh-CN" sz="3200" dirty="0" smtClean="0">
                <a:sym typeface="Arial" panose="020B0604020202020204" pitchFamily="34" charset="0"/>
              </a:rPr>
              <a:t>___ </a:t>
            </a:r>
            <a:r>
              <a:rPr lang="en-US" altLang="zh-CN" sz="3200" dirty="0">
                <a:sym typeface="Arial" panose="020B0604020202020204" pitchFamily="34" charset="0"/>
              </a:rPr>
              <a:t>questions, Mr. Wang?   --- Yes, of course.</a:t>
            </a:r>
          </a:p>
          <a:p>
            <a:pPr algn="l">
              <a:buFont typeface="Arial" panose="020B0604020202020204" pitchFamily="34" charset="0"/>
              <a:buNone/>
            </a:pPr>
            <a:r>
              <a:rPr lang="en-US" altLang="zh-CN" sz="3200" dirty="0">
                <a:sym typeface="Arial" panose="020B0604020202020204" pitchFamily="34" charset="0"/>
              </a:rPr>
              <a:t>A. some	   </a:t>
            </a:r>
            <a:r>
              <a:rPr lang="en-US" altLang="zh-CN" sz="3200" dirty="0" smtClean="0">
                <a:sym typeface="Arial" panose="020B0604020202020204" pitchFamily="34" charset="0"/>
              </a:rPr>
              <a:t>B</a:t>
            </a:r>
            <a:r>
              <a:rPr lang="en-US" altLang="zh-CN" sz="3200" dirty="0">
                <a:sym typeface="Arial" panose="020B0604020202020204" pitchFamily="34" charset="0"/>
              </a:rPr>
              <a:t>. any        </a:t>
            </a:r>
            <a:r>
              <a:rPr lang="en-US" altLang="zh-CN" sz="3200" dirty="0" smtClean="0">
                <a:sym typeface="Arial" panose="020B0604020202020204" pitchFamily="34" charset="0"/>
              </a:rPr>
              <a:t>C</a:t>
            </a:r>
            <a:r>
              <a:rPr lang="en-US" altLang="zh-CN" sz="3200" dirty="0">
                <a:sym typeface="Arial" panose="020B0604020202020204" pitchFamily="34" charset="0"/>
              </a:rPr>
              <a:t>. many      </a:t>
            </a:r>
            <a:r>
              <a:rPr lang="en-US" altLang="zh-CN" sz="3200" dirty="0" smtClean="0">
                <a:sym typeface="Arial" panose="020B0604020202020204" pitchFamily="34" charset="0"/>
              </a:rPr>
              <a:t>D</a:t>
            </a:r>
            <a:r>
              <a:rPr lang="en-US" altLang="zh-CN" sz="3200" dirty="0">
                <a:sym typeface="Arial" panose="020B0604020202020204" pitchFamily="34" charset="0"/>
              </a:rPr>
              <a:t>. much</a:t>
            </a:r>
          </a:p>
        </p:txBody>
      </p:sp>
      <p:sp>
        <p:nvSpPr>
          <p:cNvPr id="80899" name="TextBox 13"/>
          <p:cNvSpPr txBox="1">
            <a:spLocks noChangeArrowheads="1"/>
          </p:cNvSpPr>
          <p:nvPr/>
        </p:nvSpPr>
        <p:spPr bwMode="auto">
          <a:xfrm>
            <a:off x="250825" y="404813"/>
            <a:ext cx="7381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B</a:t>
            </a:r>
          </a:p>
        </p:txBody>
      </p:sp>
      <p:sp>
        <p:nvSpPr>
          <p:cNvPr id="80900" name="TextBox 14"/>
          <p:cNvSpPr txBox="1">
            <a:spLocks noChangeArrowheads="1"/>
          </p:cNvSpPr>
          <p:nvPr/>
        </p:nvSpPr>
        <p:spPr bwMode="auto">
          <a:xfrm>
            <a:off x="179388" y="2852738"/>
            <a:ext cx="7191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C</a:t>
            </a:r>
          </a:p>
        </p:txBody>
      </p:sp>
      <p:sp>
        <p:nvSpPr>
          <p:cNvPr id="80901" name="TextBox 14"/>
          <p:cNvSpPr txBox="1">
            <a:spLocks noChangeArrowheads="1"/>
          </p:cNvSpPr>
          <p:nvPr/>
        </p:nvSpPr>
        <p:spPr bwMode="auto">
          <a:xfrm>
            <a:off x="179388" y="4797425"/>
            <a:ext cx="719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0899"/>
                                        </p:tgtEl>
                                        <p:attrNameLst>
                                          <p:attrName>style.visibility</p:attrName>
                                        </p:attrNameLst>
                                      </p:cBhvr>
                                      <p:to>
                                        <p:strVal val="visible"/>
                                      </p:to>
                                    </p:set>
                                    <p:animEffect transition="in" filter="blinds(horizontal)">
                                      <p:cBhvr>
                                        <p:cTn id="7" dur="500"/>
                                        <p:tgtEl>
                                          <p:spTgt spid="8089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0900"/>
                                        </p:tgtEl>
                                        <p:attrNameLst>
                                          <p:attrName>style.visibility</p:attrName>
                                        </p:attrNameLst>
                                      </p:cBhvr>
                                      <p:to>
                                        <p:strVal val="visible"/>
                                      </p:to>
                                    </p:set>
                                    <p:animEffect transition="in" filter="blinds(horizontal)">
                                      <p:cBhvr>
                                        <p:cTn id="12" dur="500"/>
                                        <p:tgtEl>
                                          <p:spTgt spid="8090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0901"/>
                                        </p:tgtEl>
                                        <p:attrNameLst>
                                          <p:attrName>style.visibility</p:attrName>
                                        </p:attrNameLst>
                                      </p:cBhvr>
                                      <p:to>
                                        <p:strVal val="visible"/>
                                      </p:to>
                                    </p:set>
                                    <p:animEffect transition="in" filter="blinds(horizontal)">
                                      <p:cBhvr>
                                        <p:cTn id="17" dur="500"/>
                                        <p:tgtEl>
                                          <p:spTgt spid="80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p:bldP spid="80900" grpId="0"/>
      <p:bldP spid="80901"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1708</Words>
  <Application>Microsoft Office PowerPoint</Application>
  <PresentationFormat>全屏显示(4:3)</PresentationFormat>
  <Paragraphs>226</Paragraphs>
  <Slides>24</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2023-01-16T16:19:42Z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8BFD71315AFD41999C0A490BDB0163CC</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