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sldIdLst>
    <p:sldId id="550" r:id="rId2"/>
    <p:sldId id="510" r:id="rId3"/>
    <p:sldId id="472" r:id="rId4"/>
    <p:sldId id="542" r:id="rId5"/>
    <p:sldId id="546" r:id="rId6"/>
    <p:sldId id="547" r:id="rId7"/>
    <p:sldId id="548" r:id="rId8"/>
    <p:sldId id="532" r:id="rId9"/>
    <p:sldId id="549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华文楷体" panose="0201060004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84380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64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三位数乘两位数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积的变化规律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slide" Target="slide1.xml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635646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积的变化规律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3240" y="568492"/>
            <a:ext cx="302230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三位数乘两位数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3862" y="427167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187624" y="2283718"/>
            <a:ext cx="648072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积的变化规律：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一个乘数不变，另一个乘数扩大原来的多少倍，积就扩大到原来的多少倍。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19872" y="1707654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9569" y="987574"/>
            <a:ext cx="7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先按要求算一算、填一填，再比较填出的结果。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259632" y="1635646"/>
          <a:ext cx="6985001" cy="2743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乘数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乘数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积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积的变化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60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——</a:t>
                      </a:r>
                      <a:endParaRPr lang="zh-CN" altLang="en-US" sz="2400" b="1" dirty="0">
                        <a:solidFill>
                          <a:srgbClr val="FF6699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2400" b="1" kern="1200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×2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×</a:t>
                      </a:r>
                      <a:r>
                        <a:rPr lang="zh-CN" altLang="en-US" sz="2400" b="1" kern="1200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zh-CN" altLang="en-US" sz="2400" b="1" kern="1200" baseline="0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    ）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2400" b="1" kern="1200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×10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altLang="zh-CN" sz="2400" b="1" kern="1200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×4</a:t>
                      </a:r>
                      <a:endParaRPr lang="zh-CN" altLang="en-US" sz="2400" b="1" kern="1200" dirty="0">
                        <a:solidFill>
                          <a:srgbClr val="FF6699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altLang="zh-CN" sz="2400" b="1" kern="1200" dirty="0" smtClean="0">
                          <a:solidFill>
                            <a:srgbClr val="FF6699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×5</a:t>
                      </a:r>
                      <a:endParaRPr lang="zh-CN" altLang="en-US" sz="2400" b="1" kern="1200" dirty="0" smtClean="0">
                        <a:solidFill>
                          <a:srgbClr val="FF6699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84812" y="2589530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308584" y="2572911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984812" y="3022918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571407" y="3004959"/>
            <a:ext cx="111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×10</a:t>
            </a:r>
            <a:endParaRPr lang="zh-CN" altLang="en-US" sz="1600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00980" y="3478237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627929" y="3509015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×4</a:t>
            </a:r>
            <a:endParaRPr lang="zh-CN" altLang="en-US" sz="1600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072988" y="3982293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660232" y="3910285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×5</a:t>
            </a:r>
            <a:endParaRPr lang="zh-CN" altLang="en-US" sz="1600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jinse\Desktop\课件样例\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2073" t="10732" r="27591" b="21484"/>
          <a:stretch>
            <a:fillRect/>
          </a:stretch>
        </p:blipFill>
        <p:spPr bwMode="auto">
          <a:xfrm>
            <a:off x="7892163" y="2820974"/>
            <a:ext cx="672508" cy="9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jinse\Desktop\课件样例\人物图\64.jpg"/>
          <p:cNvPicPr>
            <a:picLocks noChangeAspect="1" noChangeArrowheads="1"/>
          </p:cNvPicPr>
          <p:nvPr/>
        </p:nvPicPr>
        <p:blipFill rotWithShape="1">
          <a:blip r:embed="rId4" cstate="email"/>
          <a:srcRect l="23109" t="17511" r="19374" b="28963"/>
          <a:stretch>
            <a:fillRect/>
          </a:stretch>
        </p:blipFill>
        <p:spPr bwMode="auto">
          <a:xfrm>
            <a:off x="4003158" y="2654625"/>
            <a:ext cx="1151731" cy="8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5" cstate="email"/>
          <a:srcRect l="29085" t="24289" r="32446" b="14004"/>
          <a:stretch>
            <a:fillRect/>
          </a:stretch>
        </p:blipFill>
        <p:spPr bwMode="auto">
          <a:xfrm>
            <a:off x="709018" y="2893232"/>
            <a:ext cx="591967" cy="7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6011614" y="1347614"/>
            <a:ext cx="2736850" cy="2376264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76352" y="1347614"/>
            <a:ext cx="2735262" cy="2376264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5039" y="1347614"/>
            <a:ext cx="2881313" cy="2376264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圆角矩形标注 36"/>
          <p:cNvSpPr/>
          <p:nvPr/>
        </p:nvSpPr>
        <p:spPr>
          <a:xfrm>
            <a:off x="6156076" y="1421135"/>
            <a:ext cx="2520577" cy="1439168"/>
          </a:xfrm>
          <a:prstGeom prst="wedgeRoundRectCallout">
            <a:avLst>
              <a:gd name="adj1" fmla="val -3896"/>
              <a:gd name="adj2" fmla="val 58762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一个乘数不变，另一个乘数乘几，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得到的积就等于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原来的积乘几。</a:t>
            </a:r>
          </a:p>
        </p:txBody>
      </p:sp>
      <p:sp>
        <p:nvSpPr>
          <p:cNvPr id="38" name="圆角矩形标注 37"/>
          <p:cNvSpPr/>
          <p:nvPr/>
        </p:nvSpPr>
        <p:spPr>
          <a:xfrm>
            <a:off x="755402" y="1420639"/>
            <a:ext cx="2448644" cy="1368425"/>
          </a:xfrm>
          <a:prstGeom prst="wedgeRoundRectCallout">
            <a:avLst>
              <a:gd name="adj1" fmla="val -25142"/>
              <a:gd name="adj2" fmla="val 623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第一个乘数不变，第二个乘数乘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，得到的积等于原来的积乘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0" name="圆角矩形标注 39"/>
          <p:cNvSpPr/>
          <p:nvPr/>
        </p:nvSpPr>
        <p:spPr>
          <a:xfrm>
            <a:off x="3420814" y="1420639"/>
            <a:ext cx="2590800" cy="1152525"/>
          </a:xfrm>
          <a:prstGeom prst="wedgeRoundRectCallout">
            <a:avLst>
              <a:gd name="adj1" fmla="val 15159"/>
              <a:gd name="adj2" fmla="val 559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第二个乘数不变，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第一个乘数乘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得到的积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圆角矩形标注 42"/>
          <p:cNvSpPr/>
          <p:nvPr/>
        </p:nvSpPr>
        <p:spPr bwMode="auto">
          <a:xfrm>
            <a:off x="3779912" y="481186"/>
            <a:ext cx="4569182" cy="722412"/>
          </a:xfrm>
          <a:prstGeom prst="wedgeRoundRectCallout">
            <a:avLst>
              <a:gd name="adj1" fmla="val -54897"/>
              <a:gd name="adj2" fmla="val 216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一个乘数不变，另一个乘数乘几，积怎样变化？你有什么发现？</a:t>
            </a:r>
          </a:p>
        </p:txBody>
      </p:sp>
      <p:sp>
        <p:nvSpPr>
          <p:cNvPr id="44" name="矩形 28"/>
          <p:cNvSpPr>
            <a:spLocks noChangeArrowheads="1"/>
          </p:cNvSpPr>
          <p:nvPr/>
        </p:nvSpPr>
        <p:spPr bwMode="auto">
          <a:xfrm>
            <a:off x="1115616" y="3777883"/>
            <a:ext cx="66246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再找一些例子算一算、比一比，看看积的变化是不是有同样的规律，与同学交流。</a:t>
            </a:r>
          </a:p>
        </p:txBody>
      </p:sp>
      <p:pic>
        <p:nvPicPr>
          <p:cNvPr id="15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6" cstate="email"/>
          <a:srcRect l="33567" t="18679" r="26844" b="15407"/>
          <a:stretch>
            <a:fillRect/>
          </a:stretch>
        </p:blipFill>
        <p:spPr bwMode="auto">
          <a:xfrm flipH="1">
            <a:off x="2772207" y="266991"/>
            <a:ext cx="808976" cy="10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37" grpId="0" animBg="1"/>
      <p:bldP spid="38" grpId="0" animBg="1"/>
      <p:bldP spid="40" grpId="0" animBg="1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5835" y="1059582"/>
            <a:ext cx="8302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先说说一个乘数是怎样变化的， 再直接填出积。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27584" y="2064384"/>
          <a:ext cx="7416798" cy="137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乘 数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5×5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5×20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乘 数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4×3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4×10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积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635822" y="2971516"/>
            <a:ext cx="49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782040" y="2971516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12353" y="2971516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309340" y="2971516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1964" y="843558"/>
            <a:ext cx="7941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根据每组第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题的积，直接写出下面两题的积。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27608" y="1994272"/>
            <a:ext cx="2089150" cy="1225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24×3=72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24×30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24×300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4458" y="1994272"/>
            <a:ext cx="2232025" cy="1225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7×15=105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7×150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7×1500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99720" y="1994272"/>
            <a:ext cx="1944688" cy="1225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16×5= 80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16×20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16×35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979712" y="2376860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720</a:t>
            </a:r>
            <a:endParaRPr lang="zh-CN" altLang="en-US" sz="1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123728" y="2758157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7200</a:t>
            </a:r>
            <a:endParaRPr lang="zh-CN" altLang="en-US" sz="1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755083" y="238321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1050</a:t>
            </a:r>
            <a:endParaRPr lang="zh-CN" altLang="en-US" sz="1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867795" y="2721347"/>
            <a:ext cx="96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10500</a:t>
            </a:r>
            <a:endParaRPr lang="zh-CN" altLang="en-US" sz="1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452245" y="2372097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320</a:t>
            </a:r>
            <a:endParaRPr lang="zh-CN" altLang="en-US" sz="1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477645" y="2721347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560</a:t>
            </a:r>
            <a:endParaRPr lang="zh-CN" altLang="en-US" sz="1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6081" y="669304"/>
            <a:ext cx="80281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一种计算器的单价是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元／个，买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个这样的计算器要多少元？买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个呢？</a:t>
            </a:r>
          </a:p>
        </p:txBody>
      </p: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854273" y="2418382"/>
          <a:ext cx="7723187" cy="1233488"/>
        </p:xfrm>
        <a:graphic>
          <a:graphicData uri="http://schemas.openxmlformats.org/drawingml/2006/table">
            <a:tbl>
              <a:tblPr/>
              <a:tblGrid>
                <a:gridCol w="1762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数量／个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总价／元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667198" y="3101007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884810" y="3101007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5121473" y="3115295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6000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223198" y="3131170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12000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7458273" y="3101007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6600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24000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7030" y="643061"/>
            <a:ext cx="74749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en-US" altLang="zh-CN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12345679×9=111111111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直接写出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下面各题的答案。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5124" y="1779406"/>
            <a:ext cx="338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12345679×18=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59758" y="1779405"/>
            <a:ext cx="2471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222222222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35100" y="2241069"/>
            <a:ext cx="338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12345679×27=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75062" y="2241071"/>
            <a:ext cx="238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333333333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835100" y="2702736"/>
            <a:ext cx="338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12345679×36=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75062" y="2713219"/>
            <a:ext cx="2384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444444444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835100" y="3174884"/>
            <a:ext cx="633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12345679×(    )=555555555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857707" y="3723878"/>
            <a:ext cx="6264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12345679×(    )=666666666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22662" y="3165604"/>
            <a:ext cx="936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995116" y="3723878"/>
            <a:ext cx="792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7107"/>
          <p:cNvSpPr txBox="1">
            <a:spLocks noChangeArrowheads="1"/>
          </p:cNvSpPr>
          <p:nvPr/>
        </p:nvSpPr>
        <p:spPr bwMode="auto">
          <a:xfrm>
            <a:off x="251520" y="627534"/>
            <a:ext cx="87849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下图是学校花圃的平面示意图，计划重新修建花圃，如果长不变，宽增加到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米，扩大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后的花圃面积是多少？</a:t>
            </a:r>
          </a:p>
        </p:txBody>
      </p:sp>
      <p:sp>
        <p:nvSpPr>
          <p:cNvPr id="8" name="矩形 47108"/>
          <p:cNvSpPr>
            <a:spLocks noChangeArrowheads="1"/>
          </p:cNvSpPr>
          <p:nvPr/>
        </p:nvSpPr>
        <p:spPr bwMode="auto">
          <a:xfrm>
            <a:off x="2177256" y="2643758"/>
            <a:ext cx="3886200" cy="1066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47109"/>
          <p:cNvSpPr txBox="1">
            <a:spLocks noChangeArrowheads="1"/>
          </p:cNvSpPr>
          <p:nvPr/>
        </p:nvSpPr>
        <p:spPr bwMode="auto">
          <a:xfrm>
            <a:off x="3015456" y="2872358"/>
            <a:ext cx="2040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10" name="文本框 47110"/>
          <p:cNvSpPr txBox="1">
            <a:spLocks noChangeArrowheads="1"/>
          </p:cNvSpPr>
          <p:nvPr/>
        </p:nvSpPr>
        <p:spPr bwMode="auto">
          <a:xfrm>
            <a:off x="6215856" y="2948558"/>
            <a:ext cx="726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8131"/>
          <p:cNvSpPr>
            <a:spLocks noChangeArrowheads="1"/>
          </p:cNvSpPr>
          <p:nvPr/>
        </p:nvSpPr>
        <p:spPr bwMode="auto">
          <a:xfrm>
            <a:off x="539552" y="771550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扩大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后的花圃面积是多少？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2550" y="2858099"/>
            <a:ext cx="3886200" cy="1066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9" name="矩形 48133"/>
          <p:cNvSpPr>
            <a:spLocks noChangeArrowheads="1"/>
          </p:cNvSpPr>
          <p:nvPr/>
        </p:nvSpPr>
        <p:spPr bwMode="auto">
          <a:xfrm>
            <a:off x="462550" y="1791299"/>
            <a:ext cx="3886200" cy="1066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8134"/>
          <p:cNvSpPr txBox="1">
            <a:spLocks noChangeArrowheads="1"/>
          </p:cNvSpPr>
          <p:nvPr/>
        </p:nvSpPr>
        <p:spPr bwMode="auto">
          <a:xfrm>
            <a:off x="4424950" y="2096099"/>
            <a:ext cx="726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11" name="文本框 48135"/>
          <p:cNvSpPr txBox="1">
            <a:spLocks noChangeArrowheads="1"/>
          </p:cNvSpPr>
          <p:nvPr/>
        </p:nvSpPr>
        <p:spPr bwMode="auto">
          <a:xfrm>
            <a:off x="4447026" y="3117655"/>
            <a:ext cx="726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12" name="文本框 48136"/>
          <p:cNvSpPr txBox="1">
            <a:spLocks noChangeArrowheads="1"/>
          </p:cNvSpPr>
          <p:nvPr/>
        </p:nvSpPr>
        <p:spPr bwMode="auto">
          <a:xfrm>
            <a:off x="1453150" y="2096099"/>
            <a:ext cx="2040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13" name="文本框 48137"/>
          <p:cNvSpPr txBox="1">
            <a:spLocks noChangeArrowheads="1"/>
          </p:cNvSpPr>
          <p:nvPr/>
        </p:nvSpPr>
        <p:spPr bwMode="auto">
          <a:xfrm>
            <a:off x="1453150" y="3086699"/>
            <a:ext cx="2040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</a:p>
        </p:txBody>
      </p:sp>
      <p:sp>
        <p:nvSpPr>
          <p:cNvPr id="14" name="文本框 48138"/>
          <p:cNvSpPr txBox="1">
            <a:spLocks noChangeArrowheads="1"/>
          </p:cNvSpPr>
          <p:nvPr/>
        </p:nvSpPr>
        <p:spPr bwMode="auto">
          <a:xfrm>
            <a:off x="5148064" y="2004024"/>
            <a:ext cx="3201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 8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</a:p>
        </p:txBody>
      </p:sp>
      <p:sp>
        <p:nvSpPr>
          <p:cNvPr id="15" name="文本框 48139"/>
          <p:cNvSpPr txBox="1">
            <a:spLocks noChangeArrowheads="1"/>
          </p:cNvSpPr>
          <p:nvPr/>
        </p:nvSpPr>
        <p:spPr bwMode="auto">
          <a:xfrm>
            <a:off x="5224264" y="3070824"/>
            <a:ext cx="3895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×16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＝（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6519664" y="2613624"/>
            <a:ext cx="0" cy="53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48141"/>
          <p:cNvSpPr txBox="1">
            <a:spLocks noChangeArrowheads="1"/>
          </p:cNvSpPr>
          <p:nvPr/>
        </p:nvSpPr>
        <p:spPr bwMode="auto">
          <a:xfrm>
            <a:off x="6595864" y="2537424"/>
            <a:ext cx="58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7815064" y="2537424"/>
            <a:ext cx="0" cy="609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48143"/>
          <p:cNvSpPr txBox="1">
            <a:spLocks noChangeArrowheads="1"/>
          </p:cNvSpPr>
          <p:nvPr/>
        </p:nvSpPr>
        <p:spPr bwMode="auto">
          <a:xfrm>
            <a:off x="7891264" y="2562824"/>
            <a:ext cx="541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</a:p>
        </p:txBody>
      </p:sp>
      <p:sp>
        <p:nvSpPr>
          <p:cNvPr id="20" name="文本框 48144"/>
          <p:cNvSpPr txBox="1">
            <a:spLocks noChangeArrowheads="1"/>
          </p:cNvSpPr>
          <p:nvPr/>
        </p:nvSpPr>
        <p:spPr bwMode="auto">
          <a:xfrm>
            <a:off x="7738864" y="3070824"/>
            <a:ext cx="88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rtl="0" eaLnBrk="0" hangingPunct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全屏显示(16:9)</PresentationFormat>
  <Paragraphs>143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2023-01-16T16:19:57Z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BBDBC041B7DF4503AE8F0FB6880FC908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